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88EAD8-3A43-4CEE-9D5B-1371281788A9}"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428624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88EAD8-3A43-4CEE-9D5B-1371281788A9}"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325137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88EAD8-3A43-4CEE-9D5B-1371281788A9}"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120659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88EAD8-3A43-4CEE-9D5B-1371281788A9}"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177866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88EAD8-3A43-4CEE-9D5B-1371281788A9}"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239995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88EAD8-3A43-4CEE-9D5B-1371281788A9}"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196950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88EAD8-3A43-4CEE-9D5B-1371281788A9}"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232356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88EAD8-3A43-4CEE-9D5B-1371281788A9}" type="datetimeFigureOut">
              <a:rPr lang="en-IN" smtClean="0"/>
              <a:t>09-09-2022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116658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8EAD8-3A43-4CEE-9D5B-1371281788A9}" type="datetimeFigureOut">
              <a:rPr lang="en-IN" smtClean="0"/>
              <a:t>09-09-2022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329128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8EAD8-3A43-4CEE-9D5B-1371281788A9}"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329453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8EAD8-3A43-4CEE-9D5B-1371281788A9}"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5A203C-9145-4593-AEAA-923288E4B55F}" type="slidenum">
              <a:rPr lang="en-IN" smtClean="0"/>
              <a:t>‹#›</a:t>
            </a:fld>
            <a:endParaRPr lang="en-IN"/>
          </a:p>
        </p:txBody>
      </p:sp>
    </p:spTree>
    <p:extLst>
      <p:ext uri="{BB962C8B-B14F-4D97-AF65-F5344CB8AC3E}">
        <p14:creationId xmlns:p14="http://schemas.microsoft.com/office/powerpoint/2010/main" val="100013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8EAD8-3A43-4CEE-9D5B-1371281788A9}" type="datetimeFigureOut">
              <a:rPr lang="en-IN" smtClean="0"/>
              <a:t>09-09-2022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A203C-9145-4593-AEAA-923288E4B55F}" type="slidenum">
              <a:rPr lang="en-IN" smtClean="0"/>
              <a:t>‹#›</a:t>
            </a:fld>
            <a:endParaRPr lang="en-IN"/>
          </a:p>
        </p:txBody>
      </p:sp>
    </p:spTree>
    <p:extLst>
      <p:ext uri="{BB962C8B-B14F-4D97-AF65-F5344CB8AC3E}">
        <p14:creationId xmlns:p14="http://schemas.microsoft.com/office/powerpoint/2010/main" val="961331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7478" y="1750821"/>
            <a:ext cx="5862320" cy="1243930"/>
          </a:xfrm>
          <a:prstGeom prst="rect">
            <a:avLst/>
          </a:prstGeom>
        </p:spPr>
        <p:txBody>
          <a:bodyPr vert="horz" wrap="square" lIns="0" tIns="12700" rIns="0" bIns="0" rtlCol="0">
            <a:spAutoFit/>
          </a:bodyPr>
          <a:lstStyle/>
          <a:p>
            <a:pPr marL="12700">
              <a:lnSpc>
                <a:spcPct val="100000"/>
              </a:lnSpc>
              <a:spcBef>
                <a:spcPts val="100"/>
              </a:spcBef>
            </a:pPr>
            <a:r>
              <a:rPr lang="en-IN" sz="4000" spc="-60" dirty="0" smtClean="0"/>
              <a:t>LITERATURE SURVEY FOR CUSTOMER CARE REGISTRY</a:t>
            </a:r>
            <a:endParaRPr sz="4000" spc="-65" dirty="0"/>
          </a:p>
        </p:txBody>
      </p:sp>
      <p:sp>
        <p:nvSpPr>
          <p:cNvPr id="3" name="object 3"/>
          <p:cNvSpPr txBox="1"/>
          <p:nvPr/>
        </p:nvSpPr>
        <p:spPr>
          <a:xfrm>
            <a:off x="5292080" y="3431541"/>
            <a:ext cx="3240360" cy="1852815"/>
          </a:xfrm>
          <a:prstGeom prst="rect">
            <a:avLst/>
          </a:prstGeom>
        </p:spPr>
        <p:txBody>
          <a:bodyPr vert="horz" wrap="square" lIns="0" tIns="12700" rIns="0" bIns="0" rtlCol="0">
            <a:spAutoFit/>
          </a:bodyPr>
          <a:lstStyle/>
          <a:p>
            <a:pPr marL="12700" marR="5080">
              <a:lnSpc>
                <a:spcPct val="130000"/>
              </a:lnSpc>
              <a:spcBef>
                <a:spcPts val="100"/>
              </a:spcBef>
            </a:pPr>
            <a:r>
              <a:rPr sz="1400" spc="-5" dirty="0">
                <a:latin typeface="Times New Roman"/>
                <a:cs typeface="Times New Roman"/>
              </a:rPr>
              <a:t>Mentor </a:t>
            </a:r>
            <a:r>
              <a:rPr sz="1400" dirty="0">
                <a:latin typeface="Times New Roman"/>
                <a:cs typeface="Times New Roman"/>
              </a:rPr>
              <a:t>: </a:t>
            </a:r>
            <a:r>
              <a:rPr sz="1400" spc="-10" dirty="0">
                <a:latin typeface="Times New Roman"/>
                <a:cs typeface="Times New Roman"/>
              </a:rPr>
              <a:t>Mr.K.RajKumar,A.P/CSE, </a:t>
            </a:r>
            <a:r>
              <a:rPr sz="1400" spc="-5" dirty="0">
                <a:latin typeface="Times New Roman"/>
                <a:cs typeface="Times New Roman"/>
              </a:rPr>
              <a:t> National</a:t>
            </a:r>
            <a:r>
              <a:rPr sz="1400" spc="-45" dirty="0">
                <a:latin typeface="Times New Roman"/>
                <a:cs typeface="Times New Roman"/>
              </a:rPr>
              <a:t> </a:t>
            </a:r>
            <a:r>
              <a:rPr sz="1400" spc="-5" dirty="0">
                <a:latin typeface="Times New Roman"/>
                <a:cs typeface="Times New Roman"/>
              </a:rPr>
              <a:t>Engineering</a:t>
            </a:r>
            <a:r>
              <a:rPr sz="1400" spc="-40" dirty="0">
                <a:latin typeface="Times New Roman"/>
                <a:cs typeface="Times New Roman"/>
              </a:rPr>
              <a:t> </a:t>
            </a:r>
            <a:r>
              <a:rPr sz="1400" spc="-5" dirty="0">
                <a:latin typeface="Times New Roman"/>
                <a:cs typeface="Times New Roman"/>
              </a:rPr>
              <a:t>College,Kovilpatti.</a:t>
            </a:r>
            <a:endParaRPr sz="1400" dirty="0">
              <a:latin typeface="Times New Roman"/>
              <a:cs typeface="Times New Roman"/>
            </a:endParaRPr>
          </a:p>
          <a:p>
            <a:pPr>
              <a:lnSpc>
                <a:spcPct val="100000"/>
              </a:lnSpc>
              <a:spcBef>
                <a:spcPts val="30"/>
              </a:spcBef>
            </a:pPr>
            <a:endParaRPr sz="1400" dirty="0">
              <a:latin typeface="Times New Roman"/>
              <a:cs typeface="Times New Roman"/>
            </a:endParaRPr>
          </a:p>
          <a:p>
            <a:pPr marL="12700">
              <a:lnSpc>
                <a:spcPts val="1639"/>
              </a:lnSpc>
            </a:pPr>
            <a:r>
              <a:rPr sz="1400" spc="-30" dirty="0">
                <a:latin typeface="Times New Roman"/>
                <a:cs typeface="Times New Roman"/>
              </a:rPr>
              <a:t>Team</a:t>
            </a:r>
            <a:r>
              <a:rPr sz="1400" spc="-45" dirty="0">
                <a:latin typeface="Times New Roman"/>
                <a:cs typeface="Times New Roman"/>
              </a:rPr>
              <a:t> </a:t>
            </a:r>
            <a:r>
              <a:rPr sz="1400" spc="-5" dirty="0">
                <a:latin typeface="Times New Roman"/>
                <a:cs typeface="Times New Roman"/>
              </a:rPr>
              <a:t>Members:</a:t>
            </a:r>
            <a:endParaRPr sz="1400" dirty="0">
              <a:latin typeface="Times New Roman"/>
              <a:cs typeface="Times New Roman"/>
            </a:endParaRPr>
          </a:p>
          <a:p>
            <a:pPr marL="12700">
              <a:lnSpc>
                <a:spcPts val="1595"/>
              </a:lnSpc>
            </a:pPr>
            <a:r>
              <a:rPr lang="en-IN" sz="1400" spc="-5" dirty="0" err="1" smtClean="0">
                <a:latin typeface="Times New Roman"/>
                <a:cs typeface="Times New Roman"/>
              </a:rPr>
              <a:t>Kishor</a:t>
            </a:r>
            <a:r>
              <a:rPr lang="en-IN" sz="1400" spc="-5" dirty="0" smtClean="0">
                <a:latin typeface="Times New Roman"/>
                <a:cs typeface="Times New Roman"/>
              </a:rPr>
              <a:t> Kumar K - 1912042</a:t>
            </a:r>
            <a:endParaRPr sz="1400" dirty="0">
              <a:latin typeface="Times New Roman"/>
              <a:cs typeface="Times New Roman"/>
            </a:endParaRPr>
          </a:p>
          <a:p>
            <a:pPr marL="12700" marR="1040130">
              <a:lnSpc>
                <a:spcPts val="1600"/>
              </a:lnSpc>
              <a:spcBef>
                <a:spcPts val="75"/>
              </a:spcBef>
            </a:pPr>
            <a:r>
              <a:rPr lang="en-IN" sz="1400" spc="-5" dirty="0" err="1" smtClean="0">
                <a:latin typeface="Times New Roman"/>
                <a:cs typeface="Times New Roman"/>
              </a:rPr>
              <a:t>Gobinath</a:t>
            </a:r>
            <a:r>
              <a:rPr lang="en-IN" sz="1400" spc="-5" dirty="0" smtClean="0">
                <a:latin typeface="Times New Roman"/>
                <a:cs typeface="Times New Roman"/>
              </a:rPr>
              <a:t> B - 1912009</a:t>
            </a:r>
          </a:p>
          <a:p>
            <a:pPr marL="12700" marR="1040130">
              <a:lnSpc>
                <a:spcPts val="1600"/>
              </a:lnSpc>
              <a:spcBef>
                <a:spcPts val="75"/>
              </a:spcBef>
            </a:pPr>
            <a:r>
              <a:rPr lang="en-IN" sz="1400" spc="-5" dirty="0" err="1" smtClean="0">
                <a:latin typeface="Times New Roman"/>
                <a:cs typeface="Times New Roman"/>
              </a:rPr>
              <a:t>Ashvin</a:t>
            </a:r>
            <a:r>
              <a:rPr lang="en-IN" sz="1400" spc="-5" dirty="0" smtClean="0">
                <a:latin typeface="Times New Roman"/>
                <a:cs typeface="Times New Roman"/>
              </a:rPr>
              <a:t> </a:t>
            </a:r>
            <a:r>
              <a:rPr lang="en-IN" sz="1400" spc="-5" dirty="0" err="1" smtClean="0">
                <a:latin typeface="Times New Roman"/>
                <a:cs typeface="Times New Roman"/>
              </a:rPr>
              <a:t>Jeshril</a:t>
            </a:r>
            <a:r>
              <a:rPr lang="en-IN" sz="1400" spc="-5" dirty="0" smtClean="0">
                <a:latin typeface="Times New Roman"/>
                <a:cs typeface="Times New Roman"/>
              </a:rPr>
              <a:t> N  -1912039</a:t>
            </a:r>
          </a:p>
          <a:p>
            <a:pPr marL="12700" marR="1040130">
              <a:lnSpc>
                <a:spcPts val="1600"/>
              </a:lnSpc>
              <a:spcBef>
                <a:spcPts val="75"/>
              </a:spcBef>
            </a:pPr>
            <a:r>
              <a:rPr lang="en-IN" sz="1400" spc="-5" dirty="0" smtClean="0">
                <a:latin typeface="Times New Roman"/>
                <a:cs typeface="Times New Roman"/>
              </a:rPr>
              <a:t>Subramanian M - 1912046</a:t>
            </a:r>
          </a:p>
        </p:txBody>
      </p:sp>
    </p:spTree>
    <p:extLst>
      <p:ext uri="{BB962C8B-B14F-4D97-AF65-F5344CB8AC3E}">
        <p14:creationId xmlns:p14="http://schemas.microsoft.com/office/powerpoint/2010/main" val="5690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81902107"/>
              </p:ext>
            </p:extLst>
          </p:nvPr>
        </p:nvGraphicFramePr>
        <p:xfrm>
          <a:off x="467544" y="764704"/>
          <a:ext cx="8229600" cy="375412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9</a:t>
                      </a:r>
                      <a:endParaRPr lang="en-IN" sz="1200" dirty="0">
                        <a:latin typeface="Times New Roman" pitchFamily="18" charset="0"/>
                        <a:cs typeface="Times New Roman" pitchFamily="18" charset="0"/>
                      </a:endParaRPr>
                    </a:p>
                  </a:txBody>
                  <a:tcPr/>
                </a:tc>
                <a:tc>
                  <a:txBody>
                    <a:bodyPr/>
                    <a:lstStyle/>
                    <a:p>
                      <a:r>
                        <a:rPr lang="en-IN" sz="1200" dirty="0" err="1" smtClean="0">
                          <a:latin typeface="Times New Roman" pitchFamily="18" charset="0"/>
                          <a:cs typeface="Times New Roman" pitchFamily="18" charset="0"/>
                        </a:rPr>
                        <a:t>Esraa</a:t>
                      </a:r>
                      <a:r>
                        <a:rPr lang="en-IN" sz="1200" dirty="0" smtClean="0">
                          <a:latin typeface="Times New Roman" pitchFamily="18" charset="0"/>
                          <a:cs typeface="Times New Roman" pitchFamily="18" charset="0"/>
                        </a:rPr>
                        <a:t> A. </a:t>
                      </a:r>
                      <a:r>
                        <a:rPr lang="en-IN" sz="1200" dirty="0" err="1" smtClean="0">
                          <a:latin typeface="Times New Roman" pitchFamily="18" charset="0"/>
                          <a:cs typeface="Times New Roman" pitchFamily="18" charset="0"/>
                        </a:rPr>
                        <a:t>Afify</a:t>
                      </a:r>
                      <a:r>
                        <a:rPr lang="en-IN" sz="1200" dirty="0" smtClean="0">
                          <a:latin typeface="Times New Roman" pitchFamily="18" charset="0"/>
                          <a:cs typeface="Times New Roman" pitchFamily="18" charset="0"/>
                        </a:rPr>
                        <a:t>,</a:t>
                      </a:r>
                      <a:r>
                        <a:rPr lang="en-IN" sz="1200" baseline="0"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Mona A. </a:t>
                      </a:r>
                      <a:r>
                        <a:rPr lang="en-IN" sz="1200" dirty="0" err="1" smtClean="0">
                          <a:latin typeface="Times New Roman" pitchFamily="18" charset="0"/>
                          <a:cs typeface="Times New Roman" pitchFamily="18" charset="0"/>
                        </a:rPr>
                        <a:t>Kadry</a:t>
                      </a:r>
                      <a:endParaRPr lang="en-IN"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Electronic-Customer Complaint Management System (E-CCMS) </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August 2019</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Customer Complaints are considered vital and significant information that can be utilized to attain customers’ satisfaction. Consequently, establishing a complaint handling system is essential towards addressing customer dissatisfaction and preventing similar problems from reoccurring. The main objective of this paper is to investigate the degree of association between customers’ complaint behaviors and their complaints about the goods or services they get. Therefore, the paper proposes a generic approach for the Customer Complaint Management System that can be effective in reducing customers’ complaints through urging customers to participate in controlling the quality of the services or goods offered to them. The "Service" has been used to connect different databases from different platforms to retrieve certain data.</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4396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93030579"/>
              </p:ext>
            </p:extLst>
          </p:nvPr>
        </p:nvGraphicFramePr>
        <p:xfrm>
          <a:off x="467544" y="764704"/>
          <a:ext cx="8229600" cy="229108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a:t>
                      </a:r>
                      <a:r>
                        <a:rPr lang="en-IN" baseline="0" dirty="0" smtClean="0">
                          <a:latin typeface="Times New Roman" pitchFamily="18" charset="0"/>
                          <a:cs typeface="Times New Roman" pitchFamily="18" charset="0"/>
                        </a:rPr>
                        <a:t>ublish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10</a:t>
                      </a:r>
                      <a:endParaRPr lang="en-IN" sz="1200" dirty="0">
                        <a:latin typeface="Times New Roman" pitchFamily="18" charset="0"/>
                        <a:cs typeface="Times New Roman" pitchFamily="18" charset="0"/>
                      </a:endParaRPr>
                    </a:p>
                  </a:txBody>
                  <a:tcPr/>
                </a:tc>
                <a:tc>
                  <a:txBody>
                    <a:bodyPr/>
                    <a:lstStyle/>
                    <a:p>
                      <a:r>
                        <a:rPr lang="pt-BR" sz="1200" dirty="0" smtClean="0">
                          <a:latin typeface="Times New Roman" pitchFamily="18" charset="0"/>
                          <a:cs typeface="Times New Roman" pitchFamily="18" charset="0"/>
                        </a:rPr>
                        <a:t>Carlos A. Riesenberger and Sérgio D. Sousa</a:t>
                      </a:r>
                      <a:endParaRPr lang="en-IN"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The 8D Methodology: An Effective Way to</a:t>
                      </a:r>
                    </a:p>
                    <a:p>
                      <a:r>
                        <a:rPr lang="en-US" sz="1200" dirty="0" smtClean="0">
                          <a:latin typeface="Times New Roman" pitchFamily="18" charset="0"/>
                          <a:cs typeface="Times New Roman" pitchFamily="18" charset="0"/>
                        </a:rPr>
                        <a:t>Reduce Recurrence of Customer Complaints</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July 2010</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An investigation was made to identify the</a:t>
                      </a:r>
                    </a:p>
                    <a:p>
                      <a:pPr algn="just"/>
                      <a:r>
                        <a:rPr lang="en-US" sz="1200" dirty="0" smtClean="0">
                          <a:latin typeface="Times New Roman" pitchFamily="18" charset="0"/>
                          <a:cs typeface="Times New Roman" pitchFamily="18" charset="0"/>
                        </a:rPr>
                        <a:t>variables influencing the customer complaints management</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process throughout a case study in the automotive industry. The</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process follows the 8D methodology to satisfy</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customer</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complaints; i.e. to solve problems, reduce the overall costs of</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quality and to improve customer satisfaction. This work also</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describes the improvement in the customer complaints process</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achieved by an effective use of the 8D methodology.</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54202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87394166"/>
              </p:ext>
            </p:extLst>
          </p:nvPr>
        </p:nvGraphicFramePr>
        <p:xfrm>
          <a:off x="467544" y="764704"/>
          <a:ext cx="8229600" cy="4485640"/>
        </p:xfrm>
        <a:graphic>
          <a:graphicData uri="http://schemas.openxmlformats.org/drawingml/2006/table">
            <a:tbl>
              <a:tblPr firstRow="1" bandRow="1">
                <a:tableStyleId>{5C22544A-7EE6-4342-B048-85BDC9FD1C3A}</a:tableStyleId>
              </a:tblPr>
              <a:tblGrid>
                <a:gridCol w="730424"/>
                <a:gridCol w="1296144"/>
                <a:gridCol w="1429816"/>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11</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Amy</a:t>
                      </a:r>
                      <a:r>
                        <a:rPr lang="en-IN" sz="1200" baseline="0" dirty="0" smtClean="0">
                          <a:latin typeface="Times New Roman" pitchFamily="18" charset="0"/>
                          <a:cs typeface="Times New Roman" pitchFamily="18" charset="0"/>
                        </a:rPr>
                        <a:t> J. C. </a:t>
                      </a:r>
                      <a:r>
                        <a:rPr lang="en-IN" sz="1200" baseline="0" dirty="0" err="1" smtClean="0">
                          <a:latin typeface="Times New Roman" pitchFamily="18" charset="0"/>
                          <a:cs typeface="Times New Roman" pitchFamily="18" charset="0"/>
                        </a:rPr>
                        <a:t>Trappey</a:t>
                      </a:r>
                      <a:r>
                        <a:rPr lang="en-IN" sz="1200" baseline="0" dirty="0" smtClean="0">
                          <a:latin typeface="Times New Roman" pitchFamily="18" charset="0"/>
                          <a:cs typeface="Times New Roman" pitchFamily="18" charset="0"/>
                        </a:rPr>
                        <a:t> , </a:t>
                      </a:r>
                      <a:r>
                        <a:rPr lang="en-IN" sz="1200" baseline="0" dirty="0" err="1" smtClean="0">
                          <a:latin typeface="Times New Roman" pitchFamily="18" charset="0"/>
                          <a:cs typeface="Times New Roman" pitchFamily="18" charset="0"/>
                        </a:rPr>
                        <a:t>Ching</a:t>
                      </a:r>
                      <a:r>
                        <a:rPr lang="en-IN" sz="1200" baseline="0" dirty="0" smtClean="0">
                          <a:latin typeface="Times New Roman" pitchFamily="18" charset="0"/>
                          <a:cs typeface="Times New Roman" pitchFamily="18" charset="0"/>
                        </a:rPr>
                        <a:t>-Hung Lee, Wen-Pin Chen, Charles V. </a:t>
                      </a:r>
                      <a:r>
                        <a:rPr lang="en-IN" sz="1200" baseline="0" dirty="0" err="1" smtClean="0">
                          <a:latin typeface="Times New Roman" pitchFamily="18" charset="0"/>
                          <a:cs typeface="Times New Roman" pitchFamily="18" charset="0"/>
                        </a:rPr>
                        <a:t>Trappey</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 framework of</a:t>
                      </a:r>
                      <a:r>
                        <a:rPr lang="en-IN" sz="1200" baseline="0" dirty="0" smtClean="0">
                          <a:latin typeface="Times New Roman" pitchFamily="18" charset="0"/>
                          <a:cs typeface="Times New Roman" pitchFamily="18" charset="0"/>
                        </a:rPr>
                        <a:t> customer  Complaint handling system</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July 2010</a:t>
                      </a:r>
                      <a:endParaRPr lang="en-IN" sz="1200" dirty="0">
                        <a:latin typeface="Times New Roman" pitchFamily="18" charset="0"/>
                        <a:cs typeface="Times New Roman" pitchFamily="18" charset="0"/>
                      </a:endParaRPr>
                    </a:p>
                  </a:txBody>
                  <a:tcPr/>
                </a:tc>
                <a:tc>
                  <a:txBody>
                    <a:bodyPr/>
                    <a:lstStyle/>
                    <a:p>
                      <a:pPr algn="just"/>
                      <a:r>
                        <a:rPr lang="en-US" sz="1200" b="0" i="0" kern="1200" dirty="0" smtClean="0">
                          <a:solidFill>
                            <a:schemeClr val="dk1"/>
                          </a:solidFill>
                          <a:effectLst/>
                          <a:latin typeface="Times New Roman" pitchFamily="18" charset="0"/>
                          <a:ea typeface="+mn-ea"/>
                          <a:cs typeface="Times New Roman" pitchFamily="18" charset="0"/>
                        </a:rPr>
                        <a:t>Customers have strong demands for quick responses to their complaints nowadays. This paper overcomes the deficient approach of current (as-is) complaint handling through process reengineering. In this study, a (to-be) framework of complaint handling system is analyzed and developed for a Japanese restaurant chain. The operations between the headquarter and branches are studied to show the benefits of proposed complaint handling process. In the first phase of the study, the as-is complaint reporting process is depicted. In the second phase, the to-be complaint handling model and its process are defined using a formal</a:t>
                      </a:r>
                      <a:r>
                        <a:rPr lang="en-US" sz="1200" b="0" i="0" kern="1200" baseline="0" dirty="0" smtClean="0">
                          <a:solidFill>
                            <a:schemeClr val="dk1"/>
                          </a:solidFill>
                          <a:effectLst/>
                          <a:latin typeface="Times New Roman" pitchFamily="18" charset="0"/>
                          <a:ea typeface="+mn-ea"/>
                          <a:cs typeface="Times New Roman" pitchFamily="18" charset="0"/>
                        </a:rPr>
                        <a:t> </a:t>
                      </a:r>
                      <a:r>
                        <a:rPr lang="en-US" sz="1200" b="0" i="0" kern="1200" dirty="0" smtClean="0">
                          <a:solidFill>
                            <a:schemeClr val="dk1"/>
                          </a:solidFill>
                          <a:effectLst/>
                          <a:latin typeface="Times New Roman" pitchFamily="18" charset="0"/>
                          <a:ea typeface="+mn-ea"/>
                          <a:cs typeface="Times New Roman" pitchFamily="18" charset="0"/>
                        </a:rPr>
                        <a:t>integrated process modeling (INCOME) approach. The new framework includes complaint reporting, compensation diagnosis, and complaint analysis. Furthermore, this paper also discusses the decision supports of complaint resolution automatically by the system and its benefit comparing to the current practices.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1061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64877659"/>
              </p:ext>
            </p:extLst>
          </p:nvPr>
        </p:nvGraphicFramePr>
        <p:xfrm>
          <a:off x="467544" y="764704"/>
          <a:ext cx="8229600" cy="1742440"/>
        </p:xfrm>
        <a:graphic>
          <a:graphicData uri="http://schemas.openxmlformats.org/drawingml/2006/table">
            <a:tbl>
              <a:tblPr firstRow="1" bandRow="1">
                <a:tableStyleId>{5C22544A-7EE6-4342-B048-85BDC9FD1C3A}</a:tableStyleId>
              </a:tblPr>
              <a:tblGrid>
                <a:gridCol w="730424"/>
                <a:gridCol w="1285800"/>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a:t>
                      </a:r>
                      <a:r>
                        <a:rPr lang="en-IN" baseline="0" dirty="0" smtClean="0">
                          <a:latin typeface="Times New Roman" pitchFamily="18" charset="0"/>
                          <a:cs typeface="Times New Roman" pitchFamily="18" charset="0"/>
                        </a:rPr>
                        <a:t>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t>12</a:t>
                      </a:r>
                      <a:endParaRPr lang="en-IN" sz="1200" dirty="0"/>
                    </a:p>
                  </a:txBody>
                  <a:tcPr/>
                </a:tc>
                <a:tc>
                  <a:txBody>
                    <a:bodyPr/>
                    <a:lstStyle/>
                    <a:p>
                      <a:r>
                        <a:rPr lang="en-IN" sz="1200" dirty="0" err="1" smtClean="0">
                          <a:latin typeface="Times New Roman" pitchFamily="18" charset="0"/>
                          <a:cs typeface="Times New Roman" pitchFamily="18" charset="0"/>
                        </a:rPr>
                        <a:t>Gnana</a:t>
                      </a:r>
                      <a:r>
                        <a:rPr lang="en-IN" sz="1200" dirty="0" smtClean="0">
                          <a:latin typeface="Times New Roman" pitchFamily="18" charset="0"/>
                          <a:cs typeface="Times New Roman" pitchFamily="18" charset="0"/>
                        </a:rPr>
                        <a:t> Sunny Antony</a:t>
                      </a:r>
                      <a:endParaRPr lang="en-IN"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Automation to Handle Customer Complaints in</a:t>
                      </a:r>
                    </a:p>
                    <a:p>
                      <a:r>
                        <a:rPr lang="en-US" sz="1200" dirty="0" smtClean="0">
                          <a:latin typeface="Times New Roman" pitchFamily="18" charset="0"/>
                          <a:cs typeface="Times New Roman" pitchFamily="18" charset="0"/>
                        </a:rPr>
                        <a:t>Banks Using BPM Too</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August 2016</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This project was focused on developing</a:t>
                      </a:r>
                    </a:p>
                    <a:p>
                      <a:pPr algn="just"/>
                      <a:r>
                        <a:rPr lang="en-US" sz="1200" dirty="0" smtClean="0">
                          <a:latin typeface="Times New Roman" pitchFamily="18" charset="0"/>
                          <a:cs typeface="Times New Roman" pitchFamily="18" charset="0"/>
                        </a:rPr>
                        <a:t>a new customer centric application for automating Complaints mechanism throughout all</a:t>
                      </a:r>
                    </a:p>
                    <a:p>
                      <a:pPr algn="just"/>
                      <a:r>
                        <a:rPr lang="en-US" sz="1200" dirty="0" smtClean="0">
                          <a:latin typeface="Times New Roman" pitchFamily="18" charset="0"/>
                          <a:cs typeface="Times New Roman" pitchFamily="18" charset="0"/>
                        </a:rPr>
                        <a:t>platform. This project involved developing and testing the new application and focusing on</a:t>
                      </a:r>
                    </a:p>
                    <a:p>
                      <a:pPr algn="just"/>
                      <a:r>
                        <a:rPr lang="en-US" sz="1200" dirty="0" smtClean="0">
                          <a:latin typeface="Times New Roman" pitchFamily="18" charset="0"/>
                          <a:cs typeface="Times New Roman" pitchFamily="18" charset="0"/>
                        </a:rPr>
                        <a:t>being customer centric and to beat the growing demand of banking market.</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660535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82722625"/>
              </p:ext>
            </p:extLst>
          </p:nvPr>
        </p:nvGraphicFramePr>
        <p:xfrm>
          <a:off x="467544" y="764704"/>
          <a:ext cx="8229600" cy="3571240"/>
        </p:xfrm>
        <a:graphic>
          <a:graphicData uri="http://schemas.openxmlformats.org/drawingml/2006/table">
            <a:tbl>
              <a:tblPr firstRow="1" bandRow="1">
                <a:tableStyleId>{5C22544A-7EE6-4342-B048-85BDC9FD1C3A}</a:tableStyleId>
              </a:tblPr>
              <a:tblGrid>
                <a:gridCol w="730424"/>
                <a:gridCol w="1285800"/>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13</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Chong Un </a:t>
                      </a:r>
                      <a:r>
                        <a:rPr lang="en-IN" sz="1200" dirty="0" err="1" smtClean="0">
                          <a:latin typeface="Times New Roman" pitchFamily="18" charset="0"/>
                          <a:cs typeface="Times New Roman" pitchFamily="18" charset="0"/>
                        </a:rPr>
                        <a:t>Pyon</a:t>
                      </a:r>
                      <a:r>
                        <a:rPr lang="en-IN" sz="1200" dirty="0" smtClean="0">
                          <a:latin typeface="Times New Roman" pitchFamily="18" charset="0"/>
                          <a:cs typeface="Times New Roman" pitchFamily="18" charset="0"/>
                        </a:rPr>
                        <a:t>,</a:t>
                      </a:r>
                      <a:r>
                        <a:rPr lang="en-IN" sz="1200" baseline="0" dirty="0" smtClean="0">
                          <a:latin typeface="Times New Roman" pitchFamily="18" charset="0"/>
                          <a:cs typeface="Times New Roman" pitchFamily="18" charset="0"/>
                        </a:rPr>
                        <a:t> </a:t>
                      </a:r>
                      <a:r>
                        <a:rPr lang="en-IN" sz="1200" baseline="0" dirty="0" err="1" smtClean="0">
                          <a:latin typeface="Times New Roman" pitchFamily="18" charset="0"/>
                          <a:cs typeface="Times New Roman" pitchFamily="18" charset="0"/>
                        </a:rPr>
                        <a:t>Ji</a:t>
                      </a:r>
                      <a:r>
                        <a:rPr lang="en-IN" sz="1200" baseline="0" dirty="0" smtClean="0">
                          <a:latin typeface="Times New Roman" pitchFamily="18" charset="0"/>
                          <a:cs typeface="Times New Roman" pitchFamily="18" charset="0"/>
                        </a:rPr>
                        <a:t> Young Woo, Sang Chan Park</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Times New Roman" pitchFamily="18" charset="0"/>
                          <a:ea typeface="+mn-ea"/>
                          <a:cs typeface="Times New Roman" pitchFamily="18" charset="0"/>
                        </a:rPr>
                        <a:t>Service improvement by business process management using customer complaints in financial service industry</a:t>
                      </a:r>
                    </a:p>
                    <a:p>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April 2011</a:t>
                      </a:r>
                      <a:endParaRPr lang="en-IN" sz="1200" dirty="0">
                        <a:latin typeface="Times New Roman" pitchFamily="18" charset="0"/>
                        <a:cs typeface="Times New Roman" pitchFamily="18" charset="0"/>
                      </a:endParaRPr>
                    </a:p>
                  </a:txBody>
                  <a:tcPr/>
                </a:tc>
                <a:tc>
                  <a:txBody>
                    <a:bodyPr/>
                    <a:lstStyle/>
                    <a:p>
                      <a:pPr algn="just"/>
                      <a:r>
                        <a:rPr lang="en-US" sz="1200" b="0" i="0" kern="1200" dirty="0" smtClean="0">
                          <a:solidFill>
                            <a:schemeClr val="dk1"/>
                          </a:solidFill>
                          <a:effectLst/>
                          <a:latin typeface="Times New Roman" pitchFamily="18" charset="0"/>
                          <a:ea typeface="+mn-ea"/>
                          <a:cs typeface="Times New Roman" pitchFamily="18" charset="0"/>
                        </a:rPr>
                        <a:t>In financial service industry, service improvement should be considered from process viewpoint and customer viewpoint because the value creation is ultimately linked with internal business processes on the back office and customers are involved as a co-producer of value. In this perspective, customer complaints through call centers are adequate to support the analysis for service improvement in financial service industry. In this study, we propose a web-based decision support system for business process management employing customer complaints, namely Voice of the Customer (VOC), and its handling data for service improvement. It involves VOC conversion for data enrichment and includes analysis of summarization, exception and comparison. The proposed system is evaluated on a major credit card company in South Korea</a:t>
                      </a:r>
                      <a:r>
                        <a:rPr lang="en-US" sz="1200" b="0" i="0" kern="1200" dirty="0" smtClean="0">
                          <a:solidFill>
                            <a:schemeClr val="dk1"/>
                          </a:solidFill>
                          <a:effectLst/>
                          <a:latin typeface="+mn-lt"/>
                          <a:ea typeface="+mn-ea"/>
                          <a:cs typeface="+mn-cs"/>
                        </a:rPr>
                        <a:t>.</a:t>
                      </a:r>
                      <a:endParaRPr lang="en-IN" sz="1200" dirty="0"/>
                    </a:p>
                  </a:txBody>
                  <a:tcPr/>
                </a:tc>
              </a:tr>
            </a:tbl>
          </a:graphicData>
        </a:graphic>
      </p:graphicFrame>
    </p:spTree>
    <p:extLst>
      <p:ext uri="{BB962C8B-B14F-4D97-AF65-F5344CB8AC3E}">
        <p14:creationId xmlns:p14="http://schemas.microsoft.com/office/powerpoint/2010/main" val="150325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8435344"/>
              </p:ext>
            </p:extLst>
          </p:nvPr>
        </p:nvGraphicFramePr>
        <p:xfrm>
          <a:off x="467544" y="764704"/>
          <a:ext cx="8229600" cy="4119880"/>
        </p:xfrm>
        <a:graphic>
          <a:graphicData uri="http://schemas.openxmlformats.org/drawingml/2006/table">
            <a:tbl>
              <a:tblPr firstRow="1" bandRow="1">
                <a:tableStyleId>{5C22544A-7EE6-4342-B048-85BDC9FD1C3A}</a:tableStyleId>
              </a:tblPr>
              <a:tblGrid>
                <a:gridCol w="730424"/>
                <a:gridCol w="1285800"/>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a:t>
                      </a:r>
                      <a:r>
                        <a:rPr lang="en-IN" baseline="0" dirty="0" smtClean="0">
                          <a:latin typeface="Times New Roman" pitchFamily="18" charset="0"/>
                          <a:cs typeface="Times New Roman" pitchFamily="18" charset="0"/>
                        </a:rPr>
                        <a:t>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14</a:t>
                      </a:r>
                      <a:endParaRPr lang="en-IN" sz="1200" dirty="0">
                        <a:latin typeface="Times New Roman" pitchFamily="18" charset="0"/>
                        <a:cs typeface="Times New Roman" pitchFamily="18" charset="0"/>
                      </a:endParaRPr>
                    </a:p>
                  </a:txBody>
                  <a:tcPr/>
                </a:tc>
                <a:tc>
                  <a:txBody>
                    <a:bodyPr/>
                    <a:lstStyle/>
                    <a:p>
                      <a:r>
                        <a:rPr lang="en-IN" sz="1200" dirty="0" err="1" smtClean="0">
                          <a:latin typeface="Times New Roman" pitchFamily="18" charset="0"/>
                          <a:cs typeface="Times New Roman" pitchFamily="18" charset="0"/>
                        </a:rPr>
                        <a:t>Safdar</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Ijaz</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Rohail</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Qayyum</a:t>
                      </a:r>
                      <a:r>
                        <a:rPr lang="en-IN" sz="1200" dirty="0" smtClean="0">
                          <a:latin typeface="Times New Roman" pitchFamily="18" charset="0"/>
                          <a:cs typeface="Times New Roman" pitchFamily="18" charset="0"/>
                        </a:rPr>
                        <a:t> , Safi Ur </a:t>
                      </a:r>
                      <a:r>
                        <a:rPr lang="en-IN" sz="1200" dirty="0" err="1" smtClean="0">
                          <a:latin typeface="Times New Roman" pitchFamily="18" charset="0"/>
                          <a:cs typeface="Times New Roman" pitchFamily="18" charset="0"/>
                        </a:rPr>
                        <a:t>Rehman</a:t>
                      </a:r>
                      <a:r>
                        <a:rPr lang="en-IN" sz="1200" dirty="0" smtClean="0">
                          <a:latin typeface="Times New Roman" pitchFamily="18" charset="0"/>
                          <a:cs typeface="Times New Roman" pitchFamily="18" charset="0"/>
                        </a:rPr>
                        <a:t> </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Times New Roman" pitchFamily="18" charset="0"/>
                          <a:ea typeface="+mn-ea"/>
                          <a:cs typeface="Times New Roman" pitchFamily="18" charset="0"/>
                        </a:rPr>
                        <a:t>Online complaint management system</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June 2016</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This management system is a web based project which is developed in PHP. It is used to manage</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the customer’s complains online. In this OCMS user can login himself and also can create</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complains and user can also view complain details and can check</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out the status of his/her</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complains. In this system there are totally three modules, one admin module and one for</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engineer and third module for customers. Because to handle complains manually is very difficult and time consuming process. So</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according to this situation we are trying an online system which is less time consuming and easy</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to use and also very efficient and secure. This system has three modules.</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Where customers can</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create complains and admin have to assign those complains to the engineers. And after solving</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those complains engineers notify that with their current status that whether they resolve the</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issue</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or not. In this way they all remain up to date with the system.</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14117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4459197"/>
              </p:ext>
            </p:extLst>
          </p:nvPr>
        </p:nvGraphicFramePr>
        <p:xfrm>
          <a:off x="467544" y="764704"/>
          <a:ext cx="8229600" cy="411988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a:t>
                      </a:r>
                      <a:r>
                        <a:rPr lang="en-IN" baseline="0" dirty="0" smtClean="0">
                          <a:latin typeface="Times New Roman" pitchFamily="18" charset="0"/>
                          <a:cs typeface="Times New Roman" pitchFamily="18" charset="0"/>
                        </a:rPr>
                        <a:t>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15</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Samuel </a:t>
                      </a:r>
                      <a:r>
                        <a:rPr lang="en-IN" sz="1200" dirty="0" err="1" smtClean="0">
                          <a:latin typeface="Times New Roman" pitchFamily="18" charset="0"/>
                          <a:cs typeface="Times New Roman" pitchFamily="18" charset="0"/>
                        </a:rPr>
                        <a:t>Afriyie</a:t>
                      </a:r>
                      <a:r>
                        <a:rPr lang="en-IN" sz="1200" dirty="0" smtClean="0">
                          <a:latin typeface="Times New Roman" pitchFamily="18" charset="0"/>
                          <a:cs typeface="Times New Roman" pitchFamily="18" charset="0"/>
                        </a:rPr>
                        <a:t>, Prince </a:t>
                      </a:r>
                      <a:r>
                        <a:rPr lang="en-IN" sz="1200" dirty="0" err="1" smtClean="0">
                          <a:latin typeface="Times New Roman" pitchFamily="18" charset="0"/>
                          <a:cs typeface="Times New Roman" pitchFamily="18" charset="0"/>
                        </a:rPr>
                        <a:t>Donkor</a:t>
                      </a:r>
                      <a:r>
                        <a:rPr lang="en-IN" sz="1200" dirty="0" smtClean="0">
                          <a:latin typeface="Times New Roman" pitchFamily="18" charset="0"/>
                          <a:cs typeface="Times New Roman" pitchFamily="18" charset="0"/>
                        </a:rPr>
                        <a:t>, Wilson </a:t>
                      </a:r>
                      <a:r>
                        <a:rPr lang="en-IN" sz="1200" dirty="0" err="1" smtClean="0">
                          <a:latin typeface="Times New Roman" pitchFamily="18" charset="0"/>
                          <a:cs typeface="Times New Roman" pitchFamily="18" charset="0"/>
                        </a:rPr>
                        <a:t>Kwaku</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Nimsah</a:t>
                      </a:r>
                      <a:r>
                        <a:rPr lang="en-IN" sz="1200" dirty="0" smtClean="0">
                          <a:latin typeface="Times New Roman" pitchFamily="18" charset="0"/>
                          <a:cs typeface="Times New Roman" pitchFamily="18" charset="0"/>
                        </a:rPr>
                        <a:t>, Benjamin </a:t>
                      </a:r>
                      <a:r>
                        <a:rPr lang="en-IN" sz="1200" dirty="0" err="1" smtClean="0">
                          <a:latin typeface="Times New Roman" pitchFamily="18" charset="0"/>
                          <a:cs typeface="Times New Roman" pitchFamily="18" charset="0"/>
                        </a:rPr>
                        <a:t>Adjei</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Danquah</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Times New Roman" pitchFamily="18" charset="0"/>
                          <a:ea typeface="+mn-ea"/>
                          <a:cs typeface="Times New Roman" pitchFamily="18" charset="0"/>
                        </a:rPr>
                        <a:t>Customer Complaints Management Practices on Service Performance of the Public Sector in Ghana</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February 2016</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This study examines the impact of customer complaints management practices on satisfaction with service performance. Majority of the customers in the urban areas with direct access to pipe borne water from Ghana water company limited (GWCL) are concerned with the reliability and quality of the water supply. The inability of GWCL management to manage these concerns led to the reduction of revenue mobilization at GWCL. A survey was conducted and in all, four hundred and three (403) respondents were surveyed through questionnaires and interviewed for the study. The data collected was analyzed using frequencies and percentages with the use of SPSS 16.0.The study revealed that GWCL has a customer complaints managements practices stipulated by Public Utility Regulation Commission (PURC), of which the management staff of GWCL was oblivious of these standard set by PURC, led to many lapses in the management of customer complaints.</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876016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9792" y="2564904"/>
            <a:ext cx="5400600" cy="2376264"/>
          </a:xfrm>
        </p:spPr>
        <p:txBody>
          <a:bodyPr>
            <a:noAutofit/>
          </a:bodyPr>
          <a:lstStyle/>
          <a:p>
            <a:pPr marL="0" indent="0">
              <a:buNone/>
            </a:pPr>
            <a:r>
              <a:rPr lang="en-IN" sz="6600" dirty="0" smtClean="0"/>
              <a:t>Thank You</a:t>
            </a:r>
            <a:endParaRPr lang="en-IN" sz="6600" dirty="0"/>
          </a:p>
        </p:txBody>
      </p:sp>
    </p:spTree>
    <p:extLst>
      <p:ext uri="{BB962C8B-B14F-4D97-AF65-F5344CB8AC3E}">
        <p14:creationId xmlns:p14="http://schemas.microsoft.com/office/powerpoint/2010/main" val="212634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72087727"/>
              </p:ext>
            </p:extLst>
          </p:nvPr>
        </p:nvGraphicFramePr>
        <p:xfrm>
          <a:off x="467544" y="764704"/>
          <a:ext cx="8229600" cy="302260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a:t>
                      </a:r>
                      <a:r>
                        <a:rPr lang="en-IN" baseline="0" dirty="0" smtClean="0">
                          <a:latin typeface="Times New Roman" pitchFamily="18" charset="0"/>
                          <a:cs typeface="Times New Roman" pitchFamily="18" charset="0"/>
                        </a:rPr>
                        <a:t>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1</a:t>
                      </a:r>
                      <a:endParaRPr lang="en-IN" sz="1200" dirty="0">
                        <a:latin typeface="Times New Roman" pitchFamily="18" charset="0"/>
                        <a:cs typeface="Times New Roman" pitchFamily="18" charset="0"/>
                      </a:endParaRPr>
                    </a:p>
                  </a:txBody>
                  <a:tcPr/>
                </a:tc>
                <a:tc>
                  <a:txBody>
                    <a:bodyPr/>
                    <a:lstStyle/>
                    <a:p>
                      <a:r>
                        <a:rPr lang="en-IN" sz="1200" dirty="0" err="1" smtClean="0">
                          <a:latin typeface="Times New Roman" pitchFamily="18" charset="0"/>
                          <a:cs typeface="Times New Roman" pitchFamily="18" charset="0"/>
                        </a:rPr>
                        <a:t>Olutayo</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Boyinbode</a:t>
                      </a:r>
                      <a:r>
                        <a:rPr lang="en-IN" sz="1200" dirty="0" smtClean="0">
                          <a:latin typeface="Times New Roman" pitchFamily="18" charset="0"/>
                          <a:cs typeface="Times New Roman" pitchFamily="18" charset="0"/>
                        </a:rPr>
                        <a:t> , </a:t>
                      </a:r>
                      <a:r>
                        <a:rPr lang="en-IN" sz="1200" dirty="0" err="1" smtClean="0">
                          <a:latin typeface="Times New Roman" pitchFamily="18" charset="0"/>
                          <a:cs typeface="Times New Roman" pitchFamily="18" charset="0"/>
                        </a:rPr>
                        <a:t>Akure</a:t>
                      </a:r>
                      <a:endParaRPr lang="en-IN" sz="1200" dirty="0" smtClean="0">
                        <a:latin typeface="Times New Roman" pitchFamily="18" charset="0"/>
                        <a:cs typeface="Times New Roman" pitchFamily="18" charset="0"/>
                      </a:endParaRPr>
                    </a:p>
                    <a:p>
                      <a:endParaRPr lang="en-IN" dirty="0"/>
                    </a:p>
                  </a:txBody>
                  <a:tcPr/>
                </a:tc>
                <a:tc>
                  <a:txBody>
                    <a:bodyPr/>
                    <a:lstStyle/>
                    <a:p>
                      <a:pPr algn="l"/>
                      <a:r>
                        <a:rPr lang="en-US" sz="1200" dirty="0" smtClean="0">
                          <a:latin typeface="Times New Roman" pitchFamily="18" charset="0"/>
                          <a:cs typeface="Times New Roman" pitchFamily="18" charset="0"/>
                        </a:rPr>
                        <a:t>E- Customer Care Service System for Benin Electricity</a:t>
                      </a:r>
                    </a:p>
                    <a:p>
                      <a:pPr algn="l"/>
                      <a:r>
                        <a:rPr lang="en-US" sz="1200" dirty="0" smtClean="0">
                          <a:latin typeface="Times New Roman" pitchFamily="18" charset="0"/>
                          <a:cs typeface="Times New Roman" pitchFamily="18" charset="0"/>
                        </a:rPr>
                        <a:t>Distribution Company</a:t>
                      </a:r>
                    </a:p>
                    <a:p>
                      <a:endParaRPr lang="en-IN" dirty="0"/>
                    </a:p>
                  </a:txBody>
                  <a:tcPr/>
                </a:tc>
                <a:tc>
                  <a:txBody>
                    <a:bodyPr/>
                    <a:lstStyle/>
                    <a:p>
                      <a:r>
                        <a:rPr lang="en-IN" sz="1200" dirty="0" smtClean="0">
                          <a:latin typeface="Times New Roman" pitchFamily="18" charset="0"/>
                          <a:cs typeface="Times New Roman" pitchFamily="18" charset="0"/>
                        </a:rPr>
                        <a:t>April 2015</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Face to face customer contact is time consuming, since the consumers have to be physically present for both parties to meet before solution can be proffered. Telephone communication with BEDC enables the customers to call and make enquiries and receive responses about information or services required. The BEDC existing customer service system </a:t>
                      </a:r>
                      <a:r>
                        <a:rPr lang="en-US" sz="1200" dirty="0" smtClean="0">
                          <a:latin typeface="Times New Roman" pitchFamily="18" charset="0"/>
                          <a:cs typeface="Times New Roman" pitchFamily="18" charset="0"/>
                        </a:rPr>
                        <a:t>is</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saddled </a:t>
                      </a:r>
                      <a:r>
                        <a:rPr lang="en-US" sz="1200" dirty="0" smtClean="0">
                          <a:latin typeface="Times New Roman" pitchFamily="18" charset="0"/>
                          <a:cs typeface="Times New Roman" pitchFamily="18" charset="0"/>
                        </a:rPr>
                        <a:t>with limitations such as poor customer services and</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relations, high response time. This paper aims to</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eliminate these weaknesses by automating the process through an e-Customer Care Service System by which customer makes an enquiries and complaints on the services delivered by the company. </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51016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3113833"/>
              </p:ext>
            </p:extLst>
          </p:nvPr>
        </p:nvGraphicFramePr>
        <p:xfrm>
          <a:off x="467544" y="764704"/>
          <a:ext cx="8229600" cy="265684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 </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a:t>
                      </a:r>
                      <a:r>
                        <a:rPr lang="en-IN" baseline="0" dirty="0" smtClean="0">
                          <a:latin typeface="Times New Roman" pitchFamily="18" charset="0"/>
                          <a:cs typeface="Times New Roman" pitchFamily="18" charset="0"/>
                        </a:rPr>
                        <a:t>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2</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D </a:t>
                      </a:r>
                      <a:r>
                        <a:rPr lang="en-IN" sz="1200" dirty="0" err="1" smtClean="0">
                          <a:latin typeface="Times New Roman" pitchFamily="18" charset="0"/>
                          <a:cs typeface="Times New Roman" pitchFamily="18" charset="0"/>
                        </a:rPr>
                        <a:t>Riananingrum</a:t>
                      </a:r>
                      <a:r>
                        <a:rPr lang="en-IN" sz="1200" dirty="0" smtClean="0">
                          <a:latin typeface="Times New Roman" pitchFamily="18" charset="0"/>
                          <a:cs typeface="Times New Roman" pitchFamily="18" charset="0"/>
                        </a:rPr>
                        <a:t>, R </a:t>
                      </a:r>
                      <a:r>
                        <a:rPr lang="en-IN" sz="1200" dirty="0" err="1" smtClean="0">
                          <a:latin typeface="Times New Roman" pitchFamily="18" charset="0"/>
                          <a:cs typeface="Times New Roman" pitchFamily="18" charset="0"/>
                        </a:rPr>
                        <a:t>R</a:t>
                      </a:r>
                      <a:r>
                        <a:rPr lang="en-IN" sz="1200" dirty="0" smtClean="0">
                          <a:latin typeface="Times New Roman" pitchFamily="18" charset="0"/>
                          <a:cs typeface="Times New Roman" pitchFamily="18" charset="0"/>
                        </a:rPr>
                        <a:t> S </a:t>
                      </a:r>
                      <a:r>
                        <a:rPr lang="en-IN" sz="1200" dirty="0" err="1" smtClean="0">
                          <a:latin typeface="Times New Roman" pitchFamily="18" charset="0"/>
                          <a:cs typeface="Times New Roman" pitchFamily="18" charset="0"/>
                        </a:rPr>
                        <a:t>Hari</a:t>
                      </a:r>
                      <a:r>
                        <a:rPr lang="en-IN" sz="1200" dirty="0" smtClean="0">
                          <a:latin typeface="Times New Roman" pitchFamily="18" charset="0"/>
                          <a:cs typeface="Times New Roman" pitchFamily="18" charset="0"/>
                        </a:rPr>
                        <a:t>, F </a:t>
                      </a:r>
                      <a:r>
                        <a:rPr lang="en-IN" sz="1200" dirty="0" err="1" smtClean="0">
                          <a:latin typeface="Times New Roman" pitchFamily="18" charset="0"/>
                          <a:cs typeface="Times New Roman" pitchFamily="18" charset="0"/>
                        </a:rPr>
                        <a:t>Nursaori</a:t>
                      </a:r>
                      <a:r>
                        <a:rPr lang="en-IN" sz="1200" baseline="0"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and WA </a:t>
                      </a:r>
                      <a:r>
                        <a:rPr lang="en-IN" sz="1200" dirty="0" err="1" smtClean="0">
                          <a:latin typeface="Times New Roman" pitchFamily="18" charset="0"/>
                          <a:cs typeface="Times New Roman" pitchFamily="18" charset="0"/>
                        </a:rPr>
                        <a:t>Astuti</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Integrated Information System for Customer Care</a:t>
                      </a:r>
                      <a:endParaRPr lang="en-IN" sz="1200" dirty="0" smtClean="0">
                        <a:latin typeface="Times New Roman" pitchFamily="18" charset="0"/>
                        <a:cs typeface="Times New Roman" pitchFamily="18" charset="0"/>
                      </a:endParaRPr>
                    </a:p>
                    <a:p>
                      <a:endParaRPr lang="en-IN" dirty="0"/>
                    </a:p>
                  </a:txBody>
                  <a:tcPr/>
                </a:tc>
                <a:tc>
                  <a:txBody>
                    <a:bodyPr/>
                    <a:lstStyle/>
                    <a:p>
                      <a:r>
                        <a:rPr lang="en-IN" sz="1200" dirty="0" smtClean="0">
                          <a:latin typeface="Times New Roman" pitchFamily="18" charset="0"/>
                          <a:cs typeface="Times New Roman" pitchFamily="18" charset="0"/>
                        </a:rPr>
                        <a:t>January 2021</a:t>
                      </a:r>
                      <a:endParaRPr lang="en-IN"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The application of customer Facing and Ecosystem Facing is implied as computerization of customer data. The goal is to understand customers' needs and expectations to establish good relationships with customers. This study aims to determine Customer Facing and Ecosystem Facing services in the digital transformation business. The research method used a descriptive research method with a qualitative approach. Customer Facing and Ecosystem Facing is a technology that can increase the production process for business.</a:t>
                      </a:r>
                    </a:p>
                    <a:p>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43665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30543790"/>
              </p:ext>
            </p:extLst>
          </p:nvPr>
        </p:nvGraphicFramePr>
        <p:xfrm>
          <a:off x="467544" y="764704"/>
          <a:ext cx="8229600" cy="229108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sz="1800" dirty="0" smtClean="0">
                          <a:latin typeface="Times New Roman" pitchFamily="18" charset="0"/>
                          <a:cs typeface="Times New Roman" pitchFamily="18" charset="0"/>
                        </a:rPr>
                        <a:t>S.NO</a:t>
                      </a:r>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Author</a:t>
                      </a:r>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Title</a:t>
                      </a:r>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Publish</a:t>
                      </a:r>
                      <a:r>
                        <a:rPr lang="en-IN" sz="1800" baseline="0" dirty="0" smtClean="0">
                          <a:latin typeface="Times New Roman" pitchFamily="18" charset="0"/>
                          <a:cs typeface="Times New Roman" pitchFamily="18" charset="0"/>
                        </a:rPr>
                        <a:t> Date</a:t>
                      </a:r>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Findings</a:t>
                      </a:r>
                      <a:endParaRPr lang="en-IN" sz="1800"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3</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Khalid </a:t>
                      </a:r>
                      <a:r>
                        <a:rPr lang="en-IN" sz="1200" dirty="0" err="1" smtClean="0">
                          <a:latin typeface="Times New Roman" pitchFamily="18" charset="0"/>
                          <a:cs typeface="Times New Roman" pitchFamily="18" charset="0"/>
                        </a:rPr>
                        <a:t>Rababah</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Haslina</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Mohd</a:t>
                      </a:r>
                      <a:r>
                        <a:rPr lang="en-IN" sz="1200" dirty="0" smtClean="0">
                          <a:latin typeface="Times New Roman" pitchFamily="18" charset="0"/>
                          <a:cs typeface="Times New Roman" pitchFamily="18" charset="0"/>
                        </a:rPr>
                        <a:t>, and Huda Ibrahim </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Times New Roman" pitchFamily="18" charset="0"/>
                          <a:ea typeface="+mn-ea"/>
                          <a:cs typeface="Times New Roman" pitchFamily="18" charset="0"/>
                        </a:rPr>
                        <a:t>Customer Relationship Management (CRM) Processes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Times New Roman" pitchFamily="18" charset="0"/>
                          <a:ea typeface="+mn-ea"/>
                          <a:cs typeface="Times New Roman" pitchFamily="18" charset="0"/>
                        </a:rPr>
                        <a:t>from Theory to Practice: The Pre-implementation Plan of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Times New Roman" pitchFamily="18" charset="0"/>
                          <a:ea typeface="+mn-ea"/>
                          <a:cs typeface="Times New Roman" pitchFamily="18" charset="0"/>
                        </a:rPr>
                        <a:t>CRM System</a:t>
                      </a:r>
                    </a:p>
                    <a:p>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April</a:t>
                      </a:r>
                      <a:r>
                        <a:rPr lang="en-IN" sz="1200" baseline="0" dirty="0" smtClean="0">
                          <a:latin typeface="Times New Roman" pitchFamily="18" charset="0"/>
                          <a:cs typeface="Times New Roman" pitchFamily="18" charset="0"/>
                        </a:rPr>
                        <a:t> 2011</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This paper</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provides an extensive review of the literature regarding the</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CRM processes. This review aims to increase the understanding</a:t>
                      </a:r>
                    </a:p>
                    <a:p>
                      <a:pPr algn="just"/>
                      <a:r>
                        <a:rPr lang="en-US" sz="1200" dirty="0" smtClean="0">
                          <a:latin typeface="Times New Roman" pitchFamily="18" charset="0"/>
                          <a:cs typeface="Times New Roman" pitchFamily="18" charset="0"/>
                        </a:rPr>
                        <a:t>of the different perspectives and the various types</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and levels of</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CRM processes. This paper reveals that there are four major</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perspectives of CRM processes which are customer facing level</a:t>
                      </a:r>
                    </a:p>
                    <a:p>
                      <a:pPr algn="just"/>
                      <a:r>
                        <a:rPr lang="en-US" sz="1200" dirty="0" smtClean="0">
                          <a:latin typeface="Times New Roman" pitchFamily="18" charset="0"/>
                          <a:cs typeface="Times New Roman" pitchFamily="18" charset="0"/>
                        </a:rPr>
                        <a:t>processes, customer oriented processes, cross</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functional CRM</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processes, and CRM macro-level processes. </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3600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79029273"/>
              </p:ext>
            </p:extLst>
          </p:nvPr>
        </p:nvGraphicFramePr>
        <p:xfrm>
          <a:off x="467544" y="764704"/>
          <a:ext cx="8229600" cy="311404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4</a:t>
                      </a:r>
                      <a:endParaRPr lang="en-IN" sz="1200" dirty="0">
                        <a:latin typeface="Times New Roman" pitchFamily="18" charset="0"/>
                        <a:cs typeface="Times New Roman" pitchFamily="18" charset="0"/>
                      </a:endParaRPr>
                    </a:p>
                  </a:txBody>
                  <a:tcPr/>
                </a:tc>
                <a:tc>
                  <a:txBody>
                    <a:bodyPr/>
                    <a:lstStyle/>
                    <a:p>
                      <a:r>
                        <a:rPr lang="en-IN" sz="1200" dirty="0" err="1" smtClean="0">
                          <a:latin typeface="Times New Roman" pitchFamily="18" charset="0"/>
                          <a:cs typeface="Times New Roman" pitchFamily="18" charset="0"/>
                        </a:rPr>
                        <a:t>Mutegyeki</a:t>
                      </a:r>
                      <a:r>
                        <a:rPr lang="en-IN" sz="1200" dirty="0" smtClean="0">
                          <a:latin typeface="Times New Roman" pitchFamily="18" charset="0"/>
                          <a:cs typeface="Times New Roman" pitchFamily="18" charset="0"/>
                        </a:rPr>
                        <a:t>, Walter</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 mobile based customer communication management tool to improve customer care services in micro finance institutions</a:t>
                      </a:r>
                      <a:endParaRPr lang="en-IN" sz="1200" dirty="0" smtClean="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May 2016</a:t>
                      </a:r>
                      <a:endParaRPr lang="en-IN" sz="1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report document describes project design and development of a digital customer care communication solution that encompasses all major communication channels that will enable microfinance bank customers to conveniently communicate with their banks and also enable banks to manage and evaluate customer care and service delivery. The project followed a software development process that included software</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requirements specifications and requirements engineering, software design and development, verification &amp; validation which constituted of dynamic testing of each individual core modules.</a:t>
                      </a:r>
                    </a:p>
                    <a:p>
                      <a:endParaRPr lang="en-IN" dirty="0"/>
                    </a:p>
                  </a:txBody>
                  <a:tcPr/>
                </a:tc>
              </a:tr>
            </a:tbl>
          </a:graphicData>
        </a:graphic>
      </p:graphicFrame>
    </p:spTree>
    <p:extLst>
      <p:ext uri="{BB962C8B-B14F-4D97-AF65-F5344CB8AC3E}">
        <p14:creationId xmlns:p14="http://schemas.microsoft.com/office/powerpoint/2010/main" val="2228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39278314"/>
              </p:ext>
            </p:extLst>
          </p:nvPr>
        </p:nvGraphicFramePr>
        <p:xfrm>
          <a:off x="467544" y="764704"/>
          <a:ext cx="8229600" cy="183388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5</a:t>
                      </a:r>
                      <a:endParaRPr lang="en-IN" sz="1200" dirty="0">
                        <a:latin typeface="Times New Roman" pitchFamily="18" charset="0"/>
                        <a:cs typeface="Times New Roman" pitchFamily="18" charset="0"/>
                      </a:endParaRPr>
                    </a:p>
                  </a:txBody>
                  <a:tcPr/>
                </a:tc>
                <a:tc>
                  <a:txBody>
                    <a:bodyPr/>
                    <a:lstStyle/>
                    <a:p>
                      <a:r>
                        <a:rPr lang="en-IN" sz="1200" dirty="0" err="1" smtClean="0">
                          <a:latin typeface="Times New Roman" pitchFamily="18" charset="0"/>
                          <a:cs typeface="Times New Roman" pitchFamily="18" charset="0"/>
                        </a:rPr>
                        <a:t>Zain</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Raza</a:t>
                      </a:r>
                      <a:r>
                        <a:rPr lang="en-IN" sz="1200" dirty="0" smtClean="0">
                          <a:latin typeface="Times New Roman" pitchFamily="18" charset="0"/>
                          <a:cs typeface="Times New Roman" pitchFamily="18" charset="0"/>
                        </a:rPr>
                        <a:t>, Syed M.</a:t>
                      </a:r>
                    </a:p>
                    <a:p>
                      <a:r>
                        <a:rPr lang="en-IN" sz="1200" dirty="0" err="1" smtClean="0">
                          <a:latin typeface="Times New Roman" pitchFamily="18" charset="0"/>
                          <a:cs typeface="Times New Roman" pitchFamily="18" charset="0"/>
                        </a:rPr>
                        <a:t>Raza</a:t>
                      </a:r>
                      <a:r>
                        <a:rPr lang="en-IN" sz="1200" dirty="0" smtClean="0">
                          <a:latin typeface="Times New Roman" pitchFamily="18" charset="0"/>
                          <a:cs typeface="Times New Roman" pitchFamily="18" charset="0"/>
                        </a:rPr>
                        <a:t>, Hamid</a:t>
                      </a:r>
                    </a:p>
                    <a:p>
                      <a:r>
                        <a:rPr lang="en-IN" sz="1200" dirty="0" smtClean="0">
                          <a:latin typeface="Times New Roman" pitchFamily="18" charset="0"/>
                          <a:cs typeface="Times New Roman" pitchFamily="18" charset="0"/>
                        </a:rPr>
                        <a:t>Ahmed, </a:t>
                      </a:r>
                      <a:r>
                        <a:rPr lang="en-IN" sz="1200" dirty="0" err="1" smtClean="0">
                          <a:latin typeface="Times New Roman" pitchFamily="18" charset="0"/>
                          <a:cs typeface="Times New Roman" pitchFamily="18" charset="0"/>
                        </a:rPr>
                        <a:t>Faizan</a:t>
                      </a:r>
                      <a:endParaRPr lang="en-IN" sz="1200" dirty="0" smtClean="0">
                        <a:latin typeface="Times New Roman" pitchFamily="18" charset="0"/>
                        <a:cs typeface="Times New Roman" pitchFamily="18" charset="0"/>
                      </a:endParaRPr>
                    </a:p>
                    <a:p>
                      <a:r>
                        <a:rPr lang="en-IN" sz="1200" dirty="0" smtClean="0">
                          <a:latin typeface="Times New Roman" pitchFamily="18" charset="0"/>
                          <a:cs typeface="Times New Roman" pitchFamily="18" charset="0"/>
                        </a:rPr>
                        <a:t>Faisal, Malik</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itchFamily="18" charset="0"/>
                          <a:cs typeface="Times New Roman" pitchFamily="18" charset="0"/>
                        </a:rPr>
                        <a:t>Customer Care Application </a:t>
                      </a:r>
                    </a:p>
                    <a:p>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April 2016</a:t>
                      </a:r>
                      <a:endParaRPr lang="en-IN" sz="1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 project, Customer Care Application includes a Desktop based Admin Panel, a Web application and an Android Application that help people in a number of complaint related tasks like submitting their product complaints, checking a complaint status and status of warranty online with ease.</a:t>
                      </a:r>
                      <a:endParaRPr lang="en-IN" sz="1200" dirty="0" smtClean="0">
                        <a:latin typeface="Times New Roman" pitchFamily="18" charset="0"/>
                        <a:cs typeface="Times New Roman" pitchFamily="18" charset="0"/>
                      </a:endParaRPr>
                    </a:p>
                    <a:p>
                      <a:endParaRPr lang="en-IN" dirty="0"/>
                    </a:p>
                  </a:txBody>
                  <a:tcPr/>
                </a:tc>
              </a:tr>
            </a:tbl>
          </a:graphicData>
        </a:graphic>
      </p:graphicFrame>
    </p:spTree>
    <p:extLst>
      <p:ext uri="{BB962C8B-B14F-4D97-AF65-F5344CB8AC3E}">
        <p14:creationId xmlns:p14="http://schemas.microsoft.com/office/powerpoint/2010/main" val="296734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3682727"/>
              </p:ext>
            </p:extLst>
          </p:nvPr>
        </p:nvGraphicFramePr>
        <p:xfrm>
          <a:off x="467544" y="764704"/>
          <a:ext cx="8229600" cy="4608512"/>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 </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 Date</a:t>
                      </a:r>
                      <a:endParaRPr lang="en-IN" dirty="0">
                        <a:latin typeface="Times New Roman" pitchFamily="18" charset="0"/>
                        <a:cs typeface="Times New Roman" pitchFamily="18" charset="0"/>
                      </a:endParaRPr>
                    </a:p>
                  </a:txBody>
                  <a:tcPr/>
                </a:tc>
                <a:tc>
                  <a:txBody>
                    <a:bodyPr/>
                    <a:lstStyle/>
                    <a:p>
                      <a:pPr algn="just"/>
                      <a:r>
                        <a:rPr lang="en-IN" sz="1800" dirty="0" smtClean="0">
                          <a:latin typeface="Times New Roman" pitchFamily="18" charset="0"/>
                          <a:cs typeface="Times New Roman" pitchFamily="18" charset="0"/>
                        </a:rPr>
                        <a:t>Findings</a:t>
                      </a:r>
                      <a:endParaRPr lang="en-IN" sz="1800" dirty="0">
                        <a:latin typeface="Times New Roman" pitchFamily="18" charset="0"/>
                        <a:cs typeface="Times New Roman" pitchFamily="18" charset="0"/>
                      </a:endParaRPr>
                    </a:p>
                  </a:txBody>
                  <a:tcPr/>
                </a:tc>
              </a:tr>
              <a:tr h="4237672">
                <a:tc>
                  <a:txBody>
                    <a:bodyPr/>
                    <a:lstStyle/>
                    <a:p>
                      <a:r>
                        <a:rPr lang="en-IN" sz="1200" dirty="0" smtClean="0">
                          <a:latin typeface="Times New Roman" pitchFamily="18" charset="0"/>
                          <a:cs typeface="Times New Roman" pitchFamily="18" charset="0"/>
                        </a:rPr>
                        <a:t>6</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Simone</a:t>
                      </a:r>
                      <a:r>
                        <a:rPr lang="en-IN" sz="1200" baseline="0" dirty="0" smtClean="0">
                          <a:latin typeface="Times New Roman" pitchFamily="18" charset="0"/>
                          <a:cs typeface="Times New Roman" pitchFamily="18" charset="0"/>
                        </a:rPr>
                        <a:t> di </a:t>
                      </a:r>
                      <a:r>
                        <a:rPr lang="en-IN" sz="1200" baseline="0" dirty="0" err="1" smtClean="0">
                          <a:latin typeface="Times New Roman" pitchFamily="18" charset="0"/>
                          <a:cs typeface="Times New Roman" pitchFamily="18" charset="0"/>
                        </a:rPr>
                        <a:t>Castri</a:t>
                      </a:r>
                      <a:r>
                        <a:rPr lang="en-IN" sz="1200" baseline="0" dirty="0" smtClean="0">
                          <a:latin typeface="Times New Roman" pitchFamily="18" charset="0"/>
                          <a:cs typeface="Times New Roman" pitchFamily="18" charset="0"/>
                        </a:rPr>
                        <a:t>, Matt Grasser and </a:t>
                      </a:r>
                      <a:r>
                        <a:rPr lang="en-IN" sz="1200" baseline="0" dirty="0" err="1" smtClean="0">
                          <a:latin typeface="Times New Roman" pitchFamily="18" charset="0"/>
                          <a:cs typeface="Times New Roman" pitchFamily="18" charset="0"/>
                        </a:rPr>
                        <a:t>Arend</a:t>
                      </a:r>
                      <a:r>
                        <a:rPr lang="en-IN" sz="1200" baseline="0" dirty="0" smtClean="0">
                          <a:latin typeface="Times New Roman" pitchFamily="18" charset="0"/>
                          <a:cs typeface="Times New Roman" pitchFamily="18" charset="0"/>
                        </a:rPr>
                        <a:t> </a:t>
                      </a:r>
                      <a:r>
                        <a:rPr lang="en-IN" sz="1200" baseline="0" dirty="0" err="1" smtClean="0">
                          <a:latin typeface="Times New Roman" pitchFamily="18" charset="0"/>
                          <a:cs typeface="Times New Roman" pitchFamily="18" charset="0"/>
                        </a:rPr>
                        <a:t>Kulenkampff</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A </a:t>
                      </a:r>
                      <a:r>
                        <a:rPr lang="en-US" sz="1200" dirty="0" err="1" smtClean="0">
                          <a:latin typeface="Times New Roman" pitchFamily="18" charset="0"/>
                          <a:cs typeface="Times New Roman" pitchFamily="18" charset="0"/>
                        </a:rPr>
                        <a:t>Chatbot</a:t>
                      </a:r>
                      <a:r>
                        <a:rPr lang="en-US" sz="1200" dirty="0" smtClean="0">
                          <a:latin typeface="Times New Roman" pitchFamily="18" charset="0"/>
                          <a:cs typeface="Times New Roman" pitchFamily="18" charset="0"/>
                        </a:rPr>
                        <a:t> Application and Complaints Management System for the </a:t>
                      </a:r>
                      <a:r>
                        <a:rPr lang="en-US" sz="1200" dirty="0" err="1" smtClean="0">
                          <a:latin typeface="Times New Roman" pitchFamily="18" charset="0"/>
                          <a:cs typeface="Times New Roman" pitchFamily="18" charset="0"/>
                        </a:rPr>
                        <a:t>Bangko</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Sentral</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ng</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Pilipinas</a:t>
                      </a:r>
                      <a:r>
                        <a:rPr lang="en-US" sz="1200" dirty="0" smtClean="0">
                          <a:latin typeface="Times New Roman" pitchFamily="18" charset="0"/>
                          <a:cs typeface="Times New Roman" pitchFamily="18" charset="0"/>
                        </a:rPr>
                        <a:t> (BSP). R2A Project Retrospective and Lessons Learned</a:t>
                      </a:r>
                      <a:endParaRPr lang="en-IN" sz="1200" dirty="0" smtClean="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June 2020</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The consumer complaints system at the </a:t>
                      </a:r>
                      <a:r>
                        <a:rPr lang="en-US" sz="1200" dirty="0" err="1" smtClean="0">
                          <a:latin typeface="Times New Roman" pitchFamily="18" charset="0"/>
                          <a:cs typeface="Times New Roman" pitchFamily="18" charset="0"/>
                        </a:rPr>
                        <a:t>Bangko</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Sentral</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ng</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Pilipinas</a:t>
                      </a:r>
                      <a:r>
                        <a:rPr lang="en-US" sz="1200" dirty="0" smtClean="0">
                          <a:latin typeface="Times New Roman" pitchFamily="18" charset="0"/>
                          <a:cs typeface="Times New Roman" pitchFamily="18" charset="0"/>
                        </a:rPr>
                        <a:t> (the Philippines Central Bank, hereafter BSP) was limited by outdated communication channels, an incomplete database of customer complaints, reliance on manual processing, few analytics tools, low visibility outside of the Metro Manila area, and little consideration for the customer experience. This was leaving BSP staff overburdened. BSP requested a solution from the </a:t>
                      </a:r>
                      <a:r>
                        <a:rPr lang="en-US" sz="1200" dirty="0" err="1" smtClean="0">
                          <a:latin typeface="Times New Roman" pitchFamily="18" charset="0"/>
                          <a:cs typeface="Times New Roman" pitchFamily="18" charset="0"/>
                        </a:rPr>
                        <a:t>RegTech</a:t>
                      </a:r>
                      <a:r>
                        <a:rPr lang="en-US" sz="1200" dirty="0" smtClean="0">
                          <a:latin typeface="Times New Roman" pitchFamily="18" charset="0"/>
                          <a:cs typeface="Times New Roman" pitchFamily="18" charset="0"/>
                        </a:rPr>
                        <a:t> for Regulators (R2A) to protect financial consumers’ interests, empower financial consumers, and facilitate the development and enforcement of a client-focused financial sector.</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Working with R2A and Sinitic, the BSP rolled out a </a:t>
                      </a:r>
                      <a:r>
                        <a:rPr lang="en-US" sz="1200" dirty="0" err="1" smtClean="0">
                          <a:latin typeface="Times New Roman" pitchFamily="18" charset="0"/>
                          <a:cs typeface="Times New Roman" pitchFamily="18" charset="0"/>
                        </a:rPr>
                        <a:t>chatbot</a:t>
                      </a:r>
                      <a:r>
                        <a:rPr lang="en-US" sz="1200" dirty="0" smtClean="0">
                          <a:latin typeface="Times New Roman" pitchFamily="18" charset="0"/>
                          <a:cs typeface="Times New Roman" pitchFamily="18" charset="0"/>
                        </a:rPr>
                        <a:t> solution that allows Filipinos to file complaints through their mobile handsets via an app or via SMS, as well as </a:t>
                      </a:r>
                      <a:r>
                        <a:rPr lang="en-US" sz="1200" dirty="0" err="1" smtClean="0">
                          <a:latin typeface="Times New Roman" pitchFamily="18" charset="0"/>
                          <a:cs typeface="Times New Roman" pitchFamily="18" charset="0"/>
                        </a:rPr>
                        <a:t>as</a:t>
                      </a:r>
                      <a:r>
                        <a:rPr lang="en-US" sz="1200" dirty="0" smtClean="0">
                          <a:latin typeface="Times New Roman" pitchFamily="18" charset="0"/>
                          <a:cs typeface="Times New Roman" pitchFamily="18" charset="0"/>
                        </a:rPr>
                        <a:t> a processing utility to generates insights from all complaints that BSP receives. </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7335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47275123"/>
              </p:ext>
            </p:extLst>
          </p:nvPr>
        </p:nvGraphicFramePr>
        <p:xfrm>
          <a:off x="467544" y="764704"/>
          <a:ext cx="8229600" cy="3937000"/>
        </p:xfrm>
        <a:graphic>
          <a:graphicData uri="http://schemas.openxmlformats.org/drawingml/2006/table">
            <a:tbl>
              <a:tblPr firstRow="1" bandRow="1">
                <a:tableStyleId>{5C22544A-7EE6-4342-B048-85BDC9FD1C3A}</a:tableStyleId>
              </a:tblPr>
              <a:tblGrid>
                <a:gridCol w="720080"/>
                <a:gridCol w="1296144"/>
                <a:gridCol w="1440160"/>
                <a:gridCol w="1440160"/>
                <a:gridCol w="3333056"/>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a:t>
                      </a:r>
                      <a:r>
                        <a:rPr lang="en-IN" baseline="0" dirty="0" smtClean="0">
                          <a:latin typeface="Times New Roman" pitchFamily="18" charset="0"/>
                          <a:cs typeface="Times New Roman" pitchFamily="18" charset="0"/>
                        </a:rPr>
                        <a:t>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t>7</a:t>
                      </a:r>
                      <a:endParaRPr lang="en-IN" sz="1200" dirty="0"/>
                    </a:p>
                  </a:txBody>
                  <a:tcPr/>
                </a:tc>
                <a:tc>
                  <a:txBody>
                    <a:bodyPr/>
                    <a:lstStyle/>
                    <a:p>
                      <a:r>
                        <a:rPr lang="en-IN" sz="1200" dirty="0" smtClean="0">
                          <a:latin typeface="Times New Roman" pitchFamily="18" charset="0"/>
                          <a:cs typeface="Times New Roman" pitchFamily="18" charset="0"/>
                        </a:rPr>
                        <a:t>Tag-</a:t>
                      </a:r>
                      <a:r>
                        <a:rPr lang="en-IN" sz="1200" dirty="0" err="1" smtClean="0">
                          <a:latin typeface="Times New Roman" pitchFamily="18" charset="0"/>
                          <a:cs typeface="Times New Roman" pitchFamily="18" charset="0"/>
                        </a:rPr>
                        <a:t>Eldeen</a:t>
                      </a:r>
                      <a:r>
                        <a:rPr lang="en-IN" sz="1200" baseline="0" dirty="0" err="1" smtClean="0">
                          <a:latin typeface="Times New Roman" pitchFamily="18" charset="0"/>
                          <a:cs typeface="Times New Roman" pitchFamily="18" charset="0"/>
                        </a:rPr>
                        <a:t>.A</a:t>
                      </a:r>
                      <a:endParaRPr lang="en-IN"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Assessing the impact of complaints management system in hospitality organizations in Egypt: a customer-organization perspective.</a:t>
                      </a:r>
                      <a:endParaRPr lang="en-IN" sz="1200" dirty="0">
                        <a:latin typeface="Times New Roman" pitchFamily="18" charset="0"/>
                        <a:cs typeface="Times New Roman" pitchFamily="18" charset="0"/>
                      </a:endParaRPr>
                    </a:p>
                  </a:txBody>
                  <a:tcPr/>
                </a:tc>
                <a:tc>
                  <a:txBody>
                    <a:bodyPr/>
                    <a:lstStyle/>
                    <a:p>
                      <a:r>
                        <a:rPr lang="en-IN" sz="1200" baseline="0" dirty="0" smtClean="0">
                          <a:latin typeface="Times New Roman" pitchFamily="18" charset="0"/>
                          <a:cs typeface="Times New Roman" pitchFamily="18" charset="0"/>
                        </a:rPr>
                        <a:t>March 2018</a:t>
                      </a:r>
                      <a:endParaRPr lang="en-IN" sz="1200" dirty="0">
                        <a:latin typeface="Times New Roman" pitchFamily="18" charset="0"/>
                        <a:cs typeface="Times New Roman" pitchFamily="18" charset="0"/>
                      </a:endParaRPr>
                    </a:p>
                  </a:txBody>
                  <a:tcPr/>
                </a:tc>
                <a:tc>
                  <a:txBody>
                    <a:bodyPr/>
                    <a:lstStyle/>
                    <a:p>
                      <a:pPr algn="just"/>
                      <a:r>
                        <a:rPr lang="en-US" sz="1200" dirty="0" smtClean="0">
                          <a:latin typeface="Times New Roman" pitchFamily="18" charset="0"/>
                          <a:cs typeface="Times New Roman" pitchFamily="18" charset="0"/>
                        </a:rPr>
                        <a:t>The objectives of this research are to investigate the concept of complaints management, its significance, and to address the different approaches of implementing and dealing with the concept in hospitality operations in Egypt. The interviewed participants included operational customer service managers from a purposive sample of hotel companies operating in Egypt. The outcomes of this research emphasize the significance of attaining a proper complaints management system in hotel operations, point up the different stages of complaints process and scrutinize the customer-organization relationship. Finally, it encourages hospitality professionals to foster their vision and strategies as regard the development of complaints management system that supports and enhances their operational quality, and customers' and employees' retention schemes.</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19351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8239769"/>
              </p:ext>
            </p:extLst>
          </p:nvPr>
        </p:nvGraphicFramePr>
        <p:xfrm>
          <a:off x="467544" y="764704"/>
          <a:ext cx="8285626" cy="3022600"/>
        </p:xfrm>
        <a:graphic>
          <a:graphicData uri="http://schemas.openxmlformats.org/drawingml/2006/table">
            <a:tbl>
              <a:tblPr firstRow="1" bandRow="1">
                <a:tableStyleId>{5C22544A-7EE6-4342-B048-85BDC9FD1C3A}</a:tableStyleId>
              </a:tblPr>
              <a:tblGrid>
                <a:gridCol w="720080"/>
                <a:gridCol w="1296144"/>
                <a:gridCol w="1440160"/>
                <a:gridCol w="1440160"/>
                <a:gridCol w="3389082"/>
              </a:tblGrid>
              <a:tr h="370840">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Publish</a:t>
                      </a:r>
                      <a:r>
                        <a:rPr lang="en-IN" baseline="0" dirty="0" smtClean="0">
                          <a:latin typeface="Times New Roman" pitchFamily="18" charset="0"/>
                          <a:cs typeface="Times New Roman" pitchFamily="18" charset="0"/>
                        </a:rPr>
                        <a:t> Date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Findings</a:t>
                      </a:r>
                      <a:endParaRPr lang="en-IN" dirty="0">
                        <a:latin typeface="Times New Roman" pitchFamily="18" charset="0"/>
                        <a:cs typeface="Times New Roman" pitchFamily="18" charset="0"/>
                      </a:endParaRPr>
                    </a:p>
                  </a:txBody>
                  <a:tcPr/>
                </a:tc>
              </a:tr>
              <a:tr h="370840">
                <a:tc>
                  <a:txBody>
                    <a:bodyPr/>
                    <a:lstStyle/>
                    <a:p>
                      <a:r>
                        <a:rPr lang="en-IN" sz="1200" dirty="0" smtClean="0">
                          <a:latin typeface="Times New Roman" pitchFamily="18" charset="0"/>
                          <a:cs typeface="Times New Roman" pitchFamily="18" charset="0"/>
                        </a:rPr>
                        <a:t>8</a:t>
                      </a:r>
                      <a:endParaRPr lang="en-IN" sz="1200" dirty="0">
                        <a:latin typeface="Times New Roman" pitchFamily="18" charset="0"/>
                        <a:cs typeface="Times New Roman" pitchFamily="18" charset="0"/>
                      </a:endParaRPr>
                    </a:p>
                  </a:txBody>
                  <a:tcPr/>
                </a:tc>
                <a:tc>
                  <a:txBody>
                    <a:bodyPr/>
                    <a:lstStyle/>
                    <a:p>
                      <a:r>
                        <a:rPr lang="en-IN" sz="1200" dirty="0" err="1" smtClean="0">
                          <a:latin typeface="Times New Roman" pitchFamily="18" charset="0"/>
                          <a:cs typeface="Times New Roman" pitchFamily="18" charset="0"/>
                        </a:rPr>
                        <a:t>Pattamaporn</a:t>
                      </a:r>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Kormpho,Panida</a:t>
                      </a:r>
                      <a:r>
                        <a:rPr lang="en-IN" sz="1200" baseline="0" dirty="0" smtClean="0">
                          <a:latin typeface="Times New Roman" pitchFamily="18" charset="0"/>
                          <a:cs typeface="Times New Roman" pitchFamily="18" charset="0"/>
                        </a:rPr>
                        <a:t> </a:t>
                      </a:r>
                      <a:r>
                        <a:rPr lang="en-IN" sz="1200" baseline="0" dirty="0" err="1" smtClean="0">
                          <a:latin typeface="Times New Roman" pitchFamily="18" charset="0"/>
                          <a:cs typeface="Times New Roman" pitchFamily="18" charset="0"/>
                        </a:rPr>
                        <a:t>Liawsomboon</a:t>
                      </a:r>
                      <a:r>
                        <a:rPr lang="en-IN" sz="1200" baseline="0" dirty="0" smtClean="0">
                          <a:latin typeface="Times New Roman" pitchFamily="18" charset="0"/>
                          <a:cs typeface="Times New Roman" pitchFamily="18" charset="0"/>
                        </a:rPr>
                        <a:t>, </a:t>
                      </a:r>
                      <a:r>
                        <a:rPr lang="en-IN" sz="1200" baseline="0" dirty="0" err="1" smtClean="0">
                          <a:latin typeface="Times New Roman" pitchFamily="18" charset="0"/>
                          <a:cs typeface="Times New Roman" pitchFamily="18" charset="0"/>
                        </a:rPr>
                        <a:t>Narut</a:t>
                      </a:r>
                      <a:r>
                        <a:rPr lang="en-IN" sz="1200" baseline="0" dirty="0" smtClean="0">
                          <a:latin typeface="Times New Roman" pitchFamily="18" charset="0"/>
                          <a:cs typeface="Times New Roman" pitchFamily="18" charset="0"/>
                        </a:rPr>
                        <a:t> </a:t>
                      </a:r>
                      <a:r>
                        <a:rPr lang="en-IN" sz="1200" baseline="0" dirty="0" err="1" smtClean="0">
                          <a:latin typeface="Times New Roman" pitchFamily="18" charset="0"/>
                          <a:cs typeface="Times New Roman" pitchFamily="18" charset="0"/>
                        </a:rPr>
                        <a:t>Phogoen</a:t>
                      </a:r>
                      <a:r>
                        <a:rPr lang="en-IN" sz="1200" baseline="0" dirty="0" smtClean="0">
                          <a:latin typeface="Times New Roman" pitchFamily="18" charset="0"/>
                          <a:cs typeface="Times New Roman" pitchFamily="18" charset="0"/>
                        </a:rPr>
                        <a:t>, </a:t>
                      </a:r>
                      <a:r>
                        <a:rPr lang="en-IN" sz="1200" baseline="0" dirty="0" err="1" smtClean="0">
                          <a:latin typeface="Times New Roman" pitchFamily="18" charset="0"/>
                          <a:cs typeface="Times New Roman" pitchFamily="18" charset="0"/>
                        </a:rPr>
                        <a:t>Siripen</a:t>
                      </a:r>
                      <a:r>
                        <a:rPr lang="en-IN" sz="1200" baseline="0" dirty="0" smtClean="0">
                          <a:latin typeface="Times New Roman" pitchFamily="18" charset="0"/>
                          <a:cs typeface="Times New Roman" pitchFamily="18" charset="0"/>
                        </a:rPr>
                        <a:t> </a:t>
                      </a:r>
                      <a:r>
                        <a:rPr lang="en-IN" sz="1200" baseline="0" dirty="0" err="1" smtClean="0">
                          <a:latin typeface="Times New Roman" pitchFamily="18" charset="0"/>
                          <a:cs typeface="Times New Roman" pitchFamily="18" charset="0"/>
                        </a:rPr>
                        <a:t>Pongpaichet</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Smart Complaint Management</a:t>
                      </a:r>
                      <a:r>
                        <a:rPr lang="en-IN" sz="1200" baseline="0" dirty="0" smtClean="0">
                          <a:latin typeface="Times New Roman" pitchFamily="18" charset="0"/>
                          <a:cs typeface="Times New Roman" pitchFamily="18" charset="0"/>
                        </a:rPr>
                        <a:t> System</a:t>
                      </a:r>
                      <a:endParaRPr lang="en-IN" sz="1200" dirty="0">
                        <a:latin typeface="Times New Roman" pitchFamily="18" charset="0"/>
                        <a:cs typeface="Times New Roman" pitchFamily="18" charset="0"/>
                      </a:endParaRPr>
                    </a:p>
                  </a:txBody>
                  <a:tcPr/>
                </a:tc>
                <a:tc>
                  <a:txBody>
                    <a:bodyPr/>
                    <a:lstStyle/>
                    <a:p>
                      <a:r>
                        <a:rPr lang="en-IN" sz="1200" dirty="0" smtClean="0">
                          <a:latin typeface="Times New Roman" pitchFamily="18" charset="0"/>
                          <a:cs typeface="Times New Roman" pitchFamily="18" charset="0"/>
                        </a:rPr>
                        <a:t>July 2018</a:t>
                      </a:r>
                      <a:endParaRPr lang="en-IN" sz="1200" dirty="0">
                        <a:latin typeface="Times New Roman" pitchFamily="18" charset="0"/>
                        <a:cs typeface="Times New Roman" pitchFamily="18" charset="0"/>
                      </a:endParaRPr>
                    </a:p>
                  </a:txBody>
                  <a:tcPr/>
                </a:tc>
                <a:tc>
                  <a:txBody>
                    <a:bodyPr/>
                    <a:lstStyle/>
                    <a:p>
                      <a:pPr algn="just"/>
                      <a:r>
                        <a:rPr lang="en-US" sz="1200" b="0" i="0" kern="1200" dirty="0" smtClean="0">
                          <a:solidFill>
                            <a:schemeClr val="dk1"/>
                          </a:solidFill>
                          <a:effectLst/>
                          <a:latin typeface="Times New Roman" pitchFamily="18" charset="0"/>
                          <a:ea typeface="+mn-ea"/>
                          <a:cs typeface="Times New Roman" pitchFamily="18" charset="0"/>
                        </a:rPr>
                        <a:t>The</a:t>
                      </a:r>
                      <a:r>
                        <a:rPr lang="en-US" sz="1200" b="0" i="0" kern="1200" baseline="0" dirty="0" smtClean="0">
                          <a:solidFill>
                            <a:schemeClr val="dk1"/>
                          </a:solidFill>
                          <a:effectLst/>
                          <a:latin typeface="Times New Roman" pitchFamily="18" charset="0"/>
                          <a:ea typeface="+mn-ea"/>
                          <a:cs typeface="Times New Roman" pitchFamily="18" charset="0"/>
                        </a:rPr>
                        <a:t> </a:t>
                      </a:r>
                      <a:r>
                        <a:rPr lang="en-US" sz="1200" b="0" i="0" kern="1200" dirty="0" smtClean="0">
                          <a:solidFill>
                            <a:schemeClr val="dk1"/>
                          </a:solidFill>
                          <a:effectLst/>
                          <a:latin typeface="Times New Roman" pitchFamily="18" charset="0"/>
                          <a:ea typeface="+mn-ea"/>
                          <a:cs typeface="Times New Roman" pitchFamily="18" charset="0"/>
                        </a:rPr>
                        <a:t>developers of this project implemented the Smart Complaint Management System (SCMS) consisting of the mobile application, </a:t>
                      </a:r>
                      <a:r>
                        <a:rPr lang="en-US" sz="1200" b="0" i="0" kern="1200" dirty="0" err="1" smtClean="0">
                          <a:solidFill>
                            <a:schemeClr val="dk1"/>
                          </a:solidFill>
                          <a:effectLst/>
                          <a:latin typeface="Times New Roman" pitchFamily="18" charset="0"/>
                          <a:ea typeface="+mn-ea"/>
                          <a:cs typeface="Times New Roman" pitchFamily="18" charset="0"/>
                        </a:rPr>
                        <a:t>chatbot</a:t>
                      </a:r>
                      <a:r>
                        <a:rPr lang="en-US" sz="1200" b="0" i="0" kern="1200" dirty="0" smtClean="0">
                          <a:solidFill>
                            <a:schemeClr val="dk1"/>
                          </a:solidFill>
                          <a:effectLst/>
                          <a:latin typeface="Times New Roman" pitchFamily="18" charset="0"/>
                          <a:ea typeface="+mn-ea"/>
                          <a:cs typeface="Times New Roman" pitchFamily="18" charset="0"/>
                        </a:rPr>
                        <a:t> and web application, for solving the customer's dissatisfaction issue. Furthermore, the SCMS has the service for classifying the complaint, then automatically direct to the responsible department, and the service for finding the similar complaint to avoid submitting the duplicate complaint. The test result shows that this system is able to reduce the time and procedures for complaint handling, increase the channel for filing the complaint, and increase the channel for progress reporting and tracking the status of the complaint.</a:t>
                      </a:r>
                      <a:endParaRPr lang="en-IN"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32014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2088</Words>
  <Application>Microsoft Office PowerPoint</Application>
  <PresentationFormat>On-screen Show (4:3)</PresentationFormat>
  <Paragraphs>174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LITERATURE SURVEY FOR CUSTOMER CARE REGISTRY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cp:revision>
  <dcterms:created xsi:type="dcterms:W3CDTF">2022-09-08T12:36:14Z</dcterms:created>
  <dcterms:modified xsi:type="dcterms:W3CDTF">2022-09-09T14:40:55Z</dcterms:modified>
</cp:coreProperties>
</file>