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 id="268" r:id="rId12"/>
    <p:sldId id="265" r:id="rId13"/>
    <p:sldId id="266"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11/18/2022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11/18/2022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11/18/2022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11/18/2022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11/18/2022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11/18/2022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465667"/>
            <a:ext cx="10137609" cy="723053"/>
          </a:xfrm>
        </p:spPr>
        <p:txBody>
          <a:bodyPr>
            <a:normAutofit/>
          </a:bodyPr>
          <a:lstStyle/>
          <a:p>
            <a:r>
              <a:rPr lang="en-US" sz="2000" b="1" i="0" u="none" strike="noStrike" spc="0" dirty="0">
                <a:solidFill>
                  <a:srgbClr val="35475C"/>
                </a:solidFill>
                <a:effectLst/>
                <a:latin typeface="Times New Roman" panose="02020603050405020304" pitchFamily="18" charset="0"/>
                <a:cs typeface="Times New Roman" panose="02020603050405020304" pitchFamily="18" charset="0"/>
              </a:rPr>
              <a:t>SMARTFARMER - IOT ENABLED SMART FARMING APPLICATION</a:t>
            </a:r>
            <a:endParaRPr lang="en-US"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118586" y="1188720"/>
            <a:ext cx="10333608" cy="1581113"/>
          </a:xfrm>
        </p:spPr>
        <p:txBody>
          <a:bodyPr>
            <a:normAutofit fontScale="77500" lnSpcReduction="20000"/>
          </a:bodyPr>
          <a:lstStyle/>
          <a:p>
            <a:r>
              <a:rPr lang="en-US" dirty="0"/>
              <a:t>                                                                                                                                                                      TEAM MEMBERS:</a:t>
            </a:r>
          </a:p>
          <a:p>
            <a:r>
              <a:rPr lang="en-US" dirty="0"/>
              <a:t>   </a:t>
            </a:r>
            <a:r>
              <a:rPr lang="en-IN" sz="1800" b="1" i="0" u="none" strike="noStrike" spc="0" dirty="0">
                <a:solidFill>
                  <a:srgbClr val="000000"/>
                </a:solidFill>
                <a:effectLst/>
                <a:latin typeface="Roboto" panose="02000000000000000000" pitchFamily="2" charset="0"/>
              </a:rPr>
              <a:t>TEAM ID - PNT2022TMID03050</a:t>
            </a:r>
            <a:r>
              <a:rPr lang="en-US" dirty="0"/>
              <a:t>                                                                                                 AJAYSARRAN M                                                                                                                                                            </a:t>
            </a:r>
          </a:p>
          <a:p>
            <a:r>
              <a:rPr lang="en-US" dirty="0"/>
              <a:t>                                                                                                                                                                       ABINITHI M</a:t>
            </a:r>
          </a:p>
          <a:p>
            <a:r>
              <a:rPr lang="en-US" dirty="0"/>
              <a:t>                                                                                                                                                                       ABITH SINGH S </a:t>
            </a:r>
          </a:p>
          <a:p>
            <a:r>
              <a:rPr lang="en-US" dirty="0"/>
              <a:t>                                                                                                                                                                        AKASH B</a:t>
            </a:r>
          </a:p>
          <a:p>
            <a:endParaRPr lang="en-US" dirty="0"/>
          </a:p>
          <a:p>
            <a:endParaRPr lang="en-US" dirty="0"/>
          </a:p>
        </p:txBody>
      </p:sp>
      <p:pic>
        <p:nvPicPr>
          <p:cNvPr id="1028" name="Picture 4" descr="Invest in smart agriculture to curb food shortage, says Ottichilo -  Agrifood Kenya">
            <a:extLst>
              <a:ext uri="{FF2B5EF4-FFF2-40B4-BE49-F238E27FC236}">
                <a16:creationId xmlns:a16="http://schemas.microsoft.com/office/drawing/2014/main" id="{9BA57D4F-3305-D42F-5BE6-D967D4044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06" y="2894120"/>
            <a:ext cx="11398928" cy="364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D57065DE-72B5-F895-2CD3-0D453C578307}"/>
              </a:ext>
            </a:extLst>
          </p:cNvPr>
          <p:cNvPicPr>
            <a:picLocks noGrp="1" noChangeAspect="1"/>
          </p:cNvPicPr>
          <p:nvPr>
            <p:ph idx="1"/>
          </p:nvPr>
        </p:nvPicPr>
        <p:blipFill rotWithShape="1">
          <a:blip r:embed="rId2"/>
          <a:srcRect l="34744" t="26431" r="34115" b="24640"/>
          <a:stretch/>
        </p:blipFill>
        <p:spPr>
          <a:xfrm>
            <a:off x="2011680" y="1391920"/>
            <a:ext cx="7823200" cy="4765040"/>
          </a:xfrm>
        </p:spPr>
      </p:pic>
    </p:spTree>
    <p:extLst>
      <p:ext uri="{BB962C8B-B14F-4D97-AF65-F5344CB8AC3E}">
        <p14:creationId xmlns:p14="http://schemas.microsoft.com/office/powerpoint/2010/main" val="2165685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86A861-B10A-4950-856B-370CA4D9B4D1}"/>
              </a:ext>
            </a:extLst>
          </p:cNvPr>
          <p:cNvPicPr>
            <a:picLocks noGrp="1" noChangeAspect="1"/>
          </p:cNvPicPr>
          <p:nvPr>
            <p:ph idx="1"/>
          </p:nvPr>
        </p:nvPicPr>
        <p:blipFill rotWithShape="1">
          <a:blip r:embed="rId2"/>
          <a:srcRect l="36592" t="25933" r="36236" b="30824"/>
          <a:stretch/>
        </p:blipFill>
        <p:spPr>
          <a:xfrm>
            <a:off x="1930400" y="1346200"/>
            <a:ext cx="6878319" cy="4414520"/>
          </a:xfrm>
        </p:spPr>
      </p:pic>
    </p:spTree>
    <p:extLst>
      <p:ext uri="{BB962C8B-B14F-4D97-AF65-F5344CB8AC3E}">
        <p14:creationId xmlns:p14="http://schemas.microsoft.com/office/powerpoint/2010/main" val="129771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04B5-9868-1141-76F7-9859091064DC}"/>
              </a:ext>
            </a:extLst>
          </p:cNvPr>
          <p:cNvSpPr>
            <a:spLocks noGrp="1"/>
          </p:cNvSpPr>
          <p:nvPr>
            <p:ph type="title"/>
          </p:nvPr>
        </p:nvSpPr>
        <p:spPr>
          <a:xfrm>
            <a:off x="581192" y="702156"/>
            <a:ext cx="11029616" cy="5485284"/>
          </a:xfrm>
        </p:spPr>
        <p:txBody>
          <a:bodyPr anchor="ctr" anchorCtr="0">
            <a:normAutofit/>
          </a:bodyPr>
          <a:lstStyle/>
          <a:p>
            <a:r>
              <a:rPr lang="en-IN" sz="4400" b="1" dirty="0">
                <a:latin typeface="Times New Roman" panose="02020603050405020304" pitchFamily="18" charset="0"/>
                <a:cs typeface="Times New Roman" panose="02020603050405020304" pitchFamily="18" charset="0"/>
              </a:rPr>
              <a:t>                       THANKYOU</a:t>
            </a:r>
          </a:p>
        </p:txBody>
      </p:sp>
    </p:spTree>
    <p:extLst>
      <p:ext uri="{BB962C8B-B14F-4D97-AF65-F5344CB8AC3E}">
        <p14:creationId xmlns:p14="http://schemas.microsoft.com/office/powerpoint/2010/main" val="33455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45F21-2CE5-8ED6-8820-FF682A26770A}"/>
              </a:ext>
            </a:extLst>
          </p:cNvPr>
          <p:cNvSpPr>
            <a:spLocks noGrp="1"/>
          </p:cNvSpPr>
          <p:nvPr>
            <p:ph type="title"/>
          </p:nvPr>
        </p:nvSpPr>
        <p:spPr/>
        <p:txBody>
          <a:bodyPr>
            <a:normAutofit/>
          </a:bodyPr>
          <a:lstStyle/>
          <a:p>
            <a:r>
              <a:rPr lang="en-IN" b="1" i="0" u="none" strike="noStrike" spc="0" dirty="0">
                <a:solidFill>
                  <a:schemeClr val="tx2">
                    <a:lumMod val="75000"/>
                  </a:schemeClr>
                </a:solidFill>
                <a:effectLst/>
                <a:latin typeface="Times New Roman" panose="02020603050405020304" pitchFamily="18" charset="0"/>
                <a:cs typeface="Times New Roman" panose="02020603050405020304" pitchFamily="18" charset="0"/>
              </a:rPr>
              <a:t>PROJECT OVERVIEW</a:t>
            </a:r>
            <a:endParaRPr lang="en-IN"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1926AA-9A00-A472-FB32-16B17584A29C}"/>
              </a:ext>
            </a:extLst>
          </p:cNvPr>
          <p:cNvSpPr>
            <a:spLocks noGrp="1"/>
          </p:cNvSpPr>
          <p:nvPr>
            <p:ph idx="1"/>
          </p:nvPr>
        </p:nvSpPr>
        <p:spPr>
          <a:xfrm>
            <a:off x="581192" y="2397760"/>
            <a:ext cx="11486983" cy="3953878"/>
          </a:xfrm>
        </p:spPr>
        <p:txBody>
          <a:bodyPr wrap="none" anchor="t" anchorCtr="0">
            <a:normAutofit fontScale="92500" lnSpcReduction="10000"/>
          </a:bodyPr>
          <a:lstStyle/>
          <a:p>
            <a:pPr>
              <a:buFont typeface="Wingdings" panose="05000000000000000000" pitchFamily="2" charset="2"/>
              <a:buChar char="Ø"/>
            </a:pP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  In order to evaluate the overall outcome of the </a:t>
            </a:r>
            <a:r>
              <a:rPr lang="en-US" sz="1800" b="0" i="0" u="none" strike="noStrike" spc="0" dirty="0" err="1">
                <a:solidFill>
                  <a:srgbClr val="000000"/>
                </a:solidFill>
                <a:effectLst/>
                <a:latin typeface="Times New Roman" panose="02020603050405020304" pitchFamily="18" charset="0"/>
                <a:cs typeface="Times New Roman" panose="02020603050405020304" pitchFamily="18" charset="0"/>
              </a:rPr>
              <a:t>SmartFarming</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 sub use cases, their economic and environmental benefits,</a:t>
            </a:r>
          </a:p>
          <a:p>
            <a:pPr marL="0" indent="0">
              <a:buNone/>
            </a:pP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social aspects, and the technical evolution path were evaluated.</a:t>
            </a:r>
          </a:p>
          <a:p>
            <a:pPr>
              <a:buFont typeface="Wingdings" panose="05000000000000000000" pitchFamily="2" charset="2"/>
              <a:buChar char="Ø"/>
            </a:pP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  In order to quantify  economic benefit of  </a:t>
            </a:r>
            <a:r>
              <a:rPr lang="en-US" sz="1800" b="0" i="0" u="none" strike="noStrike" spc="0" dirty="0" err="1">
                <a:solidFill>
                  <a:srgbClr val="000000"/>
                </a:solidFill>
                <a:effectLst/>
                <a:latin typeface="Times New Roman" panose="02020603050405020304" pitchFamily="18" charset="0"/>
                <a:cs typeface="Times New Roman" panose="02020603050405020304" pitchFamily="18" charset="0"/>
              </a:rPr>
              <a:t>FutureInternet</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 technology to the farmer, a business case was analyzed.</a:t>
            </a:r>
          </a:p>
          <a:p>
            <a:pPr>
              <a:buFont typeface="Wingdings" panose="05000000000000000000" pitchFamily="2" charset="2"/>
              <a:buChar char="Ø"/>
            </a:pP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Smart Farming can benefit by improving irrigation, site-specific pesticide application and lower energy consumption</a:t>
            </a:r>
            <a:r>
              <a:rPr lang="en-US" sz="1800" b="0" i="0" u="none" strike="noStrike" spc="0" dirty="0">
                <a:solidFill>
                  <a:srgbClr val="000000"/>
                </a:solidFill>
                <a:effectLst/>
                <a:latin typeface="Roboto" panose="02000000000000000000" pitchFamily="2" charset="0"/>
              </a:rPr>
              <a:t>.</a:t>
            </a:r>
          </a:p>
          <a:p>
            <a:pPr>
              <a:buFont typeface="Wingdings" panose="05000000000000000000" pitchFamily="2" charset="2"/>
              <a:buChar char="Ø"/>
            </a:pP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  The examination of the social aspects shows that the highest benefit is seen in the possibility to learn and to develop new</a:t>
            </a:r>
          </a:p>
          <a:p>
            <a:pPr marL="0" indent="0">
              <a:buNone/>
            </a:pP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 competencies for farmers.</a:t>
            </a:r>
          </a:p>
          <a:p>
            <a:pPr>
              <a:buFont typeface="Wingdings" panose="05000000000000000000" pitchFamily="2" charset="2"/>
              <a:buChar char="Ø"/>
            </a:pP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  The technical evolution prospects of the pilots is analyzed regarding extensibility , flexibility , scalability</a:t>
            </a:r>
          </a:p>
          <a:p>
            <a:pPr marL="0" indent="0">
              <a:buNone/>
            </a:pP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 (how big is big data), and portability. </a:t>
            </a:r>
          </a:p>
          <a:p>
            <a:pPr>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 T</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he future development plan is discussed. It would be very important to involve the policy, government,</a:t>
            </a:r>
          </a:p>
          <a:p>
            <a:pPr marL="0" indent="0">
              <a:buNone/>
            </a:pP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 and regulatory aspects into the development work.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41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9EE8-9DF3-D265-EF7F-AFA896F20BD7}"/>
              </a:ext>
            </a:extLst>
          </p:cNvPr>
          <p:cNvSpPr>
            <a:spLocks noGrp="1"/>
          </p:cNvSpPr>
          <p:nvPr>
            <p:ph type="title"/>
          </p:nvPr>
        </p:nvSpPr>
        <p:spPr/>
        <p:txBody>
          <a:bodyPr/>
          <a:lstStyle/>
          <a:p>
            <a:r>
              <a:rPr lang="en-US" b="1" dirty="0">
                <a:solidFill>
                  <a:schemeClr val="tx2">
                    <a:lumMod val="75000"/>
                  </a:schemeClr>
                </a:solidFill>
                <a:latin typeface="Times New Roman" panose="02020603050405020304" pitchFamily="18" charset="0"/>
                <a:cs typeface="Times New Roman" panose="02020603050405020304" pitchFamily="18" charset="0"/>
              </a:rPr>
              <a:t>Problem statement</a:t>
            </a:r>
            <a:endParaRPr lang="en-IN"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5943FC-2F0F-97FA-D74E-4280DCDDF9C2}"/>
              </a:ext>
            </a:extLst>
          </p:cNvPr>
          <p:cNvSpPr>
            <a:spLocks noGrp="1"/>
          </p:cNvSpPr>
          <p:nvPr>
            <p:ph idx="1"/>
          </p:nvPr>
        </p:nvSpPr>
        <p:spPr>
          <a:xfrm>
            <a:off x="581193" y="2489200"/>
            <a:ext cx="11029615" cy="3666644"/>
          </a:xfrm>
        </p:spPr>
        <p:txBody>
          <a:bodyPr anchor="t" anchorCtr="0"/>
          <a:lstStyle/>
          <a:p>
            <a:pPr>
              <a:buFont typeface="Wingdings" panose="05000000000000000000" pitchFamily="2" charset="2"/>
              <a:buChar char="Ø"/>
            </a:pP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The soil moisture sensor measures wetness content in the soil. </a:t>
            </a:r>
          </a:p>
          <a:p>
            <a:pPr>
              <a:buFont typeface="Wingdings" panose="05000000000000000000" pitchFamily="2" charset="2"/>
              <a:buChar char="Ø"/>
            </a:pP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The Arduino UNO microcontroller used to receive input from a various sensors and it can be controlled automatically. When soil moisture sensor goes low the water pump will be on and it exceeds defined levels of the water motor will turn off automatically. </a:t>
            </a:r>
          </a:p>
          <a:p>
            <a:pPr>
              <a:buFont typeface="Wingdings" panose="05000000000000000000" pitchFamily="2" charset="2"/>
              <a:buChar char="Ø"/>
            </a:pP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We can constantly monitor the growth of a crop using ultrasonic sensor. PIR sensor detects the motion or unusual movement in the agricultural land. </a:t>
            </a:r>
          </a:p>
          <a:p>
            <a:pPr>
              <a:buFont typeface="Wingdings" panose="05000000000000000000" pitchFamily="2" charset="2"/>
              <a:buChar char="Ø"/>
            </a:pP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This device his very helpful to the former to monitor and control environmental parameters at their field. </a:t>
            </a:r>
          </a:p>
          <a:p>
            <a:pPr>
              <a:buFont typeface="Wingdings" panose="05000000000000000000" pitchFamily="2" charset="2"/>
              <a:buChar char="Ø"/>
            </a:pP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The farmers did not go to </a:t>
            </a:r>
            <a:r>
              <a:rPr lang="en-US" sz="1800" b="0" i="0" u="none" strike="noStrike" spc="0" dirty="0" err="1">
                <a:solidFill>
                  <a:srgbClr val="000000"/>
                </a:solidFill>
                <a:effectLst/>
                <a:latin typeface="Times New Roman" panose="02020603050405020304" pitchFamily="18" charset="0"/>
                <a:cs typeface="Times New Roman" panose="02020603050405020304" pitchFamily="18" charset="0"/>
              </a:rPr>
              <a:t>theirfield</a:t>
            </a:r>
            <a:r>
              <a:rPr lang="en-US" sz="1800" b="0" i="0" u="none" strike="noStrike" spc="0" dirty="0">
                <a:solidFill>
                  <a:srgbClr val="000000"/>
                </a:solidFill>
                <a:effectLst/>
                <a:latin typeface="Times New Roman" panose="02020603050405020304" pitchFamily="18" charset="0"/>
                <a:cs typeface="Times New Roman" panose="02020603050405020304" pitchFamily="18" charset="0"/>
              </a:rPr>
              <a:t>, they can remotely monitor and control using cloud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99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03BE4-0EF0-7E63-E948-BA3FB4E7AD0E}"/>
              </a:ext>
            </a:extLst>
          </p:cNvPr>
          <p:cNvSpPr>
            <a:spLocks noGrp="1"/>
          </p:cNvSpPr>
          <p:nvPr>
            <p:ph type="title"/>
          </p:nvPr>
        </p:nvSpPr>
        <p:spPr/>
        <p:txBody>
          <a:bodyPr/>
          <a:lstStyle/>
          <a:p>
            <a:r>
              <a:rPr lang="en-US" b="1" dirty="0">
                <a:solidFill>
                  <a:schemeClr val="tx2">
                    <a:lumMod val="75000"/>
                  </a:schemeClr>
                </a:solidFill>
                <a:latin typeface="Times New Roman" panose="02020603050405020304" pitchFamily="18" charset="0"/>
                <a:cs typeface="Times New Roman" panose="02020603050405020304" pitchFamily="18" charset="0"/>
              </a:rPr>
              <a:t>EMPATHY MAP</a:t>
            </a:r>
            <a:endParaRPr lang="en-IN"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E71A20F1-424B-9C36-A8C4-96170B4E7F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65967" y="2341563"/>
            <a:ext cx="6460065"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69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27C6-1E73-5A9A-CF76-4925DB59A09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SOLUTION AND NOVELTY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9C9C57-90CB-73D8-EB24-0706BB9A12AF}"/>
              </a:ext>
            </a:extLst>
          </p:cNvPr>
          <p:cNvSpPr>
            <a:spLocks noGrp="1"/>
          </p:cNvSpPr>
          <p:nvPr>
            <p:ph idx="1"/>
          </p:nvPr>
        </p:nvSpPr>
        <p:spPr>
          <a:xfrm>
            <a:off x="581192" y="2265680"/>
            <a:ext cx="11029615" cy="3709670"/>
          </a:xfrm>
        </p:spPr>
        <p:txBody>
          <a:bodyPr anchor="t" anchorCtr="0"/>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Smart Agricultural System solutions provide an integrated lot platform in agriculture that allows farmers to leverage sensors, smart gateways and monitoring systems to collect information,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control various parameters on their farms and analyze real-time data in order to make informed decisions.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Various eminent researchers have been making efforts for smart farming by using lot concepts in agriculture.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But, a bouquet of unfolded challenges is still in a queue for their effective solution.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This study makes some efforts to discuss past research and open challenges in </a:t>
            </a:r>
            <a:r>
              <a:rPr lang="en-US" sz="1800" dirty="0" err="1">
                <a:latin typeface="Times New Roman" panose="02020603050405020304" pitchFamily="18" charset="0"/>
                <a:cs typeface="Times New Roman" panose="02020603050405020304" pitchFamily="18" charset="0"/>
              </a:rPr>
              <a:t>loT</a:t>
            </a:r>
            <a:r>
              <a:rPr lang="en-US" sz="1800" dirty="0">
                <a:latin typeface="Times New Roman" panose="02020603050405020304" pitchFamily="18" charset="0"/>
                <a:cs typeface="Times New Roman" panose="02020603050405020304" pitchFamily="18" charset="0"/>
              </a:rPr>
              <a:t> based agriculture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09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4433-3C49-AB36-A9BF-DCFF8BA2566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ARCHITECTURE</a:t>
            </a:r>
            <a:endParaRPr lang="en-IN" b="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B6D5584C-D824-4DAD-C026-EE4DEE6E97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11242" y="2341563"/>
            <a:ext cx="8169516"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98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C8E2-63B7-9E89-163B-11613EA57A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SOLUTION</a:t>
            </a:r>
            <a:endParaRPr lang="en-IN" b="1"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5FBC5C64-8798-3D85-CF26-ADC5FC6499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9829" y="2341563"/>
            <a:ext cx="7452342" cy="363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595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9741-8D55-6B7A-C38C-D9349136537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FLOW DIAGRAM</a:t>
            </a:r>
          </a:p>
        </p:txBody>
      </p:sp>
      <p:pic>
        <p:nvPicPr>
          <p:cNvPr id="4098" name="Picture 2">
            <a:extLst>
              <a:ext uri="{FF2B5EF4-FFF2-40B4-BE49-F238E27FC236}">
                <a16:creationId xmlns:a16="http://schemas.microsoft.com/office/drawing/2014/main" id="{EA526F46-B0EC-5A70-9A36-79BC922A23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1840" y="2341563"/>
            <a:ext cx="6085840" cy="427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422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8E05-20DE-3214-77B8-8F15348225F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DEVELOPMENT PHASE</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F60054A-6B5D-2FDA-89BC-54E3777DA0A6}"/>
              </a:ext>
            </a:extLst>
          </p:cNvPr>
          <p:cNvPicPr>
            <a:picLocks noGrp="1" noChangeAspect="1"/>
          </p:cNvPicPr>
          <p:nvPr>
            <p:ph idx="1"/>
          </p:nvPr>
        </p:nvPicPr>
        <p:blipFill rotWithShape="1">
          <a:blip r:embed="rId2"/>
          <a:srcRect l="36632" t="41529" r="36002" b="5678"/>
          <a:stretch/>
        </p:blipFill>
        <p:spPr>
          <a:xfrm>
            <a:off x="2184400" y="2021840"/>
            <a:ext cx="6959600" cy="4216400"/>
          </a:xfrm>
        </p:spPr>
      </p:pic>
    </p:spTree>
    <p:extLst>
      <p:ext uri="{BB962C8B-B14F-4D97-AF65-F5344CB8AC3E}">
        <p14:creationId xmlns:p14="http://schemas.microsoft.com/office/powerpoint/2010/main" val="98795019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126</TotalTime>
  <Words>412</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Franklin Gothic Book</vt:lpstr>
      <vt:lpstr>Franklin Gothic Demi</vt:lpstr>
      <vt:lpstr>Roboto</vt:lpstr>
      <vt:lpstr>Times New Roman</vt:lpstr>
      <vt:lpstr>Wingdings</vt:lpstr>
      <vt:lpstr>Wingdings 2</vt:lpstr>
      <vt:lpstr>DividendVTI</vt:lpstr>
      <vt:lpstr>SMARTFARMER - IOT ENABLED SMART FARMING APPLICATION</vt:lpstr>
      <vt:lpstr>PROJECT OVERVIEW</vt:lpstr>
      <vt:lpstr>Problem statement</vt:lpstr>
      <vt:lpstr>EMPATHY MAP</vt:lpstr>
      <vt:lpstr>PROPOSED SOLUTION AND NOVELTY </vt:lpstr>
      <vt:lpstr>ARCHITECTURE</vt:lpstr>
      <vt:lpstr>SOLUTION</vt:lpstr>
      <vt:lpstr>DATA FLOW DIAGRAM</vt:lpstr>
      <vt:lpstr>DEVELOPMENT PHASE</vt:lpstr>
      <vt:lpstr>PowerPoint Presentation</vt:lpstr>
      <vt:lpstr>PowerPoint Presentation</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SMARTFARMER - IOT ENABLED SMART FARMING APPLICATION</dc:title>
  <dc:creator>Deepadarsini Thiyagarajan</dc:creator>
  <cp:lastModifiedBy>M Abinithi</cp:lastModifiedBy>
  <cp:revision>2</cp:revision>
  <dcterms:created xsi:type="dcterms:W3CDTF">2022-11-18T15:52:58Z</dcterms:created>
  <dcterms:modified xsi:type="dcterms:W3CDTF">2022-11-18T18:24:45Z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