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Corbel"/>
      <p:regular r:id="rId26"/>
      <p:bold r:id="rId27"/>
      <p:italic r:id="rId28"/>
      <p:boldItalic r:id="rId29"/>
    </p:embeddedFont>
    <p:embeddedFont>
      <p:font typeface="Eczar"/>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Eczar-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2"/>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2"/>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2"/>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2"/>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2"/>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2"/>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2"/>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2"/>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2"/>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2"/>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1"/>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1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2"/>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2"/>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1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5"/>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5"/>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5"/>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5"/>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5"/>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5"/>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5"/>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5"/>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5"/>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5"/>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5"/>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5"/>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5"/>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5"/>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5"/>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5"/>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5"/>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5"/>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5"/>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5"/>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5"/>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2" name="Google Shape;72;p5"/>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3" name="Shape 73"/>
        <p:cNvGrpSpPr/>
        <p:nvPr/>
      </p:nvGrpSpPr>
      <p:grpSpPr>
        <a:xfrm>
          <a:off x="0" y="0"/>
          <a:ext cx="0" cy="0"/>
          <a:chOff x="0" y="0"/>
          <a:chExt cx="0" cy="0"/>
        </a:xfrm>
      </p:grpSpPr>
      <p:sp>
        <p:nvSpPr>
          <p:cNvPr id="74" name="Google Shape;74;p6"/>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6"/>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0" name="Shape 80"/>
        <p:cNvGrpSpPr/>
        <p:nvPr/>
      </p:nvGrpSpPr>
      <p:grpSpPr>
        <a:xfrm>
          <a:off x="0" y="0"/>
          <a:ext cx="0" cy="0"/>
          <a:chOff x="0" y="0"/>
          <a:chExt cx="0" cy="0"/>
        </a:xfrm>
      </p:grpSpPr>
      <p:sp>
        <p:nvSpPr>
          <p:cNvPr id="81" name="Google Shape;81;p7"/>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2" name="Google Shape;82;p7"/>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7"/>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7"/>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7"/>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0" name="Google Shape;90;p7"/>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7"/>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7"/>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7"/>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7"/>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7"/>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7"/>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7"/>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8" name="Google Shape;98;p7"/>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9" name="Shape 99"/>
        <p:cNvGrpSpPr/>
        <p:nvPr/>
      </p:nvGrpSpPr>
      <p:grpSpPr>
        <a:xfrm>
          <a:off x="0" y="0"/>
          <a:ext cx="0" cy="0"/>
          <a:chOff x="0" y="0"/>
          <a:chExt cx="0" cy="0"/>
        </a:xfrm>
      </p:grpSpPr>
      <p:sp>
        <p:nvSpPr>
          <p:cNvPr id="100" name="Google Shape;100;p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9"/>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9"/>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9"/>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0"/>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10"/>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10"/>
          <p:cNvGrpSpPr/>
          <p:nvPr/>
        </p:nvGrpSpPr>
        <p:grpSpPr>
          <a:xfrm rot="5400000">
            <a:off x="8514581" y="1219200"/>
            <a:ext cx="132763" cy="128466"/>
            <a:chOff x="6668087" y="1297746"/>
            <a:chExt cx="161840" cy="156602"/>
          </a:xfrm>
        </p:grpSpPr>
        <p:cxnSp>
          <p:nvCxnSpPr>
            <p:cNvPr id="114" name="Google Shape;114;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10"/>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0"/>
          <p:cNvSpPr/>
          <p:nvPr>
            <p:ph idx="2" type="pic"/>
          </p:nvPr>
        </p:nvSpPr>
        <p:spPr>
          <a:xfrm>
            <a:off x="368032" y="1893781"/>
            <a:ext cx="8778240" cy="4960144"/>
          </a:xfrm>
          <a:prstGeom prst="rect">
            <a:avLst/>
          </a:prstGeom>
          <a:solidFill>
            <a:schemeClr val="dk2"/>
          </a:solidFill>
          <a:ln>
            <a:noFill/>
          </a:ln>
        </p:spPr>
      </p:sp>
      <p:sp>
        <p:nvSpPr>
          <p:cNvPr id="119" name="Google Shape;119;p10"/>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10"/>
          <p:cNvGrpSpPr/>
          <p:nvPr/>
        </p:nvGrpSpPr>
        <p:grpSpPr>
          <a:xfrm rot="5400000">
            <a:off x="8666981" y="1371600"/>
            <a:ext cx="132763" cy="128466"/>
            <a:chOff x="6668087" y="1297746"/>
            <a:chExt cx="161840" cy="156602"/>
          </a:xfrm>
        </p:grpSpPr>
        <p:cxnSp>
          <p:nvCxnSpPr>
            <p:cNvPr id="121" name="Google Shape;121;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10"/>
          <p:cNvGrpSpPr/>
          <p:nvPr/>
        </p:nvGrpSpPr>
        <p:grpSpPr>
          <a:xfrm rot="5400000">
            <a:off x="8320088" y="1474763"/>
            <a:ext cx="132763" cy="128466"/>
            <a:chOff x="6668087" y="1297746"/>
            <a:chExt cx="161840" cy="156602"/>
          </a:xfrm>
        </p:grpSpPr>
        <p:cxnSp>
          <p:nvCxnSpPr>
            <p:cNvPr id="125" name="Google Shape;125;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10"/>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0"/>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0"/>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1"/>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1"/>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1"/>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1"/>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1"/>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ctrTitle"/>
          </p:nvPr>
        </p:nvSpPr>
        <p:spPr>
          <a:xfrm>
            <a:off x="2286000" y="928670"/>
            <a:ext cx="6172200" cy="1785950"/>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C1EDFF"/>
              </a:buClr>
              <a:buSzPts val="4000"/>
              <a:buFont typeface="Consolas"/>
              <a:buNone/>
            </a:pPr>
            <a:r>
              <a:rPr lang="en-US"/>
              <a:t>CAR RESALE VALUE PREDICTION</a:t>
            </a:r>
            <a:endParaRPr/>
          </a:p>
        </p:txBody>
      </p:sp>
      <p:sp>
        <p:nvSpPr>
          <p:cNvPr id="148" name="Google Shape;148;p13"/>
          <p:cNvSpPr txBox="1"/>
          <p:nvPr>
            <p:ph idx="1" type="subTitle"/>
          </p:nvPr>
        </p:nvSpPr>
        <p:spPr>
          <a:xfrm>
            <a:off x="642910" y="3929066"/>
            <a:ext cx="8358246" cy="2445856"/>
          </a:xfrm>
          <a:prstGeom prst="rect">
            <a:avLst/>
          </a:prstGeom>
          <a:noFill/>
          <a:ln>
            <a:noFill/>
          </a:ln>
        </p:spPr>
        <p:txBody>
          <a:bodyPr anchorCtr="0" anchor="b" bIns="45700" lIns="100575" spcFirstLastPara="1" rIns="91425" wrap="square" tIns="45700">
            <a:normAutofit/>
          </a:bodyPr>
          <a:lstStyle/>
          <a:p>
            <a:pPr indent="0" lvl="0" marL="0" rtl="0" algn="l">
              <a:spcBef>
                <a:spcPts val="0"/>
              </a:spcBef>
              <a:spcAft>
                <a:spcPts val="0"/>
              </a:spcAft>
              <a:buSzPts val="1900"/>
              <a:buNone/>
            </a:pPr>
            <a:r>
              <a:rPr lang="en-US"/>
              <a:t>MENTOR:                                                                             Team mambers:</a:t>
            </a:r>
            <a:endParaRPr/>
          </a:p>
          <a:p>
            <a:pPr indent="0" lvl="0" marL="0" rtl="0" algn="l">
              <a:spcBef>
                <a:spcPts val="0"/>
              </a:spcBef>
              <a:spcAft>
                <a:spcPts val="0"/>
              </a:spcAft>
              <a:buSzPts val="1900"/>
              <a:buNone/>
            </a:pPr>
            <a:r>
              <a:rPr lang="en-US"/>
              <a:t>Mrs.G.R.HEMALAKSHMI                                               Mary shipani J-1912078</a:t>
            </a:r>
            <a:endParaRPr/>
          </a:p>
          <a:p>
            <a:pPr indent="0" lvl="0" marL="0" rtl="0" algn="l">
              <a:spcBef>
                <a:spcPts val="0"/>
              </a:spcBef>
              <a:spcAft>
                <a:spcPts val="0"/>
              </a:spcAft>
              <a:buSzPts val="1900"/>
              <a:buNone/>
            </a:pPr>
            <a:r>
              <a:rPr lang="en-US"/>
              <a:t>                                                                                                   Priyadharshini G-1912090</a:t>
            </a:r>
            <a:endParaRPr/>
          </a:p>
          <a:p>
            <a:pPr indent="0" lvl="0" marL="0" rtl="0" algn="l">
              <a:spcBef>
                <a:spcPts val="0"/>
              </a:spcBef>
              <a:spcAft>
                <a:spcPts val="0"/>
              </a:spcAft>
              <a:buSzPts val="1900"/>
              <a:buNone/>
            </a:pPr>
            <a:r>
              <a:rPr lang="en-US"/>
              <a:t>                                                                                                   Shenbagalakshmi S-1912102</a:t>
            </a:r>
            <a:endParaRPr/>
          </a:p>
          <a:p>
            <a:pPr indent="0" lvl="0" marL="0" rtl="0" algn="l">
              <a:spcBef>
                <a:spcPts val="0"/>
              </a:spcBef>
              <a:spcAft>
                <a:spcPts val="0"/>
              </a:spcAft>
              <a:buSzPts val="1900"/>
              <a:buNone/>
            </a:pPr>
            <a:r>
              <a:rPr lang="en-US"/>
              <a:t>                                                                                                   Kalaiselvi P-1912122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57224" y="142852"/>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-7</a:t>
            </a:r>
            <a:endParaRPr/>
          </a:p>
        </p:txBody>
      </p:sp>
      <p:sp>
        <p:nvSpPr>
          <p:cNvPr id="201" name="Google Shape;201;p22"/>
          <p:cNvSpPr txBox="1"/>
          <p:nvPr>
            <p:ph idx="1" type="body"/>
          </p:nvPr>
        </p:nvSpPr>
        <p:spPr>
          <a:xfrm>
            <a:off x="857224" y="1142984"/>
            <a:ext cx="7772400" cy="5072098"/>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just">
              <a:lnSpc>
                <a:spcPct val="47287"/>
              </a:lnSpc>
              <a:spcBef>
                <a:spcPts val="0"/>
              </a:spcBef>
              <a:spcAft>
                <a:spcPts val="0"/>
              </a:spcAft>
              <a:buSzPct val="95000"/>
              <a:buChar char="▪"/>
            </a:pPr>
            <a:r>
              <a:rPr lang="en-US" sz="8000">
                <a:latin typeface="Times New Roman"/>
                <a:ea typeface="Times New Roman"/>
                <a:cs typeface="Times New Roman"/>
                <a:sym typeface="Times New Roman"/>
              </a:rPr>
              <a:t>Nabarun Pal, Dhanasekar Sundararaman, Priya Arora, Puneet Kohli, Sai Sumanth Palakurthy “How much is my car worth?” A methodology for predicting used cars prices using Random Forest” FICC 2018</a:t>
            </a:r>
            <a:endParaRPr/>
          </a:p>
          <a:p>
            <a:pPr indent="-342900" lvl="0" marL="411480" rtl="0" algn="just">
              <a:lnSpc>
                <a:spcPct val="47287"/>
              </a:lnSpc>
              <a:spcBef>
                <a:spcPts val="700"/>
              </a:spcBef>
              <a:spcAft>
                <a:spcPts val="0"/>
              </a:spcAft>
              <a:buSzPct val="95000"/>
              <a:buChar char="▪"/>
            </a:pPr>
            <a:r>
              <a:rPr lang="en-US" sz="8000">
                <a:latin typeface="Times New Roman"/>
                <a:ea typeface="Times New Roman"/>
                <a:cs typeface="Times New Roman"/>
                <a:sym typeface="Times New Roman"/>
              </a:rPr>
              <a:t>During this paper, Authors have used supervised learning method namely Random Forest to predict the costs of used cars. The model has been chosen after careful exploratory data analysis to work out the impact of every feature on price. A Random Forest with 500 Decision Trees were created to train the data. From experimental results, the training accuracy was discovered to be 95.82%, and therefore the testing accuracy was 83.63%. The model can predict the price value of cars accurately by choosing the fore most correlated features.</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-8</a:t>
            </a:r>
            <a:endParaRPr/>
          </a:p>
        </p:txBody>
      </p:sp>
      <p:sp>
        <p:nvSpPr>
          <p:cNvPr id="207" name="Google Shape;207;p2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en-US" sz="2400">
                <a:latin typeface="Times New Roman"/>
                <a:ea typeface="Times New Roman"/>
                <a:cs typeface="Times New Roman"/>
                <a:sym typeface="Times New Roman"/>
              </a:rPr>
              <a:t>(Gegic, Isakovic, Keco, Masetic, &amp; Kevric, 2019) from the International Burch University in Sarajevo, used three different machine learning techniques to predict used car prices. Using data scrapped from a local Bosnian website for used cars total led at 797 car samples after pre-processing, and proposed using these methods: Support Vector Machine, Random Forest and Artificial Neural network. Results have shown using only one machine learning algorithm achieved results less than 50%, whereas after combing the algorithms with pre calcification of prices using Random Forest, results with accuracies up to 87.38% was recorded.</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-9</a:t>
            </a:r>
            <a:endParaRPr/>
          </a:p>
        </p:txBody>
      </p:sp>
      <p:sp>
        <p:nvSpPr>
          <p:cNvPr id="213" name="Google Shape;213;p2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090"/>
              <a:buChar char="▪"/>
            </a:pPr>
            <a:r>
              <a:rPr lang="en-US" sz="2200">
                <a:latin typeface="Times New Roman"/>
                <a:ea typeface="Times New Roman"/>
                <a:cs typeface="Times New Roman"/>
                <a:sym typeface="Times New Roman"/>
              </a:rPr>
              <a:t>Pattabiraman Venkatasubbu, Mukkesh Ganesh “Used Cars Price Prediction using Supervised Learning Techniques” IJEAT ISSN: 2249 – 8958, Volume-9 Issue-1S3, December 2019.In this research, the authors attempt to construct a statistical model that would estimate the price of a used car based on previous customer data and a collection of attributes using Algorithms such as Lasso, Multiple regression and Regression Trees. The authors have also analysed the forecast accuracy of different models in order to calculate the car's price using an algorithm that is more accurate.</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LITERATUE SURVEY -10</a:t>
            </a:r>
            <a:endParaRPr/>
          </a:p>
        </p:txBody>
      </p:sp>
      <p:sp>
        <p:nvSpPr>
          <p:cNvPr id="219" name="Google Shape;219;p2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090"/>
              <a:buChar char="▪"/>
            </a:pPr>
            <a:r>
              <a:rPr lang="en-US" sz="2200">
                <a:latin typeface="Times New Roman"/>
                <a:ea typeface="Times New Roman"/>
                <a:cs typeface="Times New Roman"/>
                <a:sym typeface="Times New Roman"/>
              </a:rPr>
              <a:t>(K.Samruddhi &amp; Kumar, 2020) Proposed using Supervised machine leaning model using K-NearestNeighbour to predict used car prices from a data set obtained from Kaggle containing 14 different attributes, using this method accuracy rea0ched up to 85% after different values of K as well as Changing the percent of training data to testing data, expectedly when increasing the percent of data that is tested better accuracy results are achieved. The model was also cross validated with 5 and 10 folds by using K fold method.</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714348" y="214290"/>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-11</a:t>
            </a:r>
            <a:endParaRPr/>
          </a:p>
        </p:txBody>
      </p:sp>
      <p:sp>
        <p:nvSpPr>
          <p:cNvPr id="225" name="Google Shape;225;p26"/>
          <p:cNvSpPr txBox="1"/>
          <p:nvPr>
            <p:ph idx="1" type="body"/>
          </p:nvPr>
        </p:nvSpPr>
        <p:spPr>
          <a:xfrm>
            <a:off x="857224" y="1214422"/>
            <a:ext cx="7772400" cy="5357850"/>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just">
              <a:lnSpc>
                <a:spcPct val="64464"/>
              </a:lnSpc>
              <a:spcBef>
                <a:spcPts val="0"/>
              </a:spcBef>
              <a:spcAft>
                <a:spcPts val="0"/>
              </a:spcAft>
              <a:buSzPct val="95000"/>
              <a:buChar char="▪"/>
            </a:pPr>
            <a:r>
              <a:rPr lang="en-US" sz="5600">
                <a:latin typeface="Times New Roman"/>
                <a:ea typeface="Times New Roman"/>
                <a:cs typeface="Times New Roman"/>
                <a:sym typeface="Times New Roman"/>
              </a:rPr>
              <a:t>Ketan Agrahari, Ayush Chaubey, Mamoor Khan, Manas Srivastava, Department of Computer Science and Engineering, Raj Kumar Goel Institute of Technology, AKTUJune 2021| IJIRT | Volume 8 Issue 1 | ISSN: 2349-6002</a:t>
            </a:r>
            <a:endParaRPr/>
          </a:p>
          <a:p>
            <a:pPr indent="-342900" lvl="0" marL="411480" rtl="0" algn="just">
              <a:lnSpc>
                <a:spcPct val="64464"/>
              </a:lnSpc>
              <a:spcBef>
                <a:spcPts val="700"/>
              </a:spcBef>
              <a:spcAft>
                <a:spcPts val="0"/>
              </a:spcAft>
              <a:buSzPct val="95000"/>
              <a:buChar char="▪"/>
            </a:pPr>
            <a:r>
              <a:rPr lang="en-US" sz="5600">
                <a:latin typeface="Times New Roman"/>
                <a:ea typeface="Times New Roman"/>
                <a:cs typeface="Times New Roman"/>
                <a:sym typeface="Times New Roman"/>
              </a:rPr>
              <a:t>The demand for used cars has increased significantly in the past decade and it is prognosticated that with Covid-19 outbreak this requirement will augment considerably. Hence to enhance the reliability, with the expansion of the used car market, a model that can forecast the current market price of a used automobile on the basis of variety of criteria. This analysis can be used to study the trends in the industry, offer better insight into the market, and aid the community in its smooth workflow. The aim of this research paper is to predict the car price as per the dataset (previous consumer data like engine capacity, distance traveled, year of manufacture, etc.). </a:t>
            </a:r>
            <a:endParaRPr/>
          </a:p>
          <a:p>
            <a:pPr indent="-342900" lvl="0" marL="411480" rtl="0" algn="just">
              <a:lnSpc>
                <a:spcPct val="64464"/>
              </a:lnSpc>
              <a:spcBef>
                <a:spcPts val="700"/>
              </a:spcBef>
              <a:spcAft>
                <a:spcPts val="0"/>
              </a:spcAft>
              <a:buSzPct val="95000"/>
              <a:buNone/>
            </a:pPr>
            <a:r>
              <a:rPr lang="en-US" sz="5600">
                <a:latin typeface="Times New Roman"/>
                <a:ea typeface="Times New Roman"/>
                <a:cs typeface="Times New Roman"/>
                <a:sym typeface="Times New Roman"/>
              </a:rPr>
              <a:t>       Index Terms - Machine Learning, Linear Regression,Lasso Regression, Correlation.</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-12</a:t>
            </a:r>
            <a:endParaRPr/>
          </a:p>
        </p:txBody>
      </p:sp>
      <p:sp>
        <p:nvSpPr>
          <p:cNvPr id="231" name="Google Shape;231;p2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1520"/>
              <a:buChar char="▪"/>
            </a:pPr>
            <a:r>
              <a:rPr lang="en-US" sz="1600">
                <a:latin typeface="Times New Roman"/>
                <a:ea typeface="Times New Roman"/>
                <a:cs typeface="Times New Roman"/>
                <a:sym typeface="Times New Roman"/>
              </a:rPr>
              <a:t>In the first existing survey Ref- TEM Journal. Volume 8, Issue 1, Pages 113-118, ISSN 2217- 8309, DOI:10.18421/TEM81-16, February 2019. ‘Car Price Prediction Using Machine Learning Techniques’ according to authors Enis Gegic, Becir Isakovic, Dino Keco, Zerina Masetic, Jasmin Kevric, in this paper they mainly concentrate on collecting various data from web portal by using web scrap techniques. And those have been compared with the help of different machine learning algorithms to predict the vehicle price in easy manner. They classified the price according to different ranges of price that is already given. Artificial neural network, support vector machine, random forest algorithms were used on different datasets to build classifiers model. In the existing system, to predict the price of vehicles both two wheelers and four wheelers, a lot of data mining algorithms and machine learning algorithms were widely used. The major drawback of this existing system is they need more attributes in order to predict the vehicle price. More comparison techniques must be used to get the result more efficiently. It is highly complicated to get sufficient data sets that were spread widely all over the world. The datasets can be collected only through online. But not on the offline mode. It is not possible for everyone to collect the data sets through online mode particularly in rural areas. The data sets will not have about the vehicles which were not used for long time and also the traditional model vehicles may or may not be included in the data sets.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-13</a:t>
            </a:r>
            <a:endParaRPr/>
          </a:p>
        </p:txBody>
      </p:sp>
      <p:sp>
        <p:nvSpPr>
          <p:cNvPr id="237" name="Google Shape;237;p2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Autofit/>
          </a:bodyPr>
          <a:lstStyle/>
          <a:p>
            <a:pPr indent="-342900" lvl="0" marL="411480" rtl="0" algn="l">
              <a:spcBef>
                <a:spcPts val="0"/>
              </a:spcBef>
              <a:spcAft>
                <a:spcPts val="0"/>
              </a:spcAft>
              <a:buSzPts val="1330"/>
              <a:buChar char="▪"/>
            </a:pPr>
            <a:r>
              <a:rPr lang="en-US" sz="1400">
                <a:latin typeface="Times New Roman"/>
                <a:ea typeface="Times New Roman"/>
                <a:cs typeface="Times New Roman"/>
                <a:sym typeface="Times New Roman"/>
              </a:rPr>
              <a:t>In the second existing survey Ref: International Journal of Information and Computation Technology. ISSN 0974-2239 Volume 4, Number 7 (2014). ‘Predicting the Price of Used Cars Using Machine Learning Techniques’ according to author Sameerchand Pudaruth they have done the predictions of car price from the historical data that has been collected from daily newspapers. For predicting the price of vehicles, they 4 have used supervised machine learning techniques. Other algorithms were also used to predict such as multiple linear regression, some decision tree algorithms. All these algorithms were compared and found the best algorithm for prediction. They have faced some difficulties in comparing the algorithms, somehow they have managed. The major drawbacks of existing system are the system is very slow due to most of the works about the keyword query just analyze individual points, and they are inappropriate to many applications that call for analysis of groups of different vehicle points. In the existing system shown above, authors proposed prediction model based on the single machine learning algorithm. However, it is noticeable that single machine learning algorithm approach did not give remarkable prediction results and could be enhanced by assembling various machine learning methods in an ensemble. In future, gaining advancement in this system model we could rely on this to predict the value. Generally, e-commerce platforms attract customers in different ways to use their system for buying or selling and the algorithm which is used in their system is such that the value is not accurate It is overpriced when a customer wants to buy a car and vice versa while selling. Also referring to the tremendous loss reported of worth more than a billion dollars in Germany due to mis-calculation of the car value which could be overcome using this prediction application. Further, we may add large historical data of car price which can help to improve accuracy of the machine learning model. We can build an android app for better user interaction and for better performance, we plan to judiciously design deep learning network structures, use adaptive learning rates and train on clusters of data rather than the whole dataset.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-14</a:t>
            </a:r>
            <a:endParaRPr/>
          </a:p>
        </p:txBody>
      </p:sp>
      <p:sp>
        <p:nvSpPr>
          <p:cNvPr id="243" name="Google Shape;243;p2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10000"/>
          </a:bodyPr>
          <a:lstStyle/>
          <a:p>
            <a:pPr indent="-342900" lvl="0" marL="411480" rtl="0" algn="l">
              <a:spcBef>
                <a:spcPts val="0"/>
              </a:spcBef>
              <a:spcAft>
                <a:spcPts val="0"/>
              </a:spcAft>
              <a:buSzPct val="95000"/>
              <a:buChar char="▪"/>
            </a:pPr>
            <a:r>
              <a:rPr lang="en-US">
                <a:latin typeface="Times New Roman"/>
                <a:ea typeface="Times New Roman"/>
                <a:cs typeface="Times New Roman"/>
                <a:sym typeface="Times New Roman"/>
              </a:rPr>
              <a:t>The Third paper is Price Evaluation model in second hand car system based on BP neural networks. In this paper, the price evaluation model based on big data analysis is proposed, which takes advantage of widely circulated vehicle data and a large number of vehicle transaction data to analyze the price data for each type of vehicles by using the optimized BP neural network algorithm. It aims to establish a second-hand car price evaluation model to get the price that best matches the car.</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-15</a:t>
            </a:r>
            <a:endParaRPr/>
          </a:p>
        </p:txBody>
      </p:sp>
      <p:sp>
        <p:nvSpPr>
          <p:cNvPr id="249" name="Google Shape;249;p3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342900" lvl="0" marL="411480" rtl="0" algn="l">
              <a:spcBef>
                <a:spcPts val="0"/>
              </a:spcBef>
              <a:spcAft>
                <a:spcPts val="0"/>
              </a:spcAft>
              <a:buSzPct val="95000"/>
              <a:buChar char="▪"/>
            </a:pPr>
            <a:r>
              <a:rPr lang="en-US">
                <a:latin typeface="Times New Roman"/>
                <a:ea typeface="Times New Roman"/>
                <a:cs typeface="Times New Roman"/>
                <a:sym typeface="Times New Roman"/>
              </a:rPr>
              <a:t>Sameerchand Pudaruth[1] proposed predicting the Price of Used Cars using Machine Learning Techniques. In this paper, they collected the historical data of used cars in Mauritius from the newspapers and applied different machine learning techniques like decision tree, K-nearest neighbours, Multiple Linear Regression and Naïve Bayes algorithms to predict the price. This model has the mean error about Rs.27000 for Nissan cars and about Rs45000 for Toyota cars using KNN and around Rs51000 using linear regression. The accuracy of decision trees and NaïveBayes algorithm dangled between 60 to 70 percentile with different parameters and the overall training accuracy of the model is 61%.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457200" y="274638"/>
            <a:ext cx="7467600" cy="7969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EMPATHY MAP</a:t>
            </a:r>
            <a:endParaRPr/>
          </a:p>
        </p:txBody>
      </p:sp>
      <p:pic>
        <p:nvPicPr>
          <p:cNvPr id="255" name="Google Shape;255;p31"/>
          <p:cNvPicPr preferRelativeResize="0"/>
          <p:nvPr>
            <p:ph idx="1" type="body"/>
          </p:nvPr>
        </p:nvPicPr>
        <p:blipFill rotWithShape="1">
          <a:blip r:embed="rId3">
            <a:alphaModFix/>
          </a:blip>
          <a:srcRect b="0" l="0" r="0" t="0"/>
          <a:stretch/>
        </p:blipFill>
        <p:spPr>
          <a:xfrm>
            <a:off x="1428728" y="1571612"/>
            <a:ext cx="6072230" cy="48887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785786" y="1071546"/>
            <a:ext cx="7467600" cy="2225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1EDFF"/>
              </a:buClr>
              <a:buSzPts val="3200"/>
              <a:buFont typeface="Times New Roman"/>
              <a:buNone/>
            </a:pPr>
            <a:r>
              <a:rPr lang="en-US" sz="3200">
                <a:latin typeface="Times New Roman"/>
                <a:ea typeface="Times New Roman"/>
                <a:cs typeface="Times New Roman"/>
                <a:sym typeface="Times New Roman"/>
              </a:rPr>
              <a:t>Use Case title: Car resale value prediction</a:t>
            </a: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Technology: Applied data science</a:t>
            </a: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Domain: Data science</a:t>
            </a:r>
            <a:endParaRPr sz="3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457200" y="274638"/>
            <a:ext cx="7467600" cy="40116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54854"/>
              </a:buClr>
              <a:buSzPts val="3200"/>
              <a:buFont typeface="Eczar"/>
              <a:buNone/>
            </a:pPr>
            <a:r>
              <a:rPr b="1" lang="en-US" sz="3200">
                <a:solidFill>
                  <a:srgbClr val="154854"/>
                </a:solidFill>
                <a:latin typeface="Eczar"/>
                <a:ea typeface="Eczar"/>
                <a:cs typeface="Eczar"/>
                <a:sym typeface="Eczar"/>
              </a:rPr>
              <a:t>                        THANK YOU…</a:t>
            </a:r>
            <a:br>
              <a:rPr b="1" lang="en-US" sz="3200">
                <a:solidFill>
                  <a:srgbClr val="154854"/>
                </a:solidFill>
                <a:latin typeface="Eczar"/>
                <a:ea typeface="Eczar"/>
                <a:cs typeface="Eczar"/>
                <a:sym typeface="Eczar"/>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ABSTRACT</a:t>
            </a:r>
            <a:endParaRPr/>
          </a:p>
        </p:txBody>
      </p:sp>
      <p:sp>
        <p:nvSpPr>
          <p:cNvPr id="159" name="Google Shape;159;p15"/>
          <p:cNvSpPr txBox="1"/>
          <p:nvPr>
            <p:ph idx="1" type="body"/>
          </p:nvPr>
        </p:nvSpPr>
        <p:spPr>
          <a:xfrm>
            <a:off x="928662" y="1571612"/>
            <a:ext cx="7772400" cy="4572000"/>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l">
              <a:spcBef>
                <a:spcPts val="0"/>
              </a:spcBef>
              <a:spcAft>
                <a:spcPts val="0"/>
              </a:spcAft>
              <a:buSzPct val="95000"/>
              <a:buChar char="▪"/>
            </a:pPr>
            <a:r>
              <a:rPr lang="en-US" sz="8000">
                <a:latin typeface="Times New Roman"/>
                <a:ea typeface="Times New Roman"/>
                <a:cs typeface="Times New Roman"/>
                <a:sym typeface="Times New Roman"/>
              </a:rPr>
              <a:t>A fair car value prediction has made so easy for the buyers to get a car home, as it just requires few efforts and brains of field experts. Also the manufacturer brings new car  with higher price in the industry with some additional costs of government tax. So, customers think more before buying a brand new car keeping in mind that would it be worth to invest. Generally, buyers don’t have any idea about what any car be worth for and they hesitate seeing the market price list. Customers not being capable to buy a new car financially due to the higher market price, there is a need of used car value prediction globally which effectively determines the worthiness of a car which can be bought without much thinking. Looking at this problem, we will develop a model which will help the buyers to overcome their fear to buy a car. Considering number ofattributes and various features of a particular car we could get a reliable prediction of a car. A model will be trained for predicting the price of cars using machine learning techniques like Regression Algorithms. The algorithm with best accuracy will be taken as a solution</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785786" y="214290"/>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-1</a:t>
            </a:r>
            <a:endParaRPr/>
          </a:p>
        </p:txBody>
      </p:sp>
      <p:sp>
        <p:nvSpPr>
          <p:cNvPr id="165" name="Google Shape;165;p16"/>
          <p:cNvSpPr txBox="1"/>
          <p:nvPr>
            <p:ph idx="1" type="body"/>
          </p:nvPr>
        </p:nvSpPr>
        <p:spPr>
          <a:xfrm>
            <a:off x="857224" y="1214422"/>
            <a:ext cx="7772400" cy="4572000"/>
          </a:xfrm>
          <a:prstGeom prst="rect">
            <a:avLst/>
          </a:prstGeom>
          <a:noFill/>
          <a:ln>
            <a:noFill/>
          </a:ln>
        </p:spPr>
        <p:txBody>
          <a:bodyPr anchorCtr="0" anchor="t" bIns="45700" lIns="91425" spcFirstLastPara="1" rIns="91425" wrap="square" tIns="45700">
            <a:normAutofit fontScale="25000" lnSpcReduction="20000"/>
          </a:bodyPr>
          <a:lstStyle/>
          <a:p>
            <a:pPr indent="-342900" lvl="0" marL="411480" rtl="0" algn="l">
              <a:spcBef>
                <a:spcPts val="0"/>
              </a:spcBef>
              <a:spcAft>
                <a:spcPts val="0"/>
              </a:spcAft>
              <a:buSzPct val="95000"/>
              <a:buChar char="▪"/>
            </a:pPr>
            <a:r>
              <a:rPr lang="en-US" sz="8000">
                <a:latin typeface="Times New Roman"/>
                <a:ea typeface="Times New Roman"/>
                <a:cs typeface="Times New Roman"/>
                <a:sym typeface="Times New Roman"/>
              </a:rPr>
              <a:t>The first paper is Predicting the price of Used Car Using Machine Learning Techniques.In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neighbours, naïve bayes and decision trees have been used to make the predictions.The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Forest).The Third paper is Price Evaluation model in second hand car system based on BP neural networks. In this paper, the price evaluation model based on big data analysis is proposed, which takes advantage of widely circulated vehicle data and a large number of vehicle transaction data to analyze the price data for each type of vehicles by using the optimized BP neural network algorithm. It aims to establish a second-hand car price evaluation model to get the price that best matches the car.</a:t>
            </a:r>
            <a:endParaRPr/>
          </a:p>
          <a:p>
            <a:pPr indent="-297656" lvl="0" marL="411480" rtl="0" algn="l">
              <a:spcBef>
                <a:spcPts val="700"/>
              </a:spcBef>
              <a:spcAft>
                <a:spcPts val="0"/>
              </a:spcAft>
              <a:buSzPct val="9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785786" y="214290"/>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-2</a:t>
            </a:r>
            <a:endParaRPr/>
          </a:p>
        </p:txBody>
      </p:sp>
      <p:sp>
        <p:nvSpPr>
          <p:cNvPr id="171" name="Google Shape;171;p17"/>
          <p:cNvSpPr txBox="1"/>
          <p:nvPr>
            <p:ph idx="1" type="body"/>
          </p:nvPr>
        </p:nvSpPr>
        <p:spPr>
          <a:xfrm>
            <a:off x="714348" y="1285860"/>
            <a:ext cx="7772400" cy="4572000"/>
          </a:xfrm>
          <a:prstGeom prst="rect">
            <a:avLst/>
          </a:prstGeom>
          <a:noFill/>
          <a:ln>
            <a:noFill/>
          </a:ln>
        </p:spPr>
        <p:txBody>
          <a:bodyPr anchorCtr="0" anchor="t" bIns="45700" lIns="91425" spcFirstLastPara="1" rIns="91425" wrap="square" tIns="45700">
            <a:normAutofit fontScale="92500"/>
          </a:bodyPr>
          <a:lstStyle/>
          <a:p>
            <a:pPr indent="-342900" lvl="0" marL="411480" rtl="0" algn="l">
              <a:spcBef>
                <a:spcPts val="0"/>
              </a:spcBef>
              <a:spcAft>
                <a:spcPts val="0"/>
              </a:spcAft>
              <a:buSzPct val="95000"/>
              <a:buChar char="▪"/>
            </a:pPr>
            <a:r>
              <a:rPr lang="en-US" sz="2200">
                <a:latin typeface="Times New Roman"/>
                <a:ea typeface="Times New Roman"/>
                <a:cs typeface="Times New Roman"/>
                <a:sym typeface="Times New Roman"/>
              </a:rPr>
              <a:t>In light of the number of works that have been done in this field, another group of researchers (Jian Da Wu,2017) conducted research on this topic and tried to develop a system that consists of three components: a data acquisition system, a price forecasting algorithm, and a performance analysis. Due to its adaptive learning capability, a conventional artificial neural network (ANN) with a back-propagation network is compared to the proposed ANFIS. In the ANFIS, qualitative fuzzy logic approximation as well as adaptive neural network capabilities are included. Using ANFIS as an expert system in predicting used car prices showed better results in the experiment. Using GUI, the consumer can get accurate and convenient information about used cars' purchasing prices, and experiments proved that the proposed system could provide accurate and convenient price forecasting.</a:t>
            </a:r>
            <a:endParaRPr/>
          </a:p>
          <a:p>
            <a:pPr indent="-175498" lvl="0" marL="411480" rtl="0" algn="l">
              <a:spcBef>
                <a:spcPts val="700"/>
              </a:spcBef>
              <a:spcAft>
                <a:spcPts val="0"/>
              </a:spcAft>
              <a:buSzPct val="9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-3</a:t>
            </a:r>
            <a:endParaRPr/>
          </a:p>
        </p:txBody>
      </p:sp>
      <p:sp>
        <p:nvSpPr>
          <p:cNvPr id="177" name="Google Shape;177;p1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090"/>
              <a:buChar char="▪"/>
            </a:pPr>
            <a:r>
              <a:rPr lang="en-US" sz="2200">
                <a:latin typeface="Times New Roman"/>
                <a:ea typeface="Times New Roman"/>
                <a:cs typeface="Times New Roman"/>
                <a:sym typeface="Times New Roman"/>
              </a:rPr>
              <a:t>(Noor &amp; Jan, 2017) were able to achieve high level of accuracy using Multiple linear regression models to predict the price of cars collected from used cars website in Pakistan called Pak Wheels that total led to 1699records after pre-processing, and where able to achieve accuracy of 98%, this was done after reducing the total amount of attributes using variable selection technique to include significant attributes only and to reduce the complexity of the model.</a:t>
            </a:r>
            <a:endParaRPr/>
          </a:p>
          <a:p>
            <a:pPr indent="-161925" lvl="0" marL="411480" rtl="0" algn="l">
              <a:spcBef>
                <a:spcPts val="700"/>
              </a:spcBef>
              <a:spcAft>
                <a:spcPts val="0"/>
              </a:spcAft>
              <a:buSzPts val="285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928662" y="357166"/>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-4</a:t>
            </a:r>
            <a:endParaRPr/>
          </a:p>
        </p:txBody>
      </p:sp>
      <p:sp>
        <p:nvSpPr>
          <p:cNvPr id="183" name="Google Shape;183;p19"/>
          <p:cNvSpPr txBox="1"/>
          <p:nvPr>
            <p:ph idx="1" type="body"/>
          </p:nvPr>
        </p:nvSpPr>
        <p:spPr>
          <a:xfrm>
            <a:off x="857224" y="1428736"/>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342900" lvl="0" marL="411480" rtl="0" algn="l">
              <a:spcBef>
                <a:spcPts val="0"/>
              </a:spcBef>
              <a:spcAft>
                <a:spcPts val="0"/>
              </a:spcAft>
              <a:buSzPct val="95000"/>
              <a:buChar char="▪"/>
            </a:pPr>
            <a:r>
              <a:rPr lang="en-US" sz="2600">
                <a:latin typeface="Times New Roman"/>
                <a:ea typeface="Times New Roman"/>
                <a:cs typeface="Times New Roman"/>
                <a:sym typeface="Times New Roman"/>
              </a:rPr>
              <a:t>Lessmann, Stefan &amp; Voss, Stefan. (2017). Car resale price forecasting: The impact of regression method, private information, and heterogeneity on forecast accuracy. International Journal of Forecasting. 33. 864-877. 10.1016/j.ijforecast.2017.04.003. The paper investigates statistical models for forecasting the resale prices of used cars. An empirical study is performed to explore the contributions of different degrees of freedom in the modeling process to the forecast accuracy. First, a comparative analysis of alternative prediction methods provides evidence that random forest regression is particularly effective for resale price forecasting. It is also shown that the use of linear regression, the prevailing method in previous work, should be avoided.</a:t>
            </a:r>
            <a:endParaRPr/>
          </a:p>
          <a:p>
            <a:pPr indent="-175498" lvl="0" marL="411480" rtl="0" algn="l">
              <a:spcBef>
                <a:spcPts val="700"/>
              </a:spcBef>
              <a:spcAft>
                <a:spcPts val="0"/>
              </a:spcAft>
              <a:buSzPct val="9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642910" y="285728"/>
            <a:ext cx="777240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LTERATURE SURVEY -5</a:t>
            </a:r>
            <a:endParaRPr/>
          </a:p>
        </p:txBody>
      </p:sp>
      <p:sp>
        <p:nvSpPr>
          <p:cNvPr id="189" name="Google Shape;189;p20"/>
          <p:cNvSpPr txBox="1"/>
          <p:nvPr>
            <p:ph idx="1" type="body"/>
          </p:nvPr>
        </p:nvSpPr>
        <p:spPr>
          <a:xfrm>
            <a:off x="928662" y="1357298"/>
            <a:ext cx="7772400" cy="5072098"/>
          </a:xfrm>
          <a:prstGeom prst="rect">
            <a:avLst/>
          </a:prstGeom>
          <a:noFill/>
          <a:ln>
            <a:noFill/>
          </a:ln>
        </p:spPr>
        <p:txBody>
          <a:bodyPr anchorCtr="0" anchor="t" bIns="45700" lIns="91425" spcFirstLastPara="1" rIns="91425" wrap="square" tIns="45700">
            <a:noAutofit/>
          </a:bodyPr>
          <a:lstStyle/>
          <a:p>
            <a:pPr indent="-342900" lvl="0" marL="411480" rtl="0" algn="just">
              <a:lnSpc>
                <a:spcPct val="189150"/>
              </a:lnSpc>
              <a:spcBef>
                <a:spcPts val="0"/>
              </a:spcBef>
              <a:spcAft>
                <a:spcPts val="0"/>
              </a:spcAft>
              <a:buSzPts val="1900"/>
              <a:buChar char="▪"/>
            </a:pPr>
            <a:r>
              <a:rPr lang="en-US" sz="2000">
                <a:latin typeface="Times New Roman"/>
                <a:ea typeface="Times New Roman"/>
                <a:cs typeface="Times New Roman"/>
                <a:sym typeface="Times New Roman"/>
              </a:rPr>
              <a:t>Kanwal Noor, 2017, Vehicle Price Prediction System using Machine Learning Techniques International Journal of Computer Applications. Volume 167 - Number 9</a:t>
            </a:r>
            <a:endParaRPr/>
          </a:p>
          <a:p>
            <a:pPr indent="-342900" lvl="0" marL="411480" rtl="0" algn="just">
              <a:lnSpc>
                <a:spcPct val="189150"/>
              </a:lnSpc>
              <a:spcBef>
                <a:spcPts val="700"/>
              </a:spcBef>
              <a:spcAft>
                <a:spcPts val="0"/>
              </a:spcAft>
              <a:buSzPts val="1900"/>
              <a:buChar char="▪"/>
            </a:pPr>
            <a:r>
              <a:rPr lang="en-US" sz="2000">
                <a:latin typeface="Times New Roman"/>
                <a:ea typeface="Times New Roman"/>
                <a:cs typeface="Times New Roman"/>
                <a:sym typeface="Times New Roman"/>
              </a:rPr>
              <a:t>This paper presents a vehicle price prediction system by using the supervised machine learning technique. The research uses multiple linear regression as the machine learning prediction method which offered 98% prediction precision. This paper proposes a system where price is dependent variable which is predicted, and this price is derived from factors like vehicle’s model, make, city, version, color, mileage, alloy rims and power steering.</a:t>
            </a:r>
            <a:endParaRPr/>
          </a:p>
          <a:p>
            <a:pPr indent="-234315" lvl="0" marL="411480" rtl="0" algn="l">
              <a:spcBef>
                <a:spcPts val="700"/>
              </a:spcBef>
              <a:spcAft>
                <a:spcPts val="0"/>
              </a:spcAft>
              <a:buSzPts val="171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57224" y="357166"/>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en-US"/>
              <a:t>LITERATURE SURVEY -6</a:t>
            </a:r>
            <a:endParaRPr/>
          </a:p>
        </p:txBody>
      </p:sp>
      <p:sp>
        <p:nvSpPr>
          <p:cNvPr id="195" name="Google Shape;195;p21"/>
          <p:cNvSpPr txBox="1"/>
          <p:nvPr>
            <p:ph idx="1" type="body"/>
          </p:nvPr>
        </p:nvSpPr>
        <p:spPr>
          <a:xfrm>
            <a:off x="928662" y="1500174"/>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en-US" sz="2000">
                <a:latin typeface="Times New Roman"/>
                <a:ea typeface="Times New Roman"/>
                <a:cs typeface="Times New Roman"/>
                <a:sym typeface="Times New Roman"/>
              </a:rPr>
              <a:t>(Monburinon, et al., 2018) Gathered data from a German e-commerce site that total led to 304,133 rows and11 attributes to predict the prices of used car using different techniques and measured their results using Mean Absolute Error (MEA) to compare their results. Same training dataset and testing dataset was given to each model. Highest results achieved was by using gradient boosted regression tree with a MAE of 0.28, and MEA of 0.35 and 0.55 for mean absolute error and multiple linear regression respectively. Authors suggested adjusting the parameters in future works to yield better results, as well as using one hot encoding instead of label encoding for more realistic data interpretations on categorical data.</a:t>
            </a:r>
            <a:endParaRPr/>
          </a:p>
          <a:p>
            <a:pPr indent="-161925" lvl="0" marL="411480" rtl="0" algn="l">
              <a:spcBef>
                <a:spcPts val="700"/>
              </a:spcBef>
              <a:spcAft>
                <a:spcPts val="0"/>
              </a:spcAft>
              <a:buSzPts val="285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