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CB9AB-02DC-4C16-92F6-82F2A190271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EBC05C-53F1-486B-B499-E2AED65CF342}">
      <dgm:prSet/>
      <dgm:spPr/>
      <dgm:t>
        <a:bodyPr/>
        <a:lstStyle/>
        <a:p>
          <a:r>
            <a:rPr lang="en-US"/>
            <a:t>Arrhythmia Classification Using Biased Dropout and Morphology-Rhythm Feature With Incremental Broad Learning.</a:t>
          </a:r>
        </a:p>
      </dgm:t>
    </dgm:pt>
    <dgm:pt modelId="{6C90C2C3-FE96-48EF-8FD4-BF8ED17E1A5C}" type="parTrans" cxnId="{DA651D35-C3C5-4820-906C-9F941D4D3DD3}">
      <dgm:prSet/>
      <dgm:spPr/>
      <dgm:t>
        <a:bodyPr/>
        <a:lstStyle/>
        <a:p>
          <a:endParaRPr lang="en-US"/>
        </a:p>
      </dgm:t>
    </dgm:pt>
    <dgm:pt modelId="{BC88A95B-3018-4E75-8A6C-E40EDAB0DFF7}" type="sibTrans" cxnId="{DA651D35-C3C5-4820-906C-9F941D4D3DD3}">
      <dgm:prSet/>
      <dgm:spPr/>
      <dgm:t>
        <a:bodyPr/>
        <a:lstStyle/>
        <a:p>
          <a:endParaRPr lang="en-US"/>
        </a:p>
      </dgm:t>
    </dgm:pt>
    <dgm:pt modelId="{B7A6DA2A-4D8B-4902-B1EA-679F89A95F2C}">
      <dgm:prSet/>
      <dgm:spPr/>
      <dgm:t>
        <a:bodyPr/>
        <a:lstStyle/>
        <a:p>
          <a:r>
            <a:rPr lang="en-US"/>
            <a:t>Multi-Label Classification of Arrhythmia for Long-Term Electrocardiogram Signals With Feature Learning</a:t>
          </a:r>
        </a:p>
      </dgm:t>
    </dgm:pt>
    <dgm:pt modelId="{547DC3CE-3734-4E74-8600-50C80F23973A}" type="parTrans" cxnId="{E742C53E-F791-49E0-AB26-0B5DE213F1C0}">
      <dgm:prSet/>
      <dgm:spPr/>
      <dgm:t>
        <a:bodyPr/>
        <a:lstStyle/>
        <a:p>
          <a:endParaRPr lang="en-US"/>
        </a:p>
      </dgm:t>
    </dgm:pt>
    <dgm:pt modelId="{CDC3FACF-4612-40FB-B50F-801921F188E8}" type="sibTrans" cxnId="{E742C53E-F791-49E0-AB26-0B5DE213F1C0}">
      <dgm:prSet/>
      <dgm:spPr/>
      <dgm:t>
        <a:bodyPr/>
        <a:lstStyle/>
        <a:p>
          <a:endParaRPr lang="en-US"/>
        </a:p>
      </dgm:t>
    </dgm:pt>
    <dgm:pt modelId="{525CBBB1-6BD4-4352-B15D-D286EE984B07}">
      <dgm:prSet/>
      <dgm:spPr/>
      <dgm:t>
        <a:bodyPr/>
        <a:lstStyle/>
        <a:p>
          <a:r>
            <a:rPr lang="en-US"/>
            <a:t>Evaluation of performance of Cloud based Neural Network models on Arrhythmia Classification</a:t>
          </a:r>
        </a:p>
      </dgm:t>
    </dgm:pt>
    <dgm:pt modelId="{8492FD64-E8F6-4986-8F15-6C9619CCFA8C}" type="parTrans" cxnId="{89CBC990-6C25-4592-9B75-6ACAAAD7126B}">
      <dgm:prSet/>
      <dgm:spPr/>
      <dgm:t>
        <a:bodyPr/>
        <a:lstStyle/>
        <a:p>
          <a:endParaRPr lang="en-US"/>
        </a:p>
      </dgm:t>
    </dgm:pt>
    <dgm:pt modelId="{48749C36-341C-497A-BBB3-E5DB823C48EB}" type="sibTrans" cxnId="{89CBC990-6C25-4592-9B75-6ACAAAD7126B}">
      <dgm:prSet/>
      <dgm:spPr/>
      <dgm:t>
        <a:bodyPr/>
        <a:lstStyle/>
        <a:p>
          <a:endParaRPr lang="en-US"/>
        </a:p>
      </dgm:t>
    </dgm:pt>
    <dgm:pt modelId="{E9A1DFE4-C594-41A7-B2BA-217B7FFD78FF}">
      <dgm:prSet/>
      <dgm:spPr/>
      <dgm:t>
        <a:bodyPr/>
        <a:lstStyle/>
        <a:p>
          <a:r>
            <a:rPr lang="en-US"/>
            <a:t>ECG Arrhythmia Classification Using Relevance Vector Machine</a:t>
          </a:r>
        </a:p>
      </dgm:t>
    </dgm:pt>
    <dgm:pt modelId="{C622CB9B-FF08-4931-998E-8E6726D3F476}" type="parTrans" cxnId="{123136EB-A159-4FD3-BA13-52FFF169368D}">
      <dgm:prSet/>
      <dgm:spPr/>
      <dgm:t>
        <a:bodyPr/>
        <a:lstStyle/>
        <a:p>
          <a:endParaRPr lang="en-US"/>
        </a:p>
      </dgm:t>
    </dgm:pt>
    <dgm:pt modelId="{2CD4E9CA-D0EF-48D3-AAD8-93E4E279C42B}" type="sibTrans" cxnId="{123136EB-A159-4FD3-BA13-52FFF169368D}">
      <dgm:prSet/>
      <dgm:spPr/>
      <dgm:t>
        <a:bodyPr/>
        <a:lstStyle/>
        <a:p>
          <a:endParaRPr lang="en-US"/>
        </a:p>
      </dgm:t>
    </dgm:pt>
    <dgm:pt modelId="{C4E2A8F6-3C5A-4794-80DD-1A9CFF9E9EA8}">
      <dgm:prSet/>
      <dgm:spPr/>
      <dgm:t>
        <a:bodyPr/>
        <a:lstStyle/>
        <a:p>
          <a:r>
            <a:rPr lang="en-US"/>
            <a:t>Automatic Detection Of Cardiac Arrhythmia Classification Using Deep Learning Techniques</a:t>
          </a:r>
        </a:p>
      </dgm:t>
    </dgm:pt>
    <dgm:pt modelId="{E2A49326-87A3-413F-85D9-EFE05314A0E2}" type="parTrans" cxnId="{52F05CED-D66D-45A0-B018-4CCC94E32846}">
      <dgm:prSet/>
      <dgm:spPr/>
      <dgm:t>
        <a:bodyPr/>
        <a:lstStyle/>
        <a:p>
          <a:endParaRPr lang="en-US"/>
        </a:p>
      </dgm:t>
    </dgm:pt>
    <dgm:pt modelId="{A3A54F4D-6DD1-4307-B250-F366FA449AA8}" type="sibTrans" cxnId="{52F05CED-D66D-45A0-B018-4CCC94E32846}">
      <dgm:prSet/>
      <dgm:spPr/>
      <dgm:t>
        <a:bodyPr/>
        <a:lstStyle/>
        <a:p>
          <a:endParaRPr lang="en-US"/>
        </a:p>
      </dgm:t>
    </dgm:pt>
    <dgm:pt modelId="{603D5AC3-94FB-4C7D-B997-6A67BE1EBF21}">
      <dgm:prSet/>
      <dgm:spPr/>
      <dgm:t>
        <a:bodyPr/>
        <a:lstStyle/>
        <a:p>
          <a:r>
            <a:rPr lang="en-US"/>
            <a:t>Towards Interpretable Arrhythmia Classification with Human-machine Collaborative Knowledge Representation</a:t>
          </a:r>
          <a:endParaRPr lang="en-US" dirty="0"/>
        </a:p>
      </dgm:t>
    </dgm:pt>
    <dgm:pt modelId="{9ACF25BD-502E-4DC7-B3A4-4D8314B5D2AE}" type="parTrans" cxnId="{1BBB1520-B76C-4F90-BC9D-41632F8F9492}">
      <dgm:prSet/>
      <dgm:spPr/>
      <dgm:t>
        <a:bodyPr/>
        <a:lstStyle/>
        <a:p>
          <a:endParaRPr lang="en-US"/>
        </a:p>
      </dgm:t>
    </dgm:pt>
    <dgm:pt modelId="{820EB97B-DA7A-4F96-921C-55A6B5324227}" type="sibTrans" cxnId="{1BBB1520-B76C-4F90-BC9D-41632F8F9492}">
      <dgm:prSet/>
      <dgm:spPr/>
      <dgm:t>
        <a:bodyPr/>
        <a:lstStyle/>
        <a:p>
          <a:endParaRPr lang="en-US"/>
        </a:p>
      </dgm:t>
    </dgm:pt>
    <dgm:pt modelId="{8104DA13-C04A-4695-B8D1-4924E0D7746A}">
      <dgm:prSet/>
      <dgm:spPr/>
      <dgm:t>
        <a:bodyPr/>
        <a:lstStyle/>
        <a:p>
          <a:r>
            <a:rPr lang="en-US" dirty="0"/>
            <a:t>Classification of Arrhythmia by Using Deep Learning with 2-D ECG Spectral Image Representation</a:t>
          </a:r>
        </a:p>
      </dgm:t>
    </dgm:pt>
    <dgm:pt modelId="{0D2FF68F-C2E0-4261-B51A-B7C5FECA3668}" type="parTrans" cxnId="{BBA70B7F-8135-495B-AFBD-F55E88732BEB}">
      <dgm:prSet/>
      <dgm:spPr/>
      <dgm:t>
        <a:bodyPr/>
        <a:lstStyle/>
        <a:p>
          <a:endParaRPr lang="en-US"/>
        </a:p>
      </dgm:t>
    </dgm:pt>
    <dgm:pt modelId="{CFAD139A-B611-447C-9649-4174D68E0419}" type="sibTrans" cxnId="{BBA70B7F-8135-495B-AFBD-F55E88732BEB}">
      <dgm:prSet/>
      <dgm:spPr/>
      <dgm:t>
        <a:bodyPr/>
        <a:lstStyle/>
        <a:p>
          <a:endParaRPr lang="en-US"/>
        </a:p>
      </dgm:t>
    </dgm:pt>
    <dgm:pt modelId="{5DB29DFA-BA27-4689-B123-EC7F5EFC37E7}">
      <dgm:prSet/>
      <dgm:spPr/>
      <dgm:t>
        <a:bodyPr/>
        <a:lstStyle/>
        <a:p>
          <a:r>
            <a:rPr lang="en-US" dirty="0"/>
            <a:t>Classification of Arrhythmia in Heartbeat Detection Using Deep Learning</a:t>
          </a:r>
        </a:p>
      </dgm:t>
    </dgm:pt>
    <dgm:pt modelId="{0700FE5B-DF49-41DF-93F4-A9D1BE3ECDC3}" type="parTrans" cxnId="{E9B248F6-89E3-4E82-987E-B2B2E9638927}">
      <dgm:prSet/>
      <dgm:spPr/>
      <dgm:t>
        <a:bodyPr/>
        <a:lstStyle/>
        <a:p>
          <a:endParaRPr lang="en-IN"/>
        </a:p>
      </dgm:t>
    </dgm:pt>
    <dgm:pt modelId="{F670A97C-3358-40E9-A957-0AD8B59E39AE}" type="sibTrans" cxnId="{E9B248F6-89E3-4E82-987E-B2B2E9638927}">
      <dgm:prSet/>
      <dgm:spPr/>
      <dgm:t>
        <a:bodyPr/>
        <a:lstStyle/>
        <a:p>
          <a:endParaRPr lang="en-IN"/>
        </a:p>
      </dgm:t>
    </dgm:pt>
    <dgm:pt modelId="{B5115F4F-8101-4971-8FE3-141215AE1BC2}">
      <dgm:prSet/>
      <dgm:spPr/>
      <dgm:t>
        <a:bodyPr/>
        <a:lstStyle/>
        <a:p>
          <a:r>
            <a:rPr lang="en-US" dirty="0"/>
            <a:t>Cardiac arrhythmia detection using deep learning </a:t>
          </a:r>
          <a:endParaRPr lang="en-IN" dirty="0"/>
        </a:p>
      </dgm:t>
    </dgm:pt>
    <dgm:pt modelId="{8EB87626-9EFD-4250-A079-359510A89F45}" type="parTrans" cxnId="{6FBD4068-0E7C-4CCC-BA1B-4CED1DE7BDE9}">
      <dgm:prSet/>
      <dgm:spPr/>
      <dgm:t>
        <a:bodyPr/>
        <a:lstStyle/>
        <a:p>
          <a:endParaRPr lang="en-IN"/>
        </a:p>
      </dgm:t>
    </dgm:pt>
    <dgm:pt modelId="{CF1A4569-AA53-450B-9924-6B3EFF7DA7A9}" type="sibTrans" cxnId="{6FBD4068-0E7C-4CCC-BA1B-4CED1DE7BDE9}">
      <dgm:prSet/>
      <dgm:spPr/>
      <dgm:t>
        <a:bodyPr/>
        <a:lstStyle/>
        <a:p>
          <a:endParaRPr lang="en-IN"/>
        </a:p>
      </dgm:t>
    </dgm:pt>
    <dgm:pt modelId="{517CF0BD-03BF-4C61-84EA-C303FF442305}" type="pres">
      <dgm:prSet presAssocID="{CD4CB9AB-02DC-4C16-92F6-82F2A190271A}" presName="Name0" presStyleCnt="0">
        <dgm:presLayoutVars>
          <dgm:dir/>
          <dgm:animLvl val="lvl"/>
          <dgm:resizeHandles val="exact"/>
        </dgm:presLayoutVars>
      </dgm:prSet>
      <dgm:spPr/>
    </dgm:pt>
    <dgm:pt modelId="{D462C7B1-F15D-4086-A4C1-65DAE0635326}" type="pres">
      <dgm:prSet presAssocID="{BBEBC05C-53F1-486B-B499-E2AED65CF342}" presName="linNode" presStyleCnt="0"/>
      <dgm:spPr/>
    </dgm:pt>
    <dgm:pt modelId="{E797A97E-8E2D-425D-AD5C-2E98647EA45B}" type="pres">
      <dgm:prSet presAssocID="{BBEBC05C-53F1-486B-B499-E2AED65CF342}" presName="parentText" presStyleLbl="node1" presStyleIdx="0" presStyleCnt="9" custLinFactNeighborX="76542" custLinFactNeighborY="52743">
        <dgm:presLayoutVars>
          <dgm:chMax val="1"/>
          <dgm:bulletEnabled val="1"/>
        </dgm:presLayoutVars>
      </dgm:prSet>
      <dgm:spPr/>
    </dgm:pt>
    <dgm:pt modelId="{9171E4C8-E6E2-4A60-BBB2-327735F9718F}" type="pres">
      <dgm:prSet presAssocID="{BC88A95B-3018-4E75-8A6C-E40EDAB0DFF7}" presName="sp" presStyleCnt="0"/>
      <dgm:spPr/>
    </dgm:pt>
    <dgm:pt modelId="{E4C14896-E3A5-4071-BCF3-2396441F6D7B}" type="pres">
      <dgm:prSet presAssocID="{B7A6DA2A-4D8B-4902-B1EA-679F89A95F2C}" presName="linNode" presStyleCnt="0"/>
      <dgm:spPr/>
    </dgm:pt>
    <dgm:pt modelId="{D255E45F-4379-4F9A-8519-2EBFEDB6A5E6}" type="pres">
      <dgm:prSet presAssocID="{B7A6DA2A-4D8B-4902-B1EA-679F89A95F2C}" presName="parentText" presStyleLbl="node1" presStyleIdx="1" presStyleCnt="9" custLinFactNeighborX="-79652" custLinFactNeighborY="-52257">
        <dgm:presLayoutVars>
          <dgm:chMax val="1"/>
          <dgm:bulletEnabled val="1"/>
        </dgm:presLayoutVars>
      </dgm:prSet>
      <dgm:spPr/>
    </dgm:pt>
    <dgm:pt modelId="{3E3B346D-9627-431E-9B4B-ABA92FCB4942}" type="pres">
      <dgm:prSet presAssocID="{CDC3FACF-4612-40FB-B50F-801921F188E8}" presName="sp" presStyleCnt="0"/>
      <dgm:spPr/>
    </dgm:pt>
    <dgm:pt modelId="{81A873BA-7A13-45F6-A17A-588C2C453718}" type="pres">
      <dgm:prSet presAssocID="{525CBBB1-6BD4-4352-B15D-D286EE984B07}" presName="linNode" presStyleCnt="0"/>
      <dgm:spPr/>
    </dgm:pt>
    <dgm:pt modelId="{E7636930-887A-4875-B0F1-F80E294C0861}" type="pres">
      <dgm:prSet presAssocID="{525CBBB1-6BD4-4352-B15D-D286EE984B07}" presName="parentText" presStyleLbl="node1" presStyleIdx="2" presStyleCnt="9" custLinFactNeighborX="-79652" custLinFactNeighborY="-11203">
        <dgm:presLayoutVars>
          <dgm:chMax val="1"/>
          <dgm:bulletEnabled val="1"/>
        </dgm:presLayoutVars>
      </dgm:prSet>
      <dgm:spPr/>
    </dgm:pt>
    <dgm:pt modelId="{5895FA9E-CB88-4207-8759-E61D43E02B49}" type="pres">
      <dgm:prSet presAssocID="{48749C36-341C-497A-BBB3-E5DB823C48EB}" presName="sp" presStyleCnt="0"/>
      <dgm:spPr/>
    </dgm:pt>
    <dgm:pt modelId="{2D834581-5FCB-419F-883A-43B8C4B24E0E}" type="pres">
      <dgm:prSet presAssocID="{E9A1DFE4-C594-41A7-B2BA-217B7FFD78FF}" presName="linNode" presStyleCnt="0"/>
      <dgm:spPr/>
    </dgm:pt>
    <dgm:pt modelId="{39FE427F-E057-416F-8070-FEC7814FB0B2}" type="pres">
      <dgm:prSet presAssocID="{E9A1DFE4-C594-41A7-B2BA-217B7FFD78FF}" presName="parentText" presStyleLbl="node1" presStyleIdx="3" presStyleCnt="9" custLinFactY="-12787" custLinFactNeighborX="76542" custLinFactNeighborY="-100000">
        <dgm:presLayoutVars>
          <dgm:chMax val="1"/>
          <dgm:bulletEnabled val="1"/>
        </dgm:presLayoutVars>
      </dgm:prSet>
      <dgm:spPr/>
    </dgm:pt>
    <dgm:pt modelId="{545D8BF4-1070-4A9A-97D0-6EC8DB6DEB3E}" type="pres">
      <dgm:prSet presAssocID="{2CD4E9CA-D0EF-48D3-AAD8-93E4E279C42B}" presName="sp" presStyleCnt="0"/>
      <dgm:spPr/>
    </dgm:pt>
    <dgm:pt modelId="{FCE7F991-2175-4915-872B-7B3F4889EE27}" type="pres">
      <dgm:prSet presAssocID="{C4E2A8F6-3C5A-4794-80DD-1A9CFF9E9EA8}" presName="linNode" presStyleCnt="0"/>
      <dgm:spPr/>
    </dgm:pt>
    <dgm:pt modelId="{3930FDD4-3A68-4D55-B3BE-B1C1C9EB8E83}" type="pres">
      <dgm:prSet presAssocID="{C4E2A8F6-3C5A-4794-80DD-1A9CFF9E9EA8}" presName="parentText" presStyleLbl="node1" presStyleIdx="4" presStyleCnt="9" custLinFactNeighborX="-79652" custLinFactNeighborY="-48261">
        <dgm:presLayoutVars>
          <dgm:chMax val="1"/>
          <dgm:bulletEnabled val="1"/>
        </dgm:presLayoutVars>
      </dgm:prSet>
      <dgm:spPr/>
    </dgm:pt>
    <dgm:pt modelId="{5A812F28-4E33-4B5A-B578-BF2DD06BAB97}" type="pres">
      <dgm:prSet presAssocID="{A3A54F4D-6DD1-4307-B250-F366FA449AA8}" presName="sp" presStyleCnt="0"/>
      <dgm:spPr/>
    </dgm:pt>
    <dgm:pt modelId="{D6724DF2-5EFD-4D81-8CA0-B1ED50313668}" type="pres">
      <dgm:prSet presAssocID="{603D5AC3-94FB-4C7D-B997-6A67BE1EBF21}" presName="linNode" presStyleCnt="0"/>
      <dgm:spPr/>
    </dgm:pt>
    <dgm:pt modelId="{3A828E7D-6963-49FB-9CD4-B7CB58C4BEF8}" type="pres">
      <dgm:prSet presAssocID="{603D5AC3-94FB-4C7D-B997-6A67BE1EBF21}" presName="parentText" presStyleLbl="node1" presStyleIdx="5" presStyleCnt="9" custLinFactY="-65354" custLinFactNeighborX="76542" custLinFactNeighborY="-100000">
        <dgm:presLayoutVars>
          <dgm:chMax val="1"/>
          <dgm:bulletEnabled val="1"/>
        </dgm:presLayoutVars>
      </dgm:prSet>
      <dgm:spPr/>
    </dgm:pt>
    <dgm:pt modelId="{5E80BC3C-3682-4E8D-8DAB-F53C1A6A5498}" type="pres">
      <dgm:prSet presAssocID="{820EB97B-DA7A-4F96-921C-55A6B5324227}" presName="sp" presStyleCnt="0"/>
      <dgm:spPr/>
    </dgm:pt>
    <dgm:pt modelId="{240F8065-51F8-47F7-B3D2-7046A0B6F3BD}" type="pres">
      <dgm:prSet presAssocID="{8104DA13-C04A-4695-B8D1-4924E0D7746A}" presName="linNode" presStyleCnt="0"/>
      <dgm:spPr/>
    </dgm:pt>
    <dgm:pt modelId="{84030584-D9FF-4556-80F0-96CDCF06A378}" type="pres">
      <dgm:prSet presAssocID="{8104DA13-C04A-4695-B8D1-4924E0D7746A}" presName="parentText" presStyleLbl="node1" presStyleIdx="6" presStyleCnt="9" custLinFactNeighborX="-79652" custLinFactNeighborY="-92673">
        <dgm:presLayoutVars>
          <dgm:chMax val="1"/>
          <dgm:bulletEnabled val="1"/>
        </dgm:presLayoutVars>
      </dgm:prSet>
      <dgm:spPr/>
    </dgm:pt>
    <dgm:pt modelId="{234B990F-6176-430F-82B6-157D53CF29F8}" type="pres">
      <dgm:prSet presAssocID="{CFAD139A-B611-447C-9649-4174D68E0419}" presName="sp" presStyleCnt="0"/>
      <dgm:spPr/>
    </dgm:pt>
    <dgm:pt modelId="{39DEF1F0-F521-49F6-A0F2-CD7684875694}" type="pres">
      <dgm:prSet presAssocID="{B5115F4F-8101-4971-8FE3-141215AE1BC2}" presName="linNode" presStyleCnt="0"/>
      <dgm:spPr/>
    </dgm:pt>
    <dgm:pt modelId="{D89FFD13-5A86-4EA3-BFB4-71C88D8602A0}" type="pres">
      <dgm:prSet presAssocID="{B5115F4F-8101-4971-8FE3-141215AE1BC2}" presName="parentText" presStyleLbl="node1" presStyleIdx="7" presStyleCnt="9" custLinFactY="-100000" custLinFactNeighborX="76542" custLinFactNeighborY="-113826">
        <dgm:presLayoutVars>
          <dgm:chMax val="1"/>
          <dgm:bulletEnabled val="1"/>
        </dgm:presLayoutVars>
      </dgm:prSet>
      <dgm:spPr/>
    </dgm:pt>
    <dgm:pt modelId="{95AF9E47-836D-42F8-A959-06C48AFE62F4}" type="pres">
      <dgm:prSet presAssocID="{CF1A4569-AA53-450B-9924-6B3EFF7DA7A9}" presName="sp" presStyleCnt="0"/>
      <dgm:spPr/>
    </dgm:pt>
    <dgm:pt modelId="{0FDAE48B-BF0B-4892-B2F5-C462D74BDB0D}" type="pres">
      <dgm:prSet presAssocID="{5DB29DFA-BA27-4689-B123-EC7F5EFC37E7}" presName="linNode" presStyleCnt="0"/>
      <dgm:spPr/>
    </dgm:pt>
    <dgm:pt modelId="{A1C662DD-A7CF-490E-AA44-D73FE6E34581}" type="pres">
      <dgm:prSet presAssocID="{5DB29DFA-BA27-4689-B123-EC7F5EFC37E7}" presName="parentText" presStyleLbl="node1" presStyleIdx="8" presStyleCnt="9" custLinFactY="-41145" custLinFactNeighborX="1370" custLinFactNeighborY="-100000">
        <dgm:presLayoutVars>
          <dgm:chMax val="1"/>
          <dgm:bulletEnabled val="1"/>
        </dgm:presLayoutVars>
      </dgm:prSet>
      <dgm:spPr/>
    </dgm:pt>
  </dgm:ptLst>
  <dgm:cxnLst>
    <dgm:cxn modelId="{0981D209-3188-48D2-93BC-2EAED9FB0A9A}" type="presOf" srcId="{BBEBC05C-53F1-486B-B499-E2AED65CF342}" destId="{E797A97E-8E2D-425D-AD5C-2E98647EA45B}" srcOrd="0" destOrd="0" presId="urn:microsoft.com/office/officeart/2005/8/layout/vList5"/>
    <dgm:cxn modelId="{F0DDE913-FC14-4175-B1CD-E507DC6EA164}" type="presOf" srcId="{5DB29DFA-BA27-4689-B123-EC7F5EFC37E7}" destId="{A1C662DD-A7CF-490E-AA44-D73FE6E34581}" srcOrd="0" destOrd="0" presId="urn:microsoft.com/office/officeart/2005/8/layout/vList5"/>
    <dgm:cxn modelId="{1BBB1520-B76C-4F90-BC9D-41632F8F9492}" srcId="{CD4CB9AB-02DC-4C16-92F6-82F2A190271A}" destId="{603D5AC3-94FB-4C7D-B997-6A67BE1EBF21}" srcOrd="5" destOrd="0" parTransId="{9ACF25BD-502E-4DC7-B3A4-4D8314B5D2AE}" sibTransId="{820EB97B-DA7A-4F96-921C-55A6B5324227}"/>
    <dgm:cxn modelId="{57E5DE24-FB0E-4222-8896-52E555EAEB2F}" type="presOf" srcId="{E9A1DFE4-C594-41A7-B2BA-217B7FFD78FF}" destId="{39FE427F-E057-416F-8070-FEC7814FB0B2}" srcOrd="0" destOrd="0" presId="urn:microsoft.com/office/officeart/2005/8/layout/vList5"/>
    <dgm:cxn modelId="{DA651D35-C3C5-4820-906C-9F941D4D3DD3}" srcId="{CD4CB9AB-02DC-4C16-92F6-82F2A190271A}" destId="{BBEBC05C-53F1-486B-B499-E2AED65CF342}" srcOrd="0" destOrd="0" parTransId="{6C90C2C3-FE96-48EF-8FD4-BF8ED17E1A5C}" sibTransId="{BC88A95B-3018-4E75-8A6C-E40EDAB0DFF7}"/>
    <dgm:cxn modelId="{A208513B-B06B-4562-82BF-F3C6AC28D74F}" type="presOf" srcId="{C4E2A8F6-3C5A-4794-80DD-1A9CFF9E9EA8}" destId="{3930FDD4-3A68-4D55-B3BE-B1C1C9EB8E83}" srcOrd="0" destOrd="0" presId="urn:microsoft.com/office/officeart/2005/8/layout/vList5"/>
    <dgm:cxn modelId="{6A01853C-ED7C-4783-AF55-9B7678D77717}" type="presOf" srcId="{B7A6DA2A-4D8B-4902-B1EA-679F89A95F2C}" destId="{D255E45F-4379-4F9A-8519-2EBFEDB6A5E6}" srcOrd="0" destOrd="0" presId="urn:microsoft.com/office/officeart/2005/8/layout/vList5"/>
    <dgm:cxn modelId="{E742C53E-F791-49E0-AB26-0B5DE213F1C0}" srcId="{CD4CB9AB-02DC-4C16-92F6-82F2A190271A}" destId="{B7A6DA2A-4D8B-4902-B1EA-679F89A95F2C}" srcOrd="1" destOrd="0" parTransId="{547DC3CE-3734-4E74-8600-50C80F23973A}" sibTransId="{CDC3FACF-4612-40FB-B50F-801921F188E8}"/>
    <dgm:cxn modelId="{8CC95F41-1E45-4EFD-80FA-50EB03D860AD}" type="presOf" srcId="{603D5AC3-94FB-4C7D-B997-6A67BE1EBF21}" destId="{3A828E7D-6963-49FB-9CD4-B7CB58C4BEF8}" srcOrd="0" destOrd="0" presId="urn:microsoft.com/office/officeart/2005/8/layout/vList5"/>
    <dgm:cxn modelId="{296D9A66-8CC9-445A-AB43-E0D3020EED52}" type="presOf" srcId="{8104DA13-C04A-4695-B8D1-4924E0D7746A}" destId="{84030584-D9FF-4556-80F0-96CDCF06A378}" srcOrd="0" destOrd="0" presId="urn:microsoft.com/office/officeart/2005/8/layout/vList5"/>
    <dgm:cxn modelId="{6FBD4068-0E7C-4CCC-BA1B-4CED1DE7BDE9}" srcId="{CD4CB9AB-02DC-4C16-92F6-82F2A190271A}" destId="{B5115F4F-8101-4971-8FE3-141215AE1BC2}" srcOrd="7" destOrd="0" parTransId="{8EB87626-9EFD-4250-A079-359510A89F45}" sibTransId="{CF1A4569-AA53-450B-9924-6B3EFF7DA7A9}"/>
    <dgm:cxn modelId="{C7269151-A91C-4F1B-B690-C9C65EEEB8E9}" type="presOf" srcId="{525CBBB1-6BD4-4352-B15D-D286EE984B07}" destId="{E7636930-887A-4875-B0F1-F80E294C0861}" srcOrd="0" destOrd="0" presId="urn:microsoft.com/office/officeart/2005/8/layout/vList5"/>
    <dgm:cxn modelId="{BBA70B7F-8135-495B-AFBD-F55E88732BEB}" srcId="{CD4CB9AB-02DC-4C16-92F6-82F2A190271A}" destId="{8104DA13-C04A-4695-B8D1-4924E0D7746A}" srcOrd="6" destOrd="0" parTransId="{0D2FF68F-C2E0-4261-B51A-B7C5FECA3668}" sibTransId="{CFAD139A-B611-447C-9649-4174D68E0419}"/>
    <dgm:cxn modelId="{89CBC990-6C25-4592-9B75-6ACAAAD7126B}" srcId="{CD4CB9AB-02DC-4C16-92F6-82F2A190271A}" destId="{525CBBB1-6BD4-4352-B15D-D286EE984B07}" srcOrd="2" destOrd="0" parTransId="{8492FD64-E8F6-4986-8F15-6C9619CCFA8C}" sibTransId="{48749C36-341C-497A-BBB3-E5DB823C48EB}"/>
    <dgm:cxn modelId="{CB053B91-4C70-4AFD-B50D-AA33BDF8B079}" type="presOf" srcId="{CD4CB9AB-02DC-4C16-92F6-82F2A190271A}" destId="{517CF0BD-03BF-4C61-84EA-C303FF442305}" srcOrd="0" destOrd="0" presId="urn:microsoft.com/office/officeart/2005/8/layout/vList5"/>
    <dgm:cxn modelId="{123136EB-A159-4FD3-BA13-52FFF169368D}" srcId="{CD4CB9AB-02DC-4C16-92F6-82F2A190271A}" destId="{E9A1DFE4-C594-41A7-B2BA-217B7FFD78FF}" srcOrd="3" destOrd="0" parTransId="{C622CB9B-FF08-4931-998E-8E6726D3F476}" sibTransId="{2CD4E9CA-D0EF-48D3-AAD8-93E4E279C42B}"/>
    <dgm:cxn modelId="{52F05CED-D66D-45A0-B018-4CCC94E32846}" srcId="{CD4CB9AB-02DC-4C16-92F6-82F2A190271A}" destId="{C4E2A8F6-3C5A-4794-80DD-1A9CFF9E9EA8}" srcOrd="4" destOrd="0" parTransId="{E2A49326-87A3-413F-85D9-EFE05314A0E2}" sibTransId="{A3A54F4D-6DD1-4307-B250-F366FA449AA8}"/>
    <dgm:cxn modelId="{391FE5F0-38CD-44B9-AD57-72BA680E5A98}" type="presOf" srcId="{B5115F4F-8101-4971-8FE3-141215AE1BC2}" destId="{D89FFD13-5A86-4EA3-BFB4-71C88D8602A0}" srcOrd="0" destOrd="0" presId="urn:microsoft.com/office/officeart/2005/8/layout/vList5"/>
    <dgm:cxn modelId="{E9B248F6-89E3-4E82-987E-B2B2E9638927}" srcId="{CD4CB9AB-02DC-4C16-92F6-82F2A190271A}" destId="{5DB29DFA-BA27-4689-B123-EC7F5EFC37E7}" srcOrd="8" destOrd="0" parTransId="{0700FE5B-DF49-41DF-93F4-A9D1BE3ECDC3}" sibTransId="{F670A97C-3358-40E9-A957-0AD8B59E39AE}"/>
    <dgm:cxn modelId="{C0ABA745-F7F8-4A9E-A80F-D1CFB6F7AE24}" type="presParOf" srcId="{517CF0BD-03BF-4C61-84EA-C303FF442305}" destId="{D462C7B1-F15D-4086-A4C1-65DAE0635326}" srcOrd="0" destOrd="0" presId="urn:microsoft.com/office/officeart/2005/8/layout/vList5"/>
    <dgm:cxn modelId="{638D57E7-63EB-45C9-B07F-B5BDBEA77C23}" type="presParOf" srcId="{D462C7B1-F15D-4086-A4C1-65DAE0635326}" destId="{E797A97E-8E2D-425D-AD5C-2E98647EA45B}" srcOrd="0" destOrd="0" presId="urn:microsoft.com/office/officeart/2005/8/layout/vList5"/>
    <dgm:cxn modelId="{9C1A2616-42A6-47B0-9EBF-1D60D824AC7F}" type="presParOf" srcId="{517CF0BD-03BF-4C61-84EA-C303FF442305}" destId="{9171E4C8-E6E2-4A60-BBB2-327735F9718F}" srcOrd="1" destOrd="0" presId="urn:microsoft.com/office/officeart/2005/8/layout/vList5"/>
    <dgm:cxn modelId="{33F511D4-96D9-4F13-99F3-3EAA5DE0D7AB}" type="presParOf" srcId="{517CF0BD-03BF-4C61-84EA-C303FF442305}" destId="{E4C14896-E3A5-4071-BCF3-2396441F6D7B}" srcOrd="2" destOrd="0" presId="urn:microsoft.com/office/officeart/2005/8/layout/vList5"/>
    <dgm:cxn modelId="{9E1F21F3-259B-4020-B51B-C9EF1C60E8D7}" type="presParOf" srcId="{E4C14896-E3A5-4071-BCF3-2396441F6D7B}" destId="{D255E45F-4379-4F9A-8519-2EBFEDB6A5E6}" srcOrd="0" destOrd="0" presId="urn:microsoft.com/office/officeart/2005/8/layout/vList5"/>
    <dgm:cxn modelId="{9B4AC712-9851-4E67-8DCB-087A63E1EB52}" type="presParOf" srcId="{517CF0BD-03BF-4C61-84EA-C303FF442305}" destId="{3E3B346D-9627-431E-9B4B-ABA92FCB4942}" srcOrd="3" destOrd="0" presId="urn:microsoft.com/office/officeart/2005/8/layout/vList5"/>
    <dgm:cxn modelId="{112566A8-A13D-4F35-95A3-7BCDAD7D26D8}" type="presParOf" srcId="{517CF0BD-03BF-4C61-84EA-C303FF442305}" destId="{81A873BA-7A13-45F6-A17A-588C2C453718}" srcOrd="4" destOrd="0" presId="urn:microsoft.com/office/officeart/2005/8/layout/vList5"/>
    <dgm:cxn modelId="{0F765F48-51AD-47E0-A83F-C2D081BD5051}" type="presParOf" srcId="{81A873BA-7A13-45F6-A17A-588C2C453718}" destId="{E7636930-887A-4875-B0F1-F80E294C0861}" srcOrd="0" destOrd="0" presId="urn:microsoft.com/office/officeart/2005/8/layout/vList5"/>
    <dgm:cxn modelId="{6598EEDB-F19D-41B9-9627-2076F27A73D0}" type="presParOf" srcId="{517CF0BD-03BF-4C61-84EA-C303FF442305}" destId="{5895FA9E-CB88-4207-8759-E61D43E02B49}" srcOrd="5" destOrd="0" presId="urn:microsoft.com/office/officeart/2005/8/layout/vList5"/>
    <dgm:cxn modelId="{64710E8C-EF03-4EB3-AF84-FD32C5DC8465}" type="presParOf" srcId="{517CF0BD-03BF-4C61-84EA-C303FF442305}" destId="{2D834581-5FCB-419F-883A-43B8C4B24E0E}" srcOrd="6" destOrd="0" presId="urn:microsoft.com/office/officeart/2005/8/layout/vList5"/>
    <dgm:cxn modelId="{DA553354-0AF8-4DD9-8654-83FADB28B4FE}" type="presParOf" srcId="{2D834581-5FCB-419F-883A-43B8C4B24E0E}" destId="{39FE427F-E057-416F-8070-FEC7814FB0B2}" srcOrd="0" destOrd="0" presId="urn:microsoft.com/office/officeart/2005/8/layout/vList5"/>
    <dgm:cxn modelId="{09E54D6F-1FE7-4F44-A672-0DCCD9AF37E2}" type="presParOf" srcId="{517CF0BD-03BF-4C61-84EA-C303FF442305}" destId="{545D8BF4-1070-4A9A-97D0-6EC8DB6DEB3E}" srcOrd="7" destOrd="0" presId="urn:microsoft.com/office/officeart/2005/8/layout/vList5"/>
    <dgm:cxn modelId="{2FCF3EAE-B298-4C54-B5C4-7FFD7002B9C5}" type="presParOf" srcId="{517CF0BD-03BF-4C61-84EA-C303FF442305}" destId="{FCE7F991-2175-4915-872B-7B3F4889EE27}" srcOrd="8" destOrd="0" presId="urn:microsoft.com/office/officeart/2005/8/layout/vList5"/>
    <dgm:cxn modelId="{1E567B52-48F0-4A58-BC7F-5EDAE7A51640}" type="presParOf" srcId="{FCE7F991-2175-4915-872B-7B3F4889EE27}" destId="{3930FDD4-3A68-4D55-B3BE-B1C1C9EB8E83}" srcOrd="0" destOrd="0" presId="urn:microsoft.com/office/officeart/2005/8/layout/vList5"/>
    <dgm:cxn modelId="{CE44E8CB-BC44-4E90-9E26-305B3032741B}" type="presParOf" srcId="{517CF0BD-03BF-4C61-84EA-C303FF442305}" destId="{5A812F28-4E33-4B5A-B578-BF2DD06BAB97}" srcOrd="9" destOrd="0" presId="urn:microsoft.com/office/officeart/2005/8/layout/vList5"/>
    <dgm:cxn modelId="{DD59D517-3D06-423F-AEA1-8B54E9C43504}" type="presParOf" srcId="{517CF0BD-03BF-4C61-84EA-C303FF442305}" destId="{D6724DF2-5EFD-4D81-8CA0-B1ED50313668}" srcOrd="10" destOrd="0" presId="urn:microsoft.com/office/officeart/2005/8/layout/vList5"/>
    <dgm:cxn modelId="{C0CF1294-3650-47B6-B4B5-34238FD249CF}" type="presParOf" srcId="{D6724DF2-5EFD-4D81-8CA0-B1ED50313668}" destId="{3A828E7D-6963-49FB-9CD4-B7CB58C4BEF8}" srcOrd="0" destOrd="0" presId="urn:microsoft.com/office/officeart/2005/8/layout/vList5"/>
    <dgm:cxn modelId="{D3970D0F-FC57-4366-BA25-6BF842E0285B}" type="presParOf" srcId="{517CF0BD-03BF-4C61-84EA-C303FF442305}" destId="{5E80BC3C-3682-4E8D-8DAB-F53C1A6A5498}" srcOrd="11" destOrd="0" presId="urn:microsoft.com/office/officeart/2005/8/layout/vList5"/>
    <dgm:cxn modelId="{3FEF8B1C-B422-4AB3-990F-369421D2EE78}" type="presParOf" srcId="{517CF0BD-03BF-4C61-84EA-C303FF442305}" destId="{240F8065-51F8-47F7-B3D2-7046A0B6F3BD}" srcOrd="12" destOrd="0" presId="urn:microsoft.com/office/officeart/2005/8/layout/vList5"/>
    <dgm:cxn modelId="{7B17B28D-23EE-47D8-AC5C-E1C7B8F1B4AB}" type="presParOf" srcId="{240F8065-51F8-47F7-B3D2-7046A0B6F3BD}" destId="{84030584-D9FF-4556-80F0-96CDCF06A378}" srcOrd="0" destOrd="0" presId="urn:microsoft.com/office/officeart/2005/8/layout/vList5"/>
    <dgm:cxn modelId="{4C095010-45B1-4651-B515-FA32C8BE86C4}" type="presParOf" srcId="{517CF0BD-03BF-4C61-84EA-C303FF442305}" destId="{234B990F-6176-430F-82B6-157D53CF29F8}" srcOrd="13" destOrd="0" presId="urn:microsoft.com/office/officeart/2005/8/layout/vList5"/>
    <dgm:cxn modelId="{F12747FF-D17C-4E9B-BEE1-7D4C343BB8ED}" type="presParOf" srcId="{517CF0BD-03BF-4C61-84EA-C303FF442305}" destId="{39DEF1F0-F521-49F6-A0F2-CD7684875694}" srcOrd="14" destOrd="0" presId="urn:microsoft.com/office/officeart/2005/8/layout/vList5"/>
    <dgm:cxn modelId="{298A2AE8-99D8-464F-B842-CF8D68788893}" type="presParOf" srcId="{39DEF1F0-F521-49F6-A0F2-CD7684875694}" destId="{D89FFD13-5A86-4EA3-BFB4-71C88D8602A0}" srcOrd="0" destOrd="0" presId="urn:microsoft.com/office/officeart/2005/8/layout/vList5"/>
    <dgm:cxn modelId="{6BEBA31A-DF83-425C-9ABD-86B76948FC31}" type="presParOf" srcId="{517CF0BD-03BF-4C61-84EA-C303FF442305}" destId="{95AF9E47-836D-42F8-A959-06C48AFE62F4}" srcOrd="15" destOrd="0" presId="urn:microsoft.com/office/officeart/2005/8/layout/vList5"/>
    <dgm:cxn modelId="{67D0EB42-92AE-4CC0-9B84-8BF62491718F}" type="presParOf" srcId="{517CF0BD-03BF-4C61-84EA-C303FF442305}" destId="{0FDAE48B-BF0B-4892-B2F5-C462D74BDB0D}" srcOrd="16" destOrd="0" presId="urn:microsoft.com/office/officeart/2005/8/layout/vList5"/>
    <dgm:cxn modelId="{715B3FF0-19BF-457E-BD1F-C266FB5370DA}" type="presParOf" srcId="{0FDAE48B-BF0B-4892-B2F5-C462D74BDB0D}" destId="{A1C662DD-A7CF-490E-AA44-D73FE6E345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CB9AB-02DC-4C16-92F6-82F2A190271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7CF0BD-03BF-4C61-84EA-C303FF442305}" type="pres">
      <dgm:prSet presAssocID="{CD4CB9AB-02DC-4C16-92F6-82F2A190271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B053B91-4C70-4AFD-B50D-AA33BDF8B079}" type="presOf" srcId="{CD4CB9AB-02DC-4C16-92F6-82F2A190271A}" destId="{517CF0BD-03BF-4C61-84EA-C303FF4423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CB9AB-02DC-4C16-92F6-82F2A190271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7CF0BD-03BF-4C61-84EA-C303FF442305}" type="pres">
      <dgm:prSet presAssocID="{CD4CB9AB-02DC-4C16-92F6-82F2A190271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B053B91-4C70-4AFD-B50D-AA33BDF8B079}" type="presOf" srcId="{CD4CB9AB-02DC-4C16-92F6-82F2A190271A}" destId="{517CF0BD-03BF-4C61-84EA-C303FF4423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4CB9AB-02DC-4C16-92F6-82F2A190271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7CF0BD-03BF-4C61-84EA-C303FF442305}" type="pres">
      <dgm:prSet presAssocID="{CD4CB9AB-02DC-4C16-92F6-82F2A190271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B053B91-4C70-4AFD-B50D-AA33BDF8B079}" type="presOf" srcId="{CD4CB9AB-02DC-4C16-92F6-82F2A190271A}" destId="{517CF0BD-03BF-4C61-84EA-C303FF4423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7A97E-8E2D-425D-AD5C-2E98647EA45B}">
      <dsp:nvSpPr>
        <dsp:cNvPr id="0" name=""/>
        <dsp:cNvSpPr/>
      </dsp:nvSpPr>
      <dsp:spPr>
        <a:xfrm>
          <a:off x="4881060" y="236301"/>
          <a:ext cx="2950513" cy="4457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Arrhythmia Classification Using Biased Dropout and Morphology-Rhythm Feature With Incremental Broad Learning.</a:t>
          </a:r>
        </a:p>
      </dsp:txBody>
      <dsp:txXfrm>
        <a:off x="4902822" y="258063"/>
        <a:ext cx="2906989" cy="402268"/>
      </dsp:txXfrm>
    </dsp:sp>
    <dsp:sp modelId="{D255E45F-4379-4F9A-8519-2EBFEDB6A5E6}">
      <dsp:nvSpPr>
        <dsp:cNvPr id="0" name=""/>
        <dsp:cNvSpPr/>
      </dsp:nvSpPr>
      <dsp:spPr>
        <a:xfrm>
          <a:off x="272535" y="236301"/>
          <a:ext cx="2950513" cy="445792"/>
        </a:xfrm>
        <a:prstGeom prst="roundRect">
          <a:avLst/>
        </a:prstGeom>
        <a:solidFill>
          <a:schemeClr val="accent2">
            <a:hueOff val="585190"/>
            <a:satOff val="-730"/>
            <a:lumOff val="1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Multi-Label Classification of Arrhythmia for Long-Term Electrocardiogram Signals With Feature Learning</a:t>
          </a:r>
        </a:p>
      </dsp:txBody>
      <dsp:txXfrm>
        <a:off x="294297" y="258063"/>
        <a:ext cx="2906989" cy="402268"/>
      </dsp:txXfrm>
    </dsp:sp>
    <dsp:sp modelId="{E7636930-887A-4875-B0F1-F80E294C0861}">
      <dsp:nvSpPr>
        <dsp:cNvPr id="0" name=""/>
        <dsp:cNvSpPr/>
      </dsp:nvSpPr>
      <dsp:spPr>
        <a:xfrm>
          <a:off x="272535" y="887399"/>
          <a:ext cx="2950513" cy="445792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Evaluation of performance of Cloud based Neural Network models on Arrhythmia Classification</a:t>
          </a:r>
        </a:p>
      </dsp:txBody>
      <dsp:txXfrm>
        <a:off x="294297" y="909161"/>
        <a:ext cx="2906989" cy="402268"/>
      </dsp:txXfrm>
    </dsp:sp>
    <dsp:sp modelId="{39FE427F-E057-416F-8070-FEC7814FB0B2}">
      <dsp:nvSpPr>
        <dsp:cNvPr id="0" name=""/>
        <dsp:cNvSpPr/>
      </dsp:nvSpPr>
      <dsp:spPr>
        <a:xfrm>
          <a:off x="4881060" y="902627"/>
          <a:ext cx="2950513" cy="445792"/>
        </a:xfrm>
        <a:prstGeom prst="roundRect">
          <a:avLst/>
        </a:prstGeom>
        <a:solidFill>
          <a:schemeClr val="accent2">
            <a:hueOff val="1755570"/>
            <a:satOff val="-2190"/>
            <a:lumOff val="5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ECG Arrhythmia Classification Using Relevance Vector Machine</a:t>
          </a:r>
        </a:p>
      </dsp:txBody>
      <dsp:txXfrm>
        <a:off x="4902822" y="924389"/>
        <a:ext cx="2906989" cy="402268"/>
      </dsp:txXfrm>
    </dsp:sp>
    <dsp:sp modelId="{3930FDD4-3A68-4D55-B3BE-B1C1C9EB8E83}">
      <dsp:nvSpPr>
        <dsp:cNvPr id="0" name=""/>
        <dsp:cNvSpPr/>
      </dsp:nvSpPr>
      <dsp:spPr>
        <a:xfrm>
          <a:off x="272535" y="1658362"/>
          <a:ext cx="2950513" cy="44579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Automatic Detection Of Cardiac Arrhythmia Classification Using Deep Learning Techniques</a:t>
          </a:r>
        </a:p>
      </dsp:txBody>
      <dsp:txXfrm>
        <a:off x="294297" y="1680124"/>
        <a:ext cx="2906989" cy="402268"/>
      </dsp:txXfrm>
    </dsp:sp>
    <dsp:sp modelId="{3A828E7D-6963-49FB-9CD4-B7CB58C4BEF8}">
      <dsp:nvSpPr>
        <dsp:cNvPr id="0" name=""/>
        <dsp:cNvSpPr/>
      </dsp:nvSpPr>
      <dsp:spPr>
        <a:xfrm>
          <a:off x="4881060" y="1604452"/>
          <a:ext cx="2950513" cy="445792"/>
        </a:xfrm>
        <a:prstGeom prst="roundRect">
          <a:avLst/>
        </a:prstGeom>
        <a:solidFill>
          <a:schemeClr val="accent2">
            <a:hueOff val="2925949"/>
            <a:satOff val="-3649"/>
            <a:lumOff val="8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Towards Interpretable Arrhythmia Classification with Human-machine Collaborative Knowledge Representation</a:t>
          </a:r>
          <a:endParaRPr lang="en-US" sz="800" kern="1200" dirty="0"/>
        </a:p>
      </dsp:txBody>
      <dsp:txXfrm>
        <a:off x="4902822" y="1626214"/>
        <a:ext cx="2906989" cy="402268"/>
      </dsp:txXfrm>
    </dsp:sp>
    <dsp:sp modelId="{84030584-D9FF-4556-80F0-96CDCF06A378}">
      <dsp:nvSpPr>
        <dsp:cNvPr id="0" name=""/>
        <dsp:cNvSpPr/>
      </dsp:nvSpPr>
      <dsp:spPr>
        <a:xfrm>
          <a:off x="272535" y="2396541"/>
          <a:ext cx="2950513" cy="445792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Classification of Arrhythmia by Using Deep Learning with 2-D ECG Spectral Image Representation</a:t>
          </a:r>
        </a:p>
      </dsp:txBody>
      <dsp:txXfrm>
        <a:off x="294297" y="2418303"/>
        <a:ext cx="2906989" cy="402268"/>
      </dsp:txXfrm>
    </dsp:sp>
    <dsp:sp modelId="{D89FFD13-5A86-4EA3-BFB4-71C88D8602A0}">
      <dsp:nvSpPr>
        <dsp:cNvPr id="0" name=""/>
        <dsp:cNvSpPr/>
      </dsp:nvSpPr>
      <dsp:spPr>
        <a:xfrm>
          <a:off x="4881060" y="2324532"/>
          <a:ext cx="2950513" cy="445792"/>
        </a:xfrm>
        <a:prstGeom prst="roundRect">
          <a:avLst/>
        </a:prstGeom>
        <a:solidFill>
          <a:schemeClr val="accent2">
            <a:hueOff val="4096329"/>
            <a:satOff val="-5109"/>
            <a:lumOff val="12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Cardiac arrhythmia detection using deep learning </a:t>
          </a:r>
          <a:endParaRPr lang="en-IN" sz="800" kern="1200" dirty="0"/>
        </a:p>
      </dsp:txBody>
      <dsp:txXfrm>
        <a:off x="4902822" y="2346294"/>
        <a:ext cx="2906989" cy="402268"/>
      </dsp:txXfrm>
    </dsp:sp>
    <dsp:sp modelId="{A1C662DD-A7CF-490E-AA44-D73FE6E34581}">
      <dsp:nvSpPr>
        <dsp:cNvPr id="0" name=""/>
        <dsp:cNvSpPr/>
      </dsp:nvSpPr>
      <dsp:spPr>
        <a:xfrm>
          <a:off x="2663100" y="3116621"/>
          <a:ext cx="2950513" cy="44579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Classification of Arrhythmia in Heartbeat Detection Using Deep Learning</a:t>
          </a:r>
        </a:p>
      </dsp:txBody>
      <dsp:txXfrm>
        <a:off x="2684862" y="3138383"/>
        <a:ext cx="2906989" cy="402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5121-3C3C-4058-AAD0-53AC2F1FB0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F8BF-C696-4C45-BE2E-EC8B3AC5C6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D8CDD9-48C9-9374-5A90-82B43DB9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Classification of Arrhythmia by Using Deep Learning with 2-D ECG Spectral Image</a:t>
            </a:r>
            <a:endParaRPr lang="en-IN" sz="42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4988D8-5CFF-8C8C-3BF9-D49047BF5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66" y="4875589"/>
            <a:ext cx="7504463" cy="1458258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Harihara Sudhan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B.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Ragul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R. Somnath Babu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Santosh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Srivatsan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E330C-5CA5-F4B8-8E48-1CCB5DE1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Literature Survey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8C42446-D8B6-AF71-E03E-C73714092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6617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98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E330C-5CA5-F4B8-8E48-1CCB5DE1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Literature Survey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8C42446-D8B6-AF71-E03E-C73714092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5123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69CF868-8FBF-EA3F-12E6-4C1A5B8E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9101"/>
              </p:ext>
            </p:extLst>
          </p:nvPr>
        </p:nvGraphicFramePr>
        <p:xfrm>
          <a:off x="683568" y="1960949"/>
          <a:ext cx="7776864" cy="462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4015185208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898174007"/>
                    </a:ext>
                  </a:extLst>
                </a:gridCol>
              </a:tblGrid>
              <a:tr h="106113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95048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Towards Interpretable Arrhythmia Classification with Human-machine Collaborative Knowledge Representation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approach first employs an </a:t>
                      </a:r>
                      <a:r>
                        <a:rPr lang="en-US" dirty="0" err="1"/>
                        <a:t>AutoEncoder</a:t>
                      </a:r>
                      <a:r>
                        <a:rPr lang="en-US" dirty="0"/>
                        <a:t> to encode electro-cardiogram signals into two parts: hand-encoding knowledge and</a:t>
                      </a:r>
                    </a:p>
                    <a:p>
                      <a:r>
                        <a:rPr lang="en-US" dirty="0"/>
                        <a:t>machine-encoding knowledge.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3479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r>
                        <a:rPr lang="en-US" dirty="0"/>
                        <a:t>Arrhythmia Classification Using Biased Dropout and Morphology-Rhythm Feature With Incremental Broad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extract the morphological-rhythm features of the denoised signal as the input data of the IBL model in the electro-cardiogram signal preprocessing.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0665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r>
                        <a:rPr lang="en-US" dirty="0"/>
                        <a:t>Multi-Label Classification of Arrhythmia for Long-Term Electrocardiogram Signals With Feature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proposes the multi-label classification algorithm of arrhythmia based on ECG (MC-ECG) by establishing a multi objective</a:t>
                      </a:r>
                    </a:p>
                    <a:p>
                      <a:r>
                        <a:rPr lang="en-US" dirty="0"/>
                        <a:t>optimization model.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1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90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E330C-5CA5-F4B8-8E48-1CCB5DE1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Literature Survey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8C42446-D8B6-AF71-E03E-C73714092F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69CF868-8FBF-EA3F-12E6-4C1A5B8E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49558"/>
              </p:ext>
            </p:extLst>
          </p:nvPr>
        </p:nvGraphicFramePr>
        <p:xfrm>
          <a:off x="683568" y="1924820"/>
          <a:ext cx="7776864" cy="464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4015185208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898174007"/>
                    </a:ext>
                  </a:extLst>
                </a:gridCol>
              </a:tblGrid>
              <a:tr h="106113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Journal Name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95048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Evaluation of performance of Cloud based Neural Network models on Arrhythmia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paper, we propose an evaluation of different neural network models. The signal is transformed into the wavelet domain, and noise removal is carried out by wavelet de-noising post filtering.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3479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r>
                        <a:rPr lang="en-US" dirty="0"/>
                        <a:t>ECG Arrhythmia Classification Using Relevance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proposed to study generalisation capability of RVM in automatic classification.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0665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r>
                        <a:rPr lang="en-US" dirty="0"/>
                        <a:t>Automatic Detection Of Cardiac Arrhythmia Classification Using Deep Learning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employ CNN as RNN , LSTM , GRU and hybrid CNN to detect abnormalities.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1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3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E330C-5CA5-F4B8-8E48-1CCB5DE1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Literature Survey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8C42446-D8B6-AF71-E03E-C73714092F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69CF868-8FBF-EA3F-12E6-4C1A5B8E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18729"/>
              </p:ext>
            </p:extLst>
          </p:nvPr>
        </p:nvGraphicFramePr>
        <p:xfrm>
          <a:off x="683568" y="1894422"/>
          <a:ext cx="7776864" cy="477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4015185208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898174007"/>
                    </a:ext>
                  </a:extLst>
                </a:gridCol>
              </a:tblGrid>
              <a:tr h="106113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95048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Cardiac arrhythmia detection using deep learning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deep learning framework trained on a general image data set is transferred to carry out automatic ECG arrhythmia diagnostics by classifying it into corresponding cardiac conditions.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3479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r>
                        <a:rPr lang="en-US" dirty="0"/>
                        <a:t>Classification of Arrhythmia by Using Deep Learning with 2-D ECG Spectral Image Representation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propose a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two-dimensional (2-D) convolutional neural network (CNN) model for the classification of ECG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signals into eight classes to classify heart beats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0665"/>
                  </a:ext>
                </a:extLst>
              </a:tr>
              <a:tr h="1061134">
                <a:tc>
                  <a:txBody>
                    <a:bodyPr/>
                    <a:lstStyle/>
                    <a:p>
                      <a:r>
                        <a:rPr lang="en-US" dirty="0"/>
                        <a:t>Classification of Arrhythmia in Heartbeat Detection Using 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aims to apply deep learning</a:t>
                      </a:r>
                    </a:p>
                    <a:p>
                      <a:r>
                        <a:rPr lang="en-US" dirty="0"/>
                        <a:t>techniques on two dataset to classify arrhythmia (MIT-HIB , PTB Diagnostic)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1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1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433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Classification of Arrhythmia by Using Deep Learning with 2-D ECG Spectral Image</vt:lpstr>
      <vt:lpstr>Literature Survey</vt:lpstr>
      <vt:lpstr>Literature Survey</vt:lpstr>
      <vt:lpstr>Literature Survey</vt:lpstr>
      <vt:lpstr>Literature Survey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Interpretable Arrhythmia Classification with Human-machine Collaborative Knowledge Representation</dc:title>
  <dc:creator>Somanth Babu N R</dc:creator>
  <cp:lastModifiedBy>Harihara sudhan Ravi</cp:lastModifiedBy>
  <cp:revision>9</cp:revision>
  <dcterms:created xsi:type="dcterms:W3CDTF">2022-09-19T16:14:28Z</dcterms:created>
  <dcterms:modified xsi:type="dcterms:W3CDTF">2022-09-20T04:54:42Z</dcterms:modified>
</cp:coreProperties>
</file>