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63" r:id="rId2"/>
    <p:sldId id="264" r:id="rId3"/>
    <p:sldId id="265" r:id="rId4"/>
    <p:sldId id="266" r:id="rId5"/>
    <p:sldId id="267" r:id="rId6"/>
    <p:sldId id="268" r:id="rId7"/>
    <p:sldId id="269" r:id="rId8"/>
    <p:sldId id="285" r:id="rId9"/>
    <p:sldId id="286" r:id="rId10"/>
    <p:sldId id="287" r:id="rId11"/>
    <p:sldId id="288" r:id="rId12"/>
    <p:sldId id="289"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EB01B-1DDD-40B7-A3F8-DC641F197A62}" type="datetimeFigureOut">
              <a:rPr lang="en-IN" smtClean="0"/>
              <a:t>17-10-2022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D4DBD-794D-448C-80B6-3A24410E7D26}" type="slidenum">
              <a:rPr lang="en-IN" smtClean="0"/>
              <a:t>‹#›</a:t>
            </a:fld>
            <a:endParaRPr lang="en-IN"/>
          </a:p>
        </p:txBody>
      </p:sp>
    </p:spTree>
    <p:extLst>
      <p:ext uri="{BB962C8B-B14F-4D97-AF65-F5344CB8AC3E}">
        <p14:creationId xmlns:p14="http://schemas.microsoft.com/office/powerpoint/2010/main" val="374956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3293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8661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98489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070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3651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64942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5032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433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62856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46108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04607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60493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BE49FCE-628E-941D-5C2B-C24D74519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516C84D-5755-4910-D9D1-F81CE5C975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0035653F-5F73-C743-2E33-8582174D2E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E9F0B0-8014-44FE-967E-F84C4CEECD8E}" type="slidenum">
              <a:rPr kumimoji="0" lang="en-US"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4501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9068B9-D74F-491A-A9CB-BB8E104D681E}"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55045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068B9-D74F-491A-A9CB-BB8E104D681E}"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357864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068B9-D74F-491A-A9CB-BB8E104D681E}"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234980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068B9-D74F-491A-A9CB-BB8E104D681E}"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211150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9068B9-D74F-491A-A9CB-BB8E104D681E}"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612558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9068B9-D74F-491A-A9CB-BB8E104D681E}"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279177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9068B9-D74F-491A-A9CB-BB8E104D681E}" type="datetimeFigureOut">
              <a:rPr lang="en-IN" smtClean="0"/>
              <a:t>17-10-2022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329516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9068B9-D74F-491A-A9CB-BB8E104D681E}" type="datetimeFigureOut">
              <a:rPr lang="en-IN" smtClean="0"/>
              <a:t>17-10-2022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286812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068B9-D74F-491A-A9CB-BB8E104D681E}" type="datetimeFigureOut">
              <a:rPr lang="en-IN" smtClean="0"/>
              <a:t>17-10-2022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202866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068B9-D74F-491A-A9CB-BB8E104D681E}"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240100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068B9-D74F-491A-A9CB-BB8E104D681E}"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C88380-4A30-4276-891F-6583445139E5}" type="slidenum">
              <a:rPr lang="en-IN" smtClean="0"/>
              <a:t>‹#›</a:t>
            </a:fld>
            <a:endParaRPr lang="en-IN"/>
          </a:p>
        </p:txBody>
      </p:sp>
    </p:spTree>
    <p:extLst>
      <p:ext uri="{BB962C8B-B14F-4D97-AF65-F5344CB8AC3E}">
        <p14:creationId xmlns:p14="http://schemas.microsoft.com/office/powerpoint/2010/main" val="80720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068B9-D74F-491A-A9CB-BB8E104D681E}" type="datetimeFigureOut">
              <a:rPr lang="en-IN" smtClean="0"/>
              <a:t>17-10-2022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88380-4A30-4276-891F-6583445139E5}" type="slidenum">
              <a:rPr lang="en-IN" smtClean="0"/>
              <a:t>‹#›</a:t>
            </a:fld>
            <a:endParaRPr lang="en-IN"/>
          </a:p>
        </p:txBody>
      </p:sp>
    </p:spTree>
    <p:extLst>
      <p:ext uri="{BB962C8B-B14F-4D97-AF65-F5344CB8AC3E}">
        <p14:creationId xmlns:p14="http://schemas.microsoft.com/office/powerpoint/2010/main" val="23487928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extBox 1">
            <a:extLst>
              <a:ext uri="{FF2B5EF4-FFF2-40B4-BE49-F238E27FC236}">
                <a16:creationId xmlns:a16="http://schemas.microsoft.com/office/drawing/2014/main" id="{FDE3F72E-5F7C-392F-4C8A-ED4CDACB53AF}"/>
              </a:ext>
            </a:extLst>
          </p:cNvPr>
          <p:cNvSpPr txBox="1">
            <a:spLocks noChangeArrowheads="1"/>
          </p:cNvSpPr>
          <p:nvPr/>
        </p:nvSpPr>
        <p:spPr bwMode="auto">
          <a:xfrm>
            <a:off x="3187117" y="2718282"/>
            <a:ext cx="632110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0" fontAlgn="base" hangingPunct="0">
              <a:spcBef>
                <a:spcPct val="0"/>
              </a:spcBef>
              <a:spcAft>
                <a:spcPct val="0"/>
              </a:spcAft>
              <a:buNone/>
            </a:pPr>
            <a:r>
              <a:rPr lang="en-US" altLang="en-US" sz="4400" b="1" dirty="0">
                <a:solidFill>
                  <a:srgbClr val="000000"/>
                </a:solidFill>
                <a:latin typeface="Verdana" panose="020B0604030504040204" pitchFamily="34" charset="0"/>
                <a:ea typeface="Verdana" panose="020B0604030504040204" pitchFamily="34" charset="0"/>
                <a:cs typeface="Verdana" panose="020B0604030504040204" pitchFamily="34" charset="0"/>
              </a:rPr>
              <a:t>Literature Survey</a:t>
            </a:r>
          </a:p>
        </p:txBody>
      </p:sp>
    </p:spTree>
    <p:extLst>
      <p:ext uri="{BB962C8B-B14F-4D97-AF65-F5344CB8AC3E}">
        <p14:creationId xmlns:p14="http://schemas.microsoft.com/office/powerpoint/2010/main" val="93451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extBox 1">
            <a:extLst>
              <a:ext uri="{FF2B5EF4-FFF2-40B4-BE49-F238E27FC236}">
                <a16:creationId xmlns:a16="http://schemas.microsoft.com/office/drawing/2014/main" id="{FDE3F72E-5F7C-392F-4C8A-ED4CDACB53AF}"/>
              </a:ext>
            </a:extLst>
          </p:cNvPr>
          <p:cNvSpPr txBox="1">
            <a:spLocks noChangeArrowheads="1"/>
          </p:cNvSpPr>
          <p:nvPr/>
        </p:nvSpPr>
        <p:spPr bwMode="auto">
          <a:xfrm>
            <a:off x="1493838" y="954438"/>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0" fontAlgn="base" hangingPunct="0">
              <a:spcBef>
                <a:spcPct val="0"/>
              </a:spcBef>
              <a:spcAft>
                <a:spcPct val="0"/>
              </a:spcAft>
              <a:buNone/>
            </a:pPr>
            <a:r>
              <a:rPr lang="en-US" sz="2400" dirty="0"/>
              <a:t>5. Ayman </a:t>
            </a:r>
            <a:r>
              <a:rPr lang="en-US" sz="2400" dirty="0" err="1"/>
              <a:t>Alahmar</a:t>
            </a:r>
            <a:r>
              <a:rPr lang="en-US" sz="2400" dirty="0"/>
              <a:t>, Emad A. Mohammed, Rachid </a:t>
            </a:r>
            <a:r>
              <a:rPr lang="en-US" sz="2400" dirty="0" err="1"/>
              <a:t>Benlamri</a:t>
            </a:r>
            <a:r>
              <a:rPr lang="en-US" sz="2400" dirty="0"/>
              <a:t> “Application of Data Mining Techniques to Predict the Length of Stay of Hospitalized Patients with Diabetes” in IEEE 2018</a:t>
            </a:r>
            <a:endParaRPr lang="en-US" alt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763116" y="2684271"/>
            <a:ext cx="8874721"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US" sz="2000" b="1" dirty="0">
                <a:latin typeface="+mj-lt"/>
              </a:rPr>
              <a:t>Paper Description:</a:t>
            </a:r>
          </a:p>
          <a:p>
            <a:pPr algn="just">
              <a:buNone/>
            </a:pPr>
            <a:r>
              <a:rPr lang="en-US" sz="2000" dirty="0"/>
              <a:t>	Diabetes is one of the most critical public health conditions worldwide. It has been shown that patients with diabetes are associated with a longer length of hospital stay (LOS) and increased associated healthcare cost. The uncertainty of diabetic patients’ LOS makes it difficult for hospitals to optimize their scheduling process.</a:t>
            </a:r>
            <a:r>
              <a:rPr lang="en-US" sz="2000" b="1" dirty="0"/>
              <a:t> </a:t>
            </a:r>
            <a:r>
              <a:rPr lang="en-US" sz="2000" dirty="0"/>
              <a:t>Here</a:t>
            </a:r>
            <a:r>
              <a:rPr lang="en-US" sz="2000" b="1" dirty="0"/>
              <a:t> </a:t>
            </a:r>
            <a:r>
              <a:rPr lang="en-US" sz="2000" dirty="0"/>
              <a:t>applies the stacked ensemble method, with deep learning as the meta-learning algorithm, to predict long vs. short LOS for diabetic patients. The obtained results show that stacked ensemble technique is promising in this field because stacking multiple classification learning algorithms resulted in a better predictive performance than that obtained from any of the constituent learning algorithms.</a:t>
            </a:r>
          </a:p>
          <a:p>
            <a:pPr algn="just">
              <a:buNone/>
            </a:pPr>
            <a:endParaRPr lang="en-US" altLang="en-US" sz="2000" b="1" dirty="0">
              <a:solidFill>
                <a:srgbClr val="000000"/>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2606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635853" y="1139104"/>
            <a:ext cx="7684316" cy="51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Merits:</a:t>
            </a:r>
            <a:endParaRPr lang="en-IN" altLang="en-US" sz="1800" dirty="0">
              <a:solidFill>
                <a:srgbClr val="000000"/>
              </a:solidFill>
              <a:latin typeface="+mj-lt"/>
              <a:ea typeface="Verdana" panose="020B0604030504040204" pitchFamily="34" charset="0"/>
            </a:endParaRPr>
          </a:p>
          <a:p>
            <a:pPr marL="285750" indent="-285750" algn="just"/>
            <a:r>
              <a:rPr lang="en-US" sz="1800" dirty="0"/>
              <a:t>Reasonable estimate on LOS for patients with diabetes helps in optimizing the use of hospital resources, reducing healthcare cost, and improving diabetic    patient satisfaction.</a:t>
            </a:r>
          </a:p>
          <a:p>
            <a:pPr marL="285750" indent="-285750" algn="just"/>
            <a:r>
              <a:rPr lang="en-US" sz="1800" dirty="0"/>
              <a:t>Motivated by the importance of predicting LOS for diabetic patients, this aims at developing a predictive model that can predict LOS for patients having diabetes as an existing condition.</a:t>
            </a:r>
          </a:p>
          <a:p>
            <a:pPr algn="just">
              <a:buNone/>
            </a:pPr>
            <a:endParaRPr lang="en-IN" altLang="en-US" sz="1800" dirty="0">
              <a:solidFill>
                <a:srgbClr val="000000"/>
              </a:solidFill>
              <a:latin typeface="+mj-lt"/>
              <a:ea typeface="Verdana" panose="020B0604030504040204" pitchFamily="34" charset="0"/>
              <a:cs typeface="Verdana" panose="020B0604030504040204" pitchFamily="34" charset="0"/>
            </a:endParaRPr>
          </a:p>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Demerits:</a:t>
            </a:r>
            <a:endParaRPr lang="en-IN" altLang="en-US" sz="1800" dirty="0">
              <a:solidFill>
                <a:srgbClr val="000000"/>
              </a:solidFill>
              <a:latin typeface="+mj-lt"/>
              <a:ea typeface="Verdana" panose="020B0604030504040204" pitchFamily="34" charset="0"/>
            </a:endParaRPr>
          </a:p>
          <a:p>
            <a:pPr marL="285750" indent="-285750" algn="just"/>
            <a:r>
              <a:rPr lang="en-US" sz="1800" dirty="0"/>
              <a:t>LOS has long been a crucial metric of hospital quality of care and efficiency. Longer stays result in unorganized scheduling for hospitals and higher costs for patients and their families.</a:t>
            </a:r>
            <a:endParaRPr lang="en-US" sz="1600" dirty="0"/>
          </a:p>
          <a:p>
            <a:pPr marL="285750" indent="-285750" algn="just"/>
            <a:r>
              <a:rPr lang="en-US" sz="1800" dirty="0"/>
              <a:t>Patients with diabetes are associated with a Longer length of hospital stay (LOS) and increased associated healthcare cost. The uncertainty of diabetic patients’ LOS makes it difficult for hospitals to optimize their scheduling process.</a:t>
            </a:r>
          </a:p>
          <a:p>
            <a:pPr algn="just">
              <a:buNone/>
            </a:pPr>
            <a:endParaRPr lang="en-US" altLang="en-US" sz="1800" dirty="0">
              <a:solidFill>
                <a:srgbClr val="000000"/>
              </a:solidFill>
              <a:latin typeface="+mj-lt"/>
              <a:ea typeface="Verdana" panose="020B0604030504040204" pitchFamily="34" charset="0"/>
            </a:endParaRPr>
          </a:p>
        </p:txBody>
      </p:sp>
    </p:spTree>
    <p:extLst>
      <p:ext uri="{BB962C8B-B14F-4D97-AF65-F5344CB8AC3E}">
        <p14:creationId xmlns:p14="http://schemas.microsoft.com/office/powerpoint/2010/main" val="339879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extBox 1">
            <a:extLst>
              <a:ext uri="{FF2B5EF4-FFF2-40B4-BE49-F238E27FC236}">
                <a16:creationId xmlns:a16="http://schemas.microsoft.com/office/drawing/2014/main" id="{FDE3F72E-5F7C-392F-4C8A-ED4CDACB53AF}"/>
              </a:ext>
            </a:extLst>
          </p:cNvPr>
          <p:cNvSpPr txBox="1">
            <a:spLocks noChangeArrowheads="1"/>
          </p:cNvSpPr>
          <p:nvPr/>
        </p:nvSpPr>
        <p:spPr bwMode="auto">
          <a:xfrm>
            <a:off x="1493838" y="954438"/>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0" fontAlgn="base" hangingPunct="0">
              <a:spcBef>
                <a:spcPct val="0"/>
              </a:spcBef>
              <a:spcAft>
                <a:spcPct val="0"/>
              </a:spcAft>
              <a:buNone/>
            </a:pPr>
            <a:r>
              <a:rPr lang="en-US" sz="2400" dirty="0"/>
              <a:t>6. Yan Ye, </a:t>
            </a:r>
            <a:r>
              <a:rPr lang="en-US" sz="2400" dirty="0" err="1"/>
              <a:t>Zhibin</a:t>
            </a:r>
            <a:r>
              <a:rPr lang="en-US" sz="2400" dirty="0"/>
              <a:t> Jiang and Gang </a:t>
            </a:r>
            <a:r>
              <a:rPr lang="en-US" sz="2400" dirty="0" err="1"/>
              <a:t>Du”A</a:t>
            </a:r>
            <a:r>
              <a:rPr lang="en-US" sz="2400" dirty="0"/>
              <a:t> Knowledge-Based Variance Management System for Supporting the Implementation of Clinical Pathways” in IEEE 2009</a:t>
            </a:r>
            <a:endParaRPr lang="en-US" alt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463676" y="2487474"/>
            <a:ext cx="9174162"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US" sz="2000" b="1" dirty="0">
                <a:latin typeface="+mj-lt"/>
              </a:rPr>
              <a:t>Paper Description:</a:t>
            </a:r>
          </a:p>
          <a:p>
            <a:pPr algn="just">
              <a:buNone/>
            </a:pPr>
            <a:r>
              <a:rPr lang="en-US" sz="2000" dirty="0"/>
              <a:t>	A knowledge-based variance management system that is developed using object-oriented analysis and design techniques, especially unified modeling language (UML), and implements effective analysis and handling of various variances through the construction and fuzzy reasoning of generalized fuzzy ECA (GFECA) rules and typed fuzzy Petri net extended by process knowledge (TFPN-PK) models related to the clinical pathway ontology and healthcare domain ontology. Abstract Variance management is important for computerized implementation of clinical pathways (CPs) to dynamically execute patient care processes and effectively provide high quality and efficient healthcare services. However, current related efforts are not adequate to support variance handling process involving two decision strategies, imprecise knowledge and the interaction with standardized CP workflow.</a:t>
            </a:r>
          </a:p>
          <a:p>
            <a:pPr algn="just">
              <a:buNone/>
            </a:pPr>
            <a:endParaRPr lang="en-US" altLang="en-US" sz="2000" b="1" dirty="0">
              <a:solidFill>
                <a:srgbClr val="000000"/>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1247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635853" y="1139104"/>
            <a:ext cx="7684316" cy="491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Merits:</a:t>
            </a:r>
            <a:endParaRPr lang="en-IN" altLang="en-US" sz="1800" dirty="0">
              <a:solidFill>
                <a:srgbClr val="000000"/>
              </a:solidFill>
              <a:latin typeface="+mj-lt"/>
              <a:ea typeface="Verdana" panose="020B0604030504040204" pitchFamily="34" charset="0"/>
            </a:endParaRPr>
          </a:p>
          <a:p>
            <a:pPr marL="285750" indent="-285750" algn="just"/>
            <a:r>
              <a:rPr lang="en-US" sz="1800" dirty="0"/>
              <a:t>The system is a subsystem of the CP workflow system realizing dynamic execution and monitoring of CP-based patient care processes and can effectively facilitate the handling of different types of occurred variances by supporting integrated representation and reasoning of relevant fuzzy/non fuzzy knowledge.</a:t>
            </a:r>
          </a:p>
          <a:p>
            <a:pPr marL="285750" indent="-285750" algn="just"/>
            <a:r>
              <a:rPr lang="en-US" sz="1800" dirty="0"/>
              <a:t>Abstract-Variance</a:t>
            </a:r>
            <a:r>
              <a:rPr lang="en-US" sz="1800" i="1" dirty="0"/>
              <a:t> </a:t>
            </a:r>
            <a:r>
              <a:rPr lang="en-US" sz="1800" dirty="0"/>
              <a:t>management</a:t>
            </a:r>
            <a:r>
              <a:rPr lang="en-US" sz="1800" i="1" dirty="0"/>
              <a:t> </a:t>
            </a:r>
            <a:r>
              <a:rPr lang="en-US" sz="1800" dirty="0"/>
              <a:t>provides high quality and efficient healthcare services.</a:t>
            </a:r>
          </a:p>
          <a:p>
            <a:pPr algn="just">
              <a:buNone/>
            </a:pPr>
            <a:endParaRPr lang="en-IN" altLang="en-US" sz="1800" dirty="0">
              <a:solidFill>
                <a:srgbClr val="000000"/>
              </a:solidFill>
              <a:latin typeface="+mj-lt"/>
              <a:ea typeface="Verdana" panose="020B0604030504040204" pitchFamily="34" charset="0"/>
              <a:cs typeface="Verdana" panose="020B0604030504040204" pitchFamily="34" charset="0"/>
            </a:endParaRPr>
          </a:p>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Demerits:</a:t>
            </a:r>
            <a:endParaRPr lang="en-IN" altLang="en-US" sz="1800" dirty="0">
              <a:solidFill>
                <a:srgbClr val="000000"/>
              </a:solidFill>
              <a:latin typeface="+mj-lt"/>
              <a:ea typeface="Verdana" panose="020B0604030504040204" pitchFamily="34" charset="0"/>
            </a:endParaRPr>
          </a:p>
          <a:p>
            <a:pPr marL="285750" indent="-285750" algn="just"/>
            <a:r>
              <a:rPr lang="en-US" sz="1800" dirty="0"/>
              <a:t>CPs are mainly implemented in traditional paper-based manual way, which has several inherent deficiencies impairing total implementation effectiveness, such as difficulty in real-time monitoring CP-based care workflows and systematically collecting and analyzing relevant information.</a:t>
            </a:r>
          </a:p>
          <a:p>
            <a:endParaRPr lang="en-US" sz="1800" dirty="0"/>
          </a:p>
          <a:p>
            <a:pPr algn="just">
              <a:buNone/>
            </a:pPr>
            <a:endParaRPr lang="en-US" altLang="en-US" sz="1800" dirty="0">
              <a:solidFill>
                <a:srgbClr val="000000"/>
              </a:solidFill>
              <a:latin typeface="+mj-lt"/>
              <a:ea typeface="Verdana" panose="020B0604030504040204" pitchFamily="34" charset="0"/>
            </a:endParaRPr>
          </a:p>
        </p:txBody>
      </p:sp>
    </p:spTree>
    <p:extLst>
      <p:ext uri="{BB962C8B-B14F-4D97-AF65-F5344CB8AC3E}">
        <p14:creationId xmlns:p14="http://schemas.microsoft.com/office/powerpoint/2010/main" val="169735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extBox 1">
            <a:extLst>
              <a:ext uri="{FF2B5EF4-FFF2-40B4-BE49-F238E27FC236}">
                <a16:creationId xmlns:a16="http://schemas.microsoft.com/office/drawing/2014/main" id="{FDE3F72E-5F7C-392F-4C8A-ED4CDACB53AF}"/>
              </a:ext>
            </a:extLst>
          </p:cNvPr>
          <p:cNvSpPr txBox="1">
            <a:spLocks noChangeArrowheads="1"/>
          </p:cNvSpPr>
          <p:nvPr/>
        </p:nvSpPr>
        <p:spPr bwMode="auto">
          <a:xfrm>
            <a:off x="1493838" y="954438"/>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0" fontAlgn="base" hangingPunct="0">
              <a:spcBef>
                <a:spcPct val="0"/>
              </a:spcBef>
              <a:spcAft>
                <a:spcPct val="0"/>
              </a:spcAft>
              <a:buNone/>
            </a:pPr>
            <a:r>
              <a:rPr lang="en-GB" altLang="en-US" sz="2400" dirty="0">
                <a:solidFill>
                  <a:srgbClr val="000000"/>
                </a:solidFill>
                <a:latin typeface="+mj-lt"/>
                <a:ea typeface="Verdana" panose="020B0604030504040204" pitchFamily="34" charset="0"/>
                <a:cs typeface="Verdana" panose="020B0604030504040204" pitchFamily="34" charset="0"/>
              </a:rPr>
              <a:t>1.Ayman </a:t>
            </a:r>
            <a:r>
              <a:rPr lang="en-GB" altLang="en-US" sz="2400" dirty="0" err="1">
                <a:solidFill>
                  <a:srgbClr val="000000"/>
                </a:solidFill>
                <a:latin typeface="+mj-lt"/>
                <a:ea typeface="Verdana" panose="020B0604030504040204" pitchFamily="34" charset="0"/>
                <a:cs typeface="Verdana" panose="020B0604030504040204" pitchFamily="34" charset="0"/>
              </a:rPr>
              <a:t>Alahmar</a:t>
            </a:r>
            <a:r>
              <a:rPr lang="en-GB" altLang="en-US" sz="2400" dirty="0">
                <a:solidFill>
                  <a:srgbClr val="000000"/>
                </a:solidFill>
                <a:latin typeface="+mj-lt"/>
                <a:ea typeface="Verdana" panose="020B0604030504040204" pitchFamily="34" charset="0"/>
                <a:cs typeface="Verdana" panose="020B0604030504040204" pitchFamily="34" charset="0"/>
              </a:rPr>
              <a:t> and Rachid </a:t>
            </a:r>
            <a:r>
              <a:rPr lang="en-GB" altLang="en-US" sz="2400" dirty="0" err="1">
                <a:solidFill>
                  <a:srgbClr val="000000"/>
                </a:solidFill>
                <a:latin typeface="+mj-lt"/>
                <a:ea typeface="Verdana" panose="020B0604030504040204" pitchFamily="34" charset="0"/>
                <a:cs typeface="Verdana" panose="020B0604030504040204" pitchFamily="34" charset="0"/>
              </a:rPr>
              <a:t>Benlamri“Optimizing</a:t>
            </a:r>
            <a:r>
              <a:rPr lang="en-GB" altLang="en-US" sz="2400" dirty="0">
                <a:solidFill>
                  <a:srgbClr val="000000"/>
                </a:solidFill>
                <a:latin typeface="+mj-lt"/>
                <a:ea typeface="Verdana" panose="020B0604030504040204" pitchFamily="34" charset="0"/>
                <a:cs typeface="Verdana" panose="020B0604030504040204" pitchFamily="34" charset="0"/>
              </a:rPr>
              <a:t> Hospital Resources using Big Data Analytics with Standardized e-Clinical Pathways” in DOI 10.1109/DASC-PICom-CBDComCyberSciTech49142.2020.00112,IEEE 2020</a:t>
            </a:r>
            <a:endParaRPr lang="en-US" altLang="en-US" sz="2400" dirty="0">
              <a:solidFill>
                <a:srgbClr val="000000"/>
              </a:solidFill>
              <a:latin typeface="+mj-lt"/>
              <a:ea typeface="Verdana" panose="020B0604030504040204" pitchFamily="34" charset="0"/>
              <a:cs typeface="Verdana" panose="020B0604030504040204" pitchFamily="34" charset="0"/>
            </a:endParaRPr>
          </a:p>
        </p:txBody>
      </p:sp>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677678" y="2446773"/>
            <a:ext cx="8960159" cy="347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endParaRPr lang="en-US" sz="1800" dirty="0">
              <a:solidFill>
                <a:schemeClr val="tx1"/>
              </a:solidFill>
              <a:latin typeface="+mj-lt"/>
              <a:ea typeface="Cambria" panose="02040503050406030204" pitchFamily="18" charset="0"/>
            </a:endParaRPr>
          </a:p>
          <a:p>
            <a:pPr algn="just">
              <a:buNone/>
            </a:pPr>
            <a:r>
              <a:rPr lang="en-US" sz="1800" b="1" dirty="0">
                <a:solidFill>
                  <a:schemeClr val="tx1"/>
                </a:solidFill>
                <a:latin typeface="+mj-lt"/>
                <a:ea typeface="Cambria" panose="02040503050406030204" pitchFamily="18" charset="0"/>
              </a:rPr>
              <a:t>Paper Description:</a:t>
            </a:r>
          </a:p>
          <a:p>
            <a:pPr algn="just">
              <a:buNone/>
            </a:pPr>
            <a:r>
              <a:rPr lang="en-US" sz="1800" b="0" i="0" u="none" strike="noStrike" baseline="0" dirty="0">
                <a:latin typeface="+mj-lt"/>
              </a:rPr>
              <a:t>	Clinical Pathways (CPs) have been created as a novel healthcare managing plan that contains all the steps in treating and following-up patients. CPs, as such, are capable of generating the big data needed to fuel IT and data science </a:t>
            </a:r>
            <a:r>
              <a:rPr lang="en-IN" sz="1800" b="0" i="0" u="none" strike="noStrike" baseline="0" dirty="0">
                <a:latin typeface="+mj-lt"/>
              </a:rPr>
              <a:t>applications in healthcare. CPs aim to reduce </a:t>
            </a:r>
            <a:r>
              <a:rPr lang="en-US" sz="1800" b="0" i="0" u="none" strike="noStrike" baseline="0" dirty="0">
                <a:latin typeface="+mj-lt"/>
              </a:rPr>
              <a:t>variations, optimize the use of resources, and improve the </a:t>
            </a:r>
            <a:r>
              <a:rPr lang="en-IN" sz="1800" b="0" i="0" u="none" strike="noStrike" baseline="0" dirty="0">
                <a:latin typeface="+mj-lt"/>
              </a:rPr>
              <a:t>quality of care. </a:t>
            </a:r>
            <a:r>
              <a:rPr lang="en-US" sz="1800" dirty="0">
                <a:latin typeface="+mj-lt"/>
              </a:rPr>
              <a:t>CPs also ensure patient safety because they contain agreed-on clinical practice guidelines and </a:t>
            </a:r>
            <a:r>
              <a:rPr lang="en-IN" sz="1800" dirty="0">
                <a:latin typeface="+mj-lt"/>
              </a:rPr>
              <a:t>protocols.</a:t>
            </a:r>
          </a:p>
          <a:p>
            <a:pPr algn="just">
              <a:buNone/>
            </a:pPr>
            <a:endParaRPr lang="en-IN" altLang="en-US" sz="1800" b="1" dirty="0">
              <a:solidFill>
                <a:srgbClr val="000000"/>
              </a:solidFill>
              <a:latin typeface="+mj-lt"/>
              <a:ea typeface="Verdana" panose="020B0604030504040204" pitchFamily="34" charset="0"/>
              <a:cs typeface="Verdana" panose="020B0604030504040204" pitchFamily="34" charset="0"/>
            </a:endParaRPr>
          </a:p>
          <a:p>
            <a:pPr algn="just">
              <a:buNone/>
            </a:pPr>
            <a:endParaRPr lang="en-IN" altLang="en-US" sz="1800" b="1" dirty="0">
              <a:solidFill>
                <a:srgbClr val="000000"/>
              </a:solidFill>
              <a:latin typeface="+mj-lt"/>
              <a:ea typeface="Verdana" panose="020B0604030504040204" pitchFamily="34" charset="0"/>
              <a:cs typeface="Verdana" panose="020B0604030504040204" pitchFamily="34" charset="0"/>
            </a:endParaRPr>
          </a:p>
          <a:p>
            <a:pPr algn="just">
              <a:buNone/>
            </a:pPr>
            <a:endParaRPr lang="en-US" altLang="en-US" sz="3600" b="1" dirty="0">
              <a:solidFill>
                <a:srgbClr val="000000"/>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4928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635853" y="1139104"/>
            <a:ext cx="7684316"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Merits:</a:t>
            </a:r>
          </a:p>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	</a:t>
            </a:r>
            <a:r>
              <a:rPr lang="en-IN" altLang="en-US" sz="1800" dirty="0">
                <a:solidFill>
                  <a:srgbClr val="000000"/>
                </a:solidFill>
                <a:latin typeface="+mj-lt"/>
                <a:ea typeface="Verdana" panose="020B0604030504040204" pitchFamily="34" charset="0"/>
                <a:cs typeface="Verdana" panose="020B0604030504040204" pitchFamily="34" charset="0"/>
              </a:rPr>
              <a:t>This work proposes a solution that </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1. Optimises the usage of resources </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2. Reduces cost</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3. Reduces length of stay in hospitals </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4. Increases patient satisfaction</a:t>
            </a:r>
          </a:p>
          <a:p>
            <a:pPr algn="just">
              <a:buNone/>
            </a:pPr>
            <a:endParaRPr lang="en-IN" altLang="en-US" sz="1800" b="1" dirty="0">
              <a:solidFill>
                <a:srgbClr val="000000"/>
              </a:solidFill>
              <a:latin typeface="+mj-lt"/>
              <a:ea typeface="Verdana" panose="020B0604030504040204" pitchFamily="34" charset="0"/>
              <a:cs typeface="Verdana" panose="020B0604030504040204" pitchFamily="34" charset="0"/>
            </a:endParaRPr>
          </a:p>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Demerits:</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1. No new insights were gained from the available data </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2. The method does not use any pre-processing technique and thus           handling of such large amount of data becomes complex.</a:t>
            </a:r>
            <a:endParaRPr lang="en-IN" altLang="en-US" sz="1800" b="1" dirty="0">
              <a:solidFill>
                <a:srgbClr val="000000"/>
              </a:solidFill>
              <a:latin typeface="+mj-lt"/>
              <a:ea typeface="Verdana" panose="020B0604030504040204" pitchFamily="34" charset="0"/>
              <a:cs typeface="Verdana" panose="020B0604030504040204" pitchFamily="34" charset="0"/>
            </a:endParaRPr>
          </a:p>
          <a:p>
            <a:pPr algn="just">
              <a:buNone/>
            </a:pPr>
            <a:endParaRPr lang="en-US" altLang="en-US" sz="3600" b="1" dirty="0">
              <a:solidFill>
                <a:srgbClr val="000000"/>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760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extBox 1">
            <a:extLst>
              <a:ext uri="{FF2B5EF4-FFF2-40B4-BE49-F238E27FC236}">
                <a16:creationId xmlns:a16="http://schemas.microsoft.com/office/drawing/2014/main" id="{FDE3F72E-5F7C-392F-4C8A-ED4CDACB53AF}"/>
              </a:ext>
            </a:extLst>
          </p:cNvPr>
          <p:cNvSpPr txBox="1">
            <a:spLocks noChangeArrowheads="1"/>
          </p:cNvSpPr>
          <p:nvPr/>
        </p:nvSpPr>
        <p:spPr bwMode="auto">
          <a:xfrm>
            <a:off x="1524000" y="954438"/>
            <a:ext cx="88425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0" fontAlgn="base" hangingPunct="0">
              <a:spcBef>
                <a:spcPct val="0"/>
              </a:spcBef>
              <a:spcAft>
                <a:spcPct val="0"/>
              </a:spcAft>
              <a:buNone/>
            </a:pPr>
            <a:r>
              <a:rPr lang="en-US" sz="2400" dirty="0"/>
              <a:t>2. M. </a:t>
            </a:r>
            <a:r>
              <a:rPr lang="en-US" sz="2400" dirty="0" err="1"/>
              <a:t>Ambigavathi</a:t>
            </a:r>
            <a:r>
              <a:rPr lang="en-US" sz="2400" dirty="0"/>
              <a:t> and D. Sridharan”</a:t>
            </a:r>
            <a:r>
              <a:rPr lang="en-GB" sz="2400" dirty="0"/>
              <a:t>Big Data Analytics in            Healthcare” IEEE,2018 </a:t>
            </a:r>
            <a:endParaRPr lang="en-US" alt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795244" y="2159390"/>
            <a:ext cx="884259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US" sz="1800" b="1" i="0" u="none" strike="noStrike" baseline="0" dirty="0">
                <a:latin typeface="Times-Roman"/>
              </a:rPr>
              <a:t>Paper Description</a:t>
            </a:r>
            <a:r>
              <a:rPr lang="en-US" sz="1800" b="0" i="0" u="none" strike="noStrike" baseline="0" dirty="0">
                <a:latin typeface="Times-Roman"/>
              </a:rPr>
              <a:t>:</a:t>
            </a:r>
          </a:p>
          <a:p>
            <a:pPr algn="just">
              <a:buNone/>
            </a:pPr>
            <a:r>
              <a:rPr lang="en-US" sz="1800" b="0" i="0" u="none" strike="noStrike" baseline="0" dirty="0">
                <a:latin typeface="Times-Roman"/>
              </a:rPr>
              <a:t>Big data analytics tools play an essential role to analyze and integrate large volumes of structured, semi structured and unstructured vital data rapidly produced by the various clinical, hospitals, other social web sources and medical data lakes. However, there are several issues to be addressed in the current health data analytics platforms that offer technical mechanisms for data collection, aggregation, process, analysis, visualization, and interpretation. Due to lack</a:t>
            </a:r>
          </a:p>
          <a:p>
            <a:pPr algn="just">
              <a:buNone/>
            </a:pPr>
            <a:r>
              <a:rPr lang="en-US" sz="1800" b="0" i="0" u="none" strike="noStrike" baseline="0" dirty="0">
                <a:latin typeface="Times-Roman"/>
              </a:rPr>
              <a:t>of detailed study in the previous literature, this article inspects the promising field of big data analytics in healthcare. This article examines the unique characteristics of big data, big data analytical tools, different phases followed by the healthcare economy from data collection to the data delivery stage.</a:t>
            </a:r>
            <a:endParaRPr lang="en-IN" altLang="en-US" sz="1800" b="1" dirty="0">
              <a:solidFill>
                <a:srgbClr val="000000"/>
              </a:solidFill>
              <a:latin typeface="+mj-lt"/>
              <a:ea typeface="Verdana" panose="020B0604030504040204" pitchFamily="34" charset="0"/>
              <a:cs typeface="Verdana" panose="020B0604030504040204" pitchFamily="34" charset="0"/>
            </a:endParaRPr>
          </a:p>
          <a:p>
            <a:pPr algn="just">
              <a:buNone/>
            </a:pPr>
            <a:endParaRPr lang="en-IN" altLang="en-US" sz="1800" b="1" dirty="0">
              <a:solidFill>
                <a:srgbClr val="000000"/>
              </a:solidFill>
              <a:latin typeface="+mj-lt"/>
              <a:ea typeface="Verdana" panose="020B0604030504040204" pitchFamily="34" charset="0"/>
              <a:cs typeface="Verdana" panose="020B0604030504040204" pitchFamily="34" charset="0"/>
            </a:endParaRPr>
          </a:p>
          <a:p>
            <a:pPr algn="just">
              <a:buNone/>
            </a:pPr>
            <a:endParaRPr lang="en-US" altLang="en-US" sz="3600" b="1" dirty="0">
              <a:solidFill>
                <a:srgbClr val="000000"/>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239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635852" y="1139104"/>
            <a:ext cx="8651147"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Merits:</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1. Proposes solution for pre-processing data present in various forms </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2. Represents complex medical information into easily understandable form using diagrams, text and symbols.</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3. Data interpretation technique to make various predictions are proposed.</a:t>
            </a:r>
          </a:p>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Demerits:</a:t>
            </a:r>
          </a:p>
          <a:p>
            <a:pPr algn="just">
              <a:buNone/>
            </a:pPr>
            <a:r>
              <a:rPr lang="en-IN" altLang="en-US" sz="1800" dirty="0">
                <a:solidFill>
                  <a:srgbClr val="000000"/>
                </a:solidFill>
                <a:latin typeface="+mj-lt"/>
                <a:ea typeface="Verdana" panose="020B0604030504040204" pitchFamily="34" charset="0"/>
              </a:rPr>
              <a:t>	1. Not a large number of analytics results are considered.</a:t>
            </a:r>
            <a:endParaRPr lang="en-US" altLang="en-US" sz="1800" dirty="0">
              <a:solidFill>
                <a:srgbClr val="000000"/>
              </a:solidFill>
              <a:latin typeface="+mj-lt"/>
              <a:ea typeface="Verdana" panose="020B0604030504040204" pitchFamily="34" charset="0"/>
            </a:endParaRPr>
          </a:p>
          <a:p>
            <a:pPr algn="just">
              <a:buNone/>
            </a:pPr>
            <a:r>
              <a:rPr lang="en-US" altLang="en-US" sz="1800" dirty="0">
                <a:solidFill>
                  <a:srgbClr val="000000"/>
                </a:solidFill>
                <a:latin typeface="+mj-lt"/>
                <a:ea typeface="Verdana" panose="020B0604030504040204" pitchFamily="34" charset="0"/>
              </a:rPr>
              <a:t>                2. Only a limited number of factors are considered.</a:t>
            </a:r>
          </a:p>
          <a:p>
            <a:pPr algn="just">
              <a:buNone/>
            </a:pPr>
            <a:r>
              <a:rPr lang="en-US" altLang="en-US" sz="1800" dirty="0">
                <a:solidFill>
                  <a:srgbClr val="000000"/>
                </a:solidFill>
                <a:latin typeface="+mj-lt"/>
                <a:ea typeface="Verdana" panose="020B0604030504040204" pitchFamily="34" charset="0"/>
              </a:rPr>
              <a:t>	3. Data interpretation is done only using the raw data available. </a:t>
            </a:r>
            <a:endParaRPr lang="en-IN" altLang="en-US" sz="1800" dirty="0">
              <a:solidFill>
                <a:srgbClr val="000000"/>
              </a:solidFill>
              <a:latin typeface="+mj-lt"/>
              <a:ea typeface="Verdana" panose="020B0604030504040204" pitchFamily="34" charset="0"/>
            </a:endParaRPr>
          </a:p>
        </p:txBody>
      </p:sp>
    </p:spTree>
    <p:extLst>
      <p:ext uri="{BB962C8B-B14F-4D97-AF65-F5344CB8AC3E}">
        <p14:creationId xmlns:p14="http://schemas.microsoft.com/office/powerpoint/2010/main" val="20067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extBox 1">
            <a:extLst>
              <a:ext uri="{FF2B5EF4-FFF2-40B4-BE49-F238E27FC236}">
                <a16:creationId xmlns:a16="http://schemas.microsoft.com/office/drawing/2014/main" id="{FDE3F72E-5F7C-392F-4C8A-ED4CDACB53AF}"/>
              </a:ext>
            </a:extLst>
          </p:cNvPr>
          <p:cNvSpPr txBox="1">
            <a:spLocks noChangeArrowheads="1"/>
          </p:cNvSpPr>
          <p:nvPr/>
        </p:nvSpPr>
        <p:spPr bwMode="auto">
          <a:xfrm>
            <a:off x="1493838" y="954438"/>
            <a:ext cx="91440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0" fontAlgn="base" hangingPunct="0">
              <a:spcBef>
                <a:spcPct val="0"/>
              </a:spcBef>
              <a:spcAft>
                <a:spcPct val="0"/>
              </a:spcAft>
              <a:buNone/>
            </a:pPr>
            <a:r>
              <a:rPr lang="en-US" sz="2800" dirty="0"/>
              <a:t>3.</a:t>
            </a:r>
            <a:r>
              <a:rPr lang="en-US" sz="2400" dirty="0"/>
              <a:t>NADA Y.PHILIP and SUCHETHA. M “A Data Analytics Suite for Exploratory Predictive, and Visual Analysis of Type 2 Diabetes” in IEEE February 7, 2022.</a:t>
            </a:r>
            <a:endParaRPr lang="en-US" alt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493837" y="2374084"/>
            <a:ext cx="9822911"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US" sz="1800" b="1" dirty="0">
                <a:latin typeface="+mj-lt"/>
              </a:rPr>
              <a:t>Paper Description:</a:t>
            </a:r>
          </a:p>
          <a:p>
            <a:pPr algn="just">
              <a:buNone/>
            </a:pPr>
            <a:r>
              <a:rPr lang="en-US" sz="1800" dirty="0">
                <a:latin typeface="+mj-lt"/>
              </a:rPr>
              <a:t>Data science in healthcare has the potential to identify hidden knowledge from the database, re-confirm existing knowledge, and aid in personalizing treatment. In this paper, we present a suite of data analytics for T2D disease management that allows clinicians and researchers to identify associations between different patient biological markers and T2D related complications. The analytics suite consists of exploratory, predictive, and visual analytics with capabilities including multi-tier classification of T2D patient profiles that associate them to specific conditions, T2D related complication risk prediction, and prediction of patient response to a particular line of treatment. The analytics presented in this paper explore advanced data analysis techniques, which are potential tools for clinicians in decision-making that can contribute to better management of T2D.</a:t>
            </a:r>
            <a:endParaRPr lang="en-IN" altLang="en-US" b="1" dirty="0">
              <a:solidFill>
                <a:srgbClr val="000000"/>
              </a:solidFill>
              <a:latin typeface="+mj-lt"/>
              <a:ea typeface="Verdana" panose="020B0604030504040204" pitchFamily="34" charset="0"/>
              <a:cs typeface="Verdana" panose="020B0604030504040204" pitchFamily="34" charset="0"/>
            </a:endParaRPr>
          </a:p>
          <a:p>
            <a:pPr algn="just">
              <a:buNone/>
            </a:pPr>
            <a:endParaRPr lang="en-US" altLang="en-US" sz="5400" b="1" dirty="0">
              <a:solidFill>
                <a:srgbClr val="000000"/>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1137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635853" y="1139104"/>
            <a:ext cx="7684316"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Merits:</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1. Proposes analytics suite consisting of exploratory, predictive and visual analytics with capabilities including multi-tier classification. </a:t>
            </a:r>
          </a:p>
          <a:p>
            <a:pPr algn="just">
              <a:buNone/>
            </a:pPr>
            <a:r>
              <a:rPr lang="en-IN" altLang="en-US" sz="1800" dirty="0">
                <a:solidFill>
                  <a:srgbClr val="000000"/>
                </a:solidFill>
                <a:latin typeface="+mj-lt"/>
                <a:ea typeface="Verdana" panose="020B0604030504040204" pitchFamily="34" charset="0"/>
                <a:cs typeface="Verdana" panose="020B0604030504040204" pitchFamily="34" charset="0"/>
              </a:rPr>
              <a:t>	2. Proposes a decision making methodology to make decisions using analysed results.</a:t>
            </a:r>
          </a:p>
          <a:p>
            <a:pPr algn="just">
              <a:buNone/>
            </a:pPr>
            <a:endParaRPr lang="en-IN" altLang="en-US" sz="1800" dirty="0">
              <a:solidFill>
                <a:srgbClr val="000000"/>
              </a:solidFill>
              <a:latin typeface="+mj-lt"/>
              <a:ea typeface="Verdana" panose="020B0604030504040204" pitchFamily="34" charset="0"/>
              <a:cs typeface="Verdana" panose="020B0604030504040204" pitchFamily="34" charset="0"/>
            </a:endParaRPr>
          </a:p>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Demerits:</a:t>
            </a:r>
          </a:p>
          <a:p>
            <a:pPr algn="just">
              <a:buNone/>
            </a:pPr>
            <a:endParaRPr lang="en-IN" altLang="en-US" sz="1800" b="1" dirty="0">
              <a:solidFill>
                <a:srgbClr val="000000"/>
              </a:solidFill>
              <a:latin typeface="+mj-lt"/>
              <a:ea typeface="Verdana" panose="020B0604030504040204" pitchFamily="34" charset="0"/>
              <a:cs typeface="Verdana" panose="020B0604030504040204" pitchFamily="34" charset="0"/>
            </a:endParaRPr>
          </a:p>
          <a:p>
            <a:pPr algn="just">
              <a:buNone/>
            </a:pPr>
            <a:r>
              <a:rPr lang="en-IN" altLang="en-US" sz="1800" dirty="0">
                <a:solidFill>
                  <a:srgbClr val="000000"/>
                </a:solidFill>
                <a:latin typeface="+mj-lt"/>
                <a:ea typeface="Verdana" panose="020B0604030504040204" pitchFamily="34" charset="0"/>
              </a:rPr>
              <a:t>	1. Only small dataset is considered.</a:t>
            </a:r>
            <a:endParaRPr lang="en-US" altLang="en-US" sz="1800" dirty="0">
              <a:solidFill>
                <a:srgbClr val="000000"/>
              </a:solidFill>
              <a:latin typeface="+mj-lt"/>
              <a:ea typeface="Verdana" panose="020B0604030504040204" pitchFamily="34" charset="0"/>
            </a:endParaRPr>
          </a:p>
          <a:p>
            <a:pPr algn="just">
              <a:buNone/>
            </a:pPr>
            <a:r>
              <a:rPr lang="en-US" altLang="en-US" sz="1800" dirty="0">
                <a:solidFill>
                  <a:srgbClr val="000000"/>
                </a:solidFill>
                <a:latin typeface="+mj-lt"/>
                <a:ea typeface="Verdana" panose="020B0604030504040204" pitchFamily="34" charset="0"/>
              </a:rPr>
              <a:t>                2. The model is not robust.</a:t>
            </a:r>
          </a:p>
        </p:txBody>
      </p:sp>
    </p:spTree>
    <p:extLst>
      <p:ext uri="{BB962C8B-B14F-4D97-AF65-F5344CB8AC3E}">
        <p14:creationId xmlns:p14="http://schemas.microsoft.com/office/powerpoint/2010/main" val="50447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extBox 1">
            <a:extLst>
              <a:ext uri="{FF2B5EF4-FFF2-40B4-BE49-F238E27FC236}">
                <a16:creationId xmlns:a16="http://schemas.microsoft.com/office/drawing/2014/main" id="{FDE3F72E-5F7C-392F-4C8A-ED4CDACB53AF}"/>
              </a:ext>
            </a:extLst>
          </p:cNvPr>
          <p:cNvSpPr txBox="1">
            <a:spLocks noChangeArrowheads="1"/>
          </p:cNvSpPr>
          <p:nvPr/>
        </p:nvSpPr>
        <p:spPr bwMode="auto">
          <a:xfrm>
            <a:off x="1493837" y="954438"/>
            <a:ext cx="957693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0" fontAlgn="base" hangingPunct="0">
              <a:spcBef>
                <a:spcPct val="0"/>
              </a:spcBef>
              <a:spcAft>
                <a:spcPct val="0"/>
              </a:spcAft>
              <a:buNone/>
            </a:pPr>
            <a:r>
              <a:rPr lang="en-US" sz="2400" dirty="0"/>
              <a:t>4. Yan Ye, </a:t>
            </a:r>
            <a:r>
              <a:rPr lang="en-US" sz="2400" dirty="0" err="1"/>
              <a:t>Zhibin</a:t>
            </a:r>
            <a:r>
              <a:rPr lang="en-US" sz="2400" dirty="0"/>
              <a:t> </a:t>
            </a:r>
            <a:r>
              <a:rPr lang="en-US" sz="2400" dirty="0" err="1"/>
              <a:t>Jianga</a:t>
            </a:r>
            <a:r>
              <a:rPr lang="en-US" sz="2400" dirty="0"/>
              <a:t>, </a:t>
            </a:r>
            <a:r>
              <a:rPr lang="en-US" sz="2400" dirty="0" err="1"/>
              <a:t>Xiaodi</a:t>
            </a:r>
            <a:r>
              <a:rPr lang="en-US" sz="2400" dirty="0"/>
              <a:t> </a:t>
            </a:r>
            <a:r>
              <a:rPr lang="en-US" sz="2400" dirty="0" err="1"/>
              <a:t>Diaoc</a:t>
            </a:r>
            <a:r>
              <a:rPr lang="en-US" sz="2400" dirty="0"/>
              <a:t>, Dong Yanga and Gang </a:t>
            </a:r>
            <a:r>
              <a:rPr lang="en-US" sz="2400" dirty="0" err="1"/>
              <a:t>Dua</a:t>
            </a:r>
            <a:r>
              <a:rPr lang="en-US" sz="2400" dirty="0"/>
              <a:t>”</a:t>
            </a:r>
            <a:r>
              <a:rPr lang="en-GB" sz="2400" dirty="0"/>
              <a:t> An ontology-based hierarchical semantic </a:t>
            </a:r>
            <a:r>
              <a:rPr lang="en-GB" sz="2400" dirty="0" err="1"/>
              <a:t>modeling</a:t>
            </a:r>
            <a:r>
              <a:rPr lang="en-GB" sz="2400" dirty="0"/>
              <a:t> approach to clinical pathway workflows</a:t>
            </a:r>
            <a:r>
              <a:rPr lang="en-US" sz="2400" dirty="0"/>
              <a:t>” in 2009 Elsevier Ltd.</a:t>
            </a:r>
            <a:endParaRPr lang="en-US" alt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524000" y="2684271"/>
            <a:ext cx="9878339"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US" sz="1800" b="1" dirty="0">
                <a:latin typeface="+mj-lt"/>
              </a:rPr>
              <a:t>Paper Description:</a:t>
            </a:r>
          </a:p>
          <a:p>
            <a:pPr algn="just">
              <a:buNone/>
            </a:pPr>
            <a:r>
              <a:rPr lang="en-US" sz="1200" b="1" dirty="0">
                <a:latin typeface="+mj-lt"/>
              </a:rPr>
              <a:t>	</a:t>
            </a:r>
            <a:r>
              <a:rPr lang="en-US" sz="2000" dirty="0"/>
              <a:t> An ontology-based approach of modeling clinical pathway workflows at the semantic level for facilitating computerized clinical pathway implementation and efficient delivery of high-quality healthcare services. A clinical pathway ontology (CPO) is formally defined in OWL web ontology language (OWL) to provide common semantic foundation for meaningful representation and exchange of pathway-related knowledge. A CPO-based semantic modeling method is then presented to describe clinical pathways as interconnected hierarchical models including the top-level outcome flow and intervention workflow level along a care timeline.</a:t>
            </a:r>
          </a:p>
          <a:p>
            <a:pPr algn="just">
              <a:buNone/>
            </a:pPr>
            <a:endParaRPr lang="en-US" altLang="en-US" sz="2000" b="1" dirty="0">
              <a:solidFill>
                <a:srgbClr val="000000"/>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1466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Box 10">
            <a:extLst>
              <a:ext uri="{FF2B5EF4-FFF2-40B4-BE49-F238E27FC236}">
                <a16:creationId xmlns:a16="http://schemas.microsoft.com/office/drawing/2014/main" id="{EE59B75F-481F-8EEC-3E08-D5EB0B89EAC9}"/>
              </a:ext>
            </a:extLst>
          </p:cNvPr>
          <p:cNvSpPr txBox="1">
            <a:spLocks noChangeArrowheads="1"/>
          </p:cNvSpPr>
          <p:nvPr/>
        </p:nvSpPr>
        <p:spPr bwMode="auto">
          <a:xfrm>
            <a:off x="1635853" y="1139104"/>
            <a:ext cx="7684316"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Merits:</a:t>
            </a:r>
          </a:p>
          <a:p>
            <a:pPr marL="285750" indent="-285750" algn="just"/>
            <a:r>
              <a:rPr lang="en-US" sz="1800" dirty="0">
                <a:cs typeface="Times New Roman" pitchFamily="18" charset="0"/>
              </a:rPr>
              <a:t>Enables explicit, structured semantic descriptions of the case pathways during other days and of other real clinical pathways for specific clinical conditions in the same way. </a:t>
            </a:r>
            <a:endParaRPr lang="en-US" sz="1800" dirty="0"/>
          </a:p>
          <a:p>
            <a:pPr marL="285750" indent="-285750" algn="just"/>
            <a:r>
              <a:rPr lang="en-US" sz="1800" dirty="0">
                <a:cs typeface="Times New Roman" pitchFamily="18" charset="0"/>
              </a:rPr>
              <a:t>Provides reusability, flexibility, and efficiency of semantic descriptions for all clinical pathways through the combination of different levels of knowledge.</a:t>
            </a:r>
            <a:r>
              <a:rPr lang="en-IN" altLang="en-US" sz="1800" dirty="0">
                <a:solidFill>
                  <a:srgbClr val="000000"/>
                </a:solidFill>
                <a:latin typeface="+mj-lt"/>
                <a:ea typeface="Verdana" panose="020B0604030504040204" pitchFamily="34" charset="0"/>
                <a:cs typeface="Verdana" panose="020B0604030504040204" pitchFamily="34" charset="0"/>
              </a:rPr>
              <a:t>	</a:t>
            </a:r>
          </a:p>
          <a:p>
            <a:pPr algn="just">
              <a:buNone/>
            </a:pPr>
            <a:endParaRPr lang="en-IN" altLang="en-US" sz="1800" dirty="0">
              <a:solidFill>
                <a:srgbClr val="000000"/>
              </a:solidFill>
              <a:latin typeface="+mj-lt"/>
              <a:ea typeface="Verdana" panose="020B0604030504040204" pitchFamily="34" charset="0"/>
              <a:cs typeface="Verdana" panose="020B0604030504040204" pitchFamily="34" charset="0"/>
            </a:endParaRPr>
          </a:p>
          <a:p>
            <a:pPr algn="just">
              <a:buNone/>
            </a:pPr>
            <a:r>
              <a:rPr lang="en-IN" altLang="en-US" sz="1800" b="1" dirty="0">
                <a:solidFill>
                  <a:srgbClr val="000000"/>
                </a:solidFill>
                <a:latin typeface="+mj-lt"/>
                <a:ea typeface="Verdana" panose="020B0604030504040204" pitchFamily="34" charset="0"/>
                <a:cs typeface="Verdana" panose="020B0604030504040204" pitchFamily="34" charset="0"/>
              </a:rPr>
              <a:t>Demerits:</a:t>
            </a:r>
          </a:p>
          <a:p>
            <a:pPr marL="285750" indent="-285750" algn="just"/>
            <a:r>
              <a:rPr lang="en-US" sz="1800" dirty="0"/>
              <a:t>Clinical pathway modeling is fundamental to a web-based system that efficiently supports automatic management of any clinical pathway. But the system requires a general modeling method describing all the pathways.</a:t>
            </a:r>
          </a:p>
          <a:p>
            <a:pPr marL="285750" indent="-285750" algn="just"/>
            <a:r>
              <a:rPr lang="en-US" sz="1800" dirty="0"/>
              <a:t>Faced with increasingly diverse health demands and fierce competitions, healthcare organizations are embracing clinical pathways</a:t>
            </a:r>
          </a:p>
          <a:p>
            <a:pPr algn="just">
              <a:buNone/>
            </a:pPr>
            <a:endParaRPr lang="en-US" altLang="en-US" sz="1800" dirty="0">
              <a:solidFill>
                <a:srgbClr val="000000"/>
              </a:solidFill>
              <a:latin typeface="+mj-lt"/>
              <a:ea typeface="Verdana" panose="020B0604030504040204" pitchFamily="34" charset="0"/>
            </a:endParaRPr>
          </a:p>
        </p:txBody>
      </p:sp>
    </p:spTree>
    <p:extLst>
      <p:ext uri="{BB962C8B-B14F-4D97-AF65-F5344CB8AC3E}">
        <p14:creationId xmlns:p14="http://schemas.microsoft.com/office/powerpoint/2010/main" val="2518685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1442</Words>
  <Application>Microsoft Office PowerPoint</Application>
  <PresentationFormat>Widescreen</PresentationFormat>
  <Paragraphs>81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Times-Roman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Lanaard M</dc:creator>
  <cp:lastModifiedBy>Lanaard M</cp:lastModifiedBy>
  <cp:revision>1</cp:revision>
  <dcterms:created xsi:type="dcterms:W3CDTF">2022-10-17T08:05:57Z</dcterms:created>
  <dcterms:modified xsi:type="dcterms:W3CDTF">2022-10-17T08:16:27Z</dcterms:modified>
</cp:coreProperties>
</file>