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1" r:id="rId3"/>
    <p:sldId id="258" r:id="rId4"/>
    <p:sldId id="260" r:id="rId5"/>
    <p:sldId id="262" r:id="rId6"/>
    <p:sldId id="264" r:id="rId7"/>
    <p:sldId id="267" r:id="rId8"/>
    <p:sldId id="263" r:id="rId9"/>
    <p:sldId id="266" r:id="rId10"/>
    <p:sldId id="265" r:id="rId11"/>
    <p:sldId id="269" r:id="rId12"/>
    <p:sldId id="268"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53" y="9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5B0BB-CBAA-451F-A769-4A393EE66A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3A0D4FC-697A-4AD8-887E-D34C37E674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D60031D-5D1E-4F16-884B-7774D2CDD56E}"/>
              </a:ext>
            </a:extLst>
          </p:cNvPr>
          <p:cNvSpPr>
            <a:spLocks noGrp="1"/>
          </p:cNvSpPr>
          <p:nvPr>
            <p:ph type="dt" sz="half" idx="10"/>
          </p:nvPr>
        </p:nvSpPr>
        <p:spPr/>
        <p:txBody>
          <a:bodyPr/>
          <a:lstStyle/>
          <a:p>
            <a:fld id="{A9719FDC-96BA-4390-AE9E-EF589F6E4368}" type="datetimeFigureOut">
              <a:rPr lang="en-US" smtClean="0"/>
              <a:t>10/17/2022</a:t>
            </a:fld>
            <a:endParaRPr lang="en-US"/>
          </a:p>
        </p:txBody>
      </p:sp>
      <p:sp>
        <p:nvSpPr>
          <p:cNvPr id="5" name="Footer Placeholder 4">
            <a:extLst>
              <a:ext uri="{FF2B5EF4-FFF2-40B4-BE49-F238E27FC236}">
                <a16:creationId xmlns:a16="http://schemas.microsoft.com/office/drawing/2014/main" id="{801390C5-43D1-4AE8-B52B-EB73A05B46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6CF364-FE75-4945-A45E-BACC028173DC}"/>
              </a:ext>
            </a:extLst>
          </p:cNvPr>
          <p:cNvSpPr>
            <a:spLocks noGrp="1"/>
          </p:cNvSpPr>
          <p:nvPr>
            <p:ph type="sldNum" sz="quarter" idx="12"/>
          </p:nvPr>
        </p:nvSpPr>
        <p:spPr/>
        <p:txBody>
          <a:bodyPr/>
          <a:lstStyle/>
          <a:p>
            <a:fld id="{B9885E75-A672-480F-AC49-1BA23ACD254F}" type="slidenum">
              <a:rPr lang="en-US" smtClean="0"/>
              <a:t>‹#›</a:t>
            </a:fld>
            <a:endParaRPr lang="en-US"/>
          </a:p>
        </p:txBody>
      </p:sp>
    </p:spTree>
    <p:extLst>
      <p:ext uri="{BB962C8B-B14F-4D97-AF65-F5344CB8AC3E}">
        <p14:creationId xmlns:p14="http://schemas.microsoft.com/office/powerpoint/2010/main" val="277935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55267-6485-4803-B2F3-DABAF2765BC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8E595A-17AD-41AB-8483-393CD2031F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BC8872-E96C-400B-9AB4-6ED161FD389D}"/>
              </a:ext>
            </a:extLst>
          </p:cNvPr>
          <p:cNvSpPr>
            <a:spLocks noGrp="1"/>
          </p:cNvSpPr>
          <p:nvPr>
            <p:ph type="dt" sz="half" idx="10"/>
          </p:nvPr>
        </p:nvSpPr>
        <p:spPr/>
        <p:txBody>
          <a:bodyPr/>
          <a:lstStyle/>
          <a:p>
            <a:fld id="{A9719FDC-96BA-4390-AE9E-EF589F6E4368}" type="datetimeFigureOut">
              <a:rPr lang="en-US" smtClean="0"/>
              <a:t>10/17/2022</a:t>
            </a:fld>
            <a:endParaRPr lang="en-US"/>
          </a:p>
        </p:txBody>
      </p:sp>
      <p:sp>
        <p:nvSpPr>
          <p:cNvPr id="5" name="Footer Placeholder 4">
            <a:extLst>
              <a:ext uri="{FF2B5EF4-FFF2-40B4-BE49-F238E27FC236}">
                <a16:creationId xmlns:a16="http://schemas.microsoft.com/office/drawing/2014/main" id="{ADFBF1A7-6B6B-4BA1-AB28-7D7AC603D6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4AF1B3-3C37-44E8-BAA7-5BCEADC3B526}"/>
              </a:ext>
            </a:extLst>
          </p:cNvPr>
          <p:cNvSpPr>
            <a:spLocks noGrp="1"/>
          </p:cNvSpPr>
          <p:nvPr>
            <p:ph type="sldNum" sz="quarter" idx="12"/>
          </p:nvPr>
        </p:nvSpPr>
        <p:spPr/>
        <p:txBody>
          <a:bodyPr/>
          <a:lstStyle/>
          <a:p>
            <a:fld id="{B9885E75-A672-480F-AC49-1BA23ACD254F}" type="slidenum">
              <a:rPr lang="en-US" smtClean="0"/>
              <a:t>‹#›</a:t>
            </a:fld>
            <a:endParaRPr lang="en-US"/>
          </a:p>
        </p:txBody>
      </p:sp>
    </p:spTree>
    <p:extLst>
      <p:ext uri="{BB962C8B-B14F-4D97-AF65-F5344CB8AC3E}">
        <p14:creationId xmlns:p14="http://schemas.microsoft.com/office/powerpoint/2010/main" val="1182827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EE9FA6-3973-467A-9A1B-AFB709A9CC0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93EC5D-9D9D-477A-AE73-6E00EBB7B0C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9951F9-3222-4D7F-A255-D288F13E06F3}"/>
              </a:ext>
            </a:extLst>
          </p:cNvPr>
          <p:cNvSpPr>
            <a:spLocks noGrp="1"/>
          </p:cNvSpPr>
          <p:nvPr>
            <p:ph type="dt" sz="half" idx="10"/>
          </p:nvPr>
        </p:nvSpPr>
        <p:spPr/>
        <p:txBody>
          <a:bodyPr/>
          <a:lstStyle/>
          <a:p>
            <a:fld id="{A9719FDC-96BA-4390-AE9E-EF589F6E4368}" type="datetimeFigureOut">
              <a:rPr lang="en-US" smtClean="0"/>
              <a:t>10/17/2022</a:t>
            </a:fld>
            <a:endParaRPr lang="en-US"/>
          </a:p>
        </p:txBody>
      </p:sp>
      <p:sp>
        <p:nvSpPr>
          <p:cNvPr id="5" name="Footer Placeholder 4">
            <a:extLst>
              <a:ext uri="{FF2B5EF4-FFF2-40B4-BE49-F238E27FC236}">
                <a16:creationId xmlns:a16="http://schemas.microsoft.com/office/drawing/2014/main" id="{229A0246-E4D5-4D72-BFB6-349ACFE1D9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7983B1-75A9-4CF0-A771-577C069568EB}"/>
              </a:ext>
            </a:extLst>
          </p:cNvPr>
          <p:cNvSpPr>
            <a:spLocks noGrp="1"/>
          </p:cNvSpPr>
          <p:nvPr>
            <p:ph type="sldNum" sz="quarter" idx="12"/>
          </p:nvPr>
        </p:nvSpPr>
        <p:spPr/>
        <p:txBody>
          <a:bodyPr/>
          <a:lstStyle/>
          <a:p>
            <a:fld id="{B9885E75-A672-480F-AC49-1BA23ACD254F}" type="slidenum">
              <a:rPr lang="en-US" smtClean="0"/>
              <a:t>‹#›</a:t>
            </a:fld>
            <a:endParaRPr lang="en-US"/>
          </a:p>
        </p:txBody>
      </p:sp>
    </p:spTree>
    <p:extLst>
      <p:ext uri="{BB962C8B-B14F-4D97-AF65-F5344CB8AC3E}">
        <p14:creationId xmlns:p14="http://schemas.microsoft.com/office/powerpoint/2010/main" val="2398096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572E6-1BF9-4EF7-821B-EF748781F1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CA4982-2B82-4810-84C2-0454C2AE61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831E0F-E5F4-4857-9687-0AC474275D40}"/>
              </a:ext>
            </a:extLst>
          </p:cNvPr>
          <p:cNvSpPr>
            <a:spLocks noGrp="1"/>
          </p:cNvSpPr>
          <p:nvPr>
            <p:ph type="dt" sz="half" idx="10"/>
          </p:nvPr>
        </p:nvSpPr>
        <p:spPr/>
        <p:txBody>
          <a:bodyPr/>
          <a:lstStyle/>
          <a:p>
            <a:fld id="{A9719FDC-96BA-4390-AE9E-EF589F6E4368}" type="datetimeFigureOut">
              <a:rPr lang="en-US" smtClean="0"/>
              <a:t>10/17/2022</a:t>
            </a:fld>
            <a:endParaRPr lang="en-US"/>
          </a:p>
        </p:txBody>
      </p:sp>
      <p:sp>
        <p:nvSpPr>
          <p:cNvPr id="5" name="Footer Placeholder 4">
            <a:extLst>
              <a:ext uri="{FF2B5EF4-FFF2-40B4-BE49-F238E27FC236}">
                <a16:creationId xmlns:a16="http://schemas.microsoft.com/office/drawing/2014/main" id="{DD7621E8-CE50-4620-8607-545BD67101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5B8CA8-C653-45CC-B5E4-AEAC17084D5A}"/>
              </a:ext>
            </a:extLst>
          </p:cNvPr>
          <p:cNvSpPr>
            <a:spLocks noGrp="1"/>
          </p:cNvSpPr>
          <p:nvPr>
            <p:ph type="sldNum" sz="quarter" idx="12"/>
          </p:nvPr>
        </p:nvSpPr>
        <p:spPr/>
        <p:txBody>
          <a:bodyPr/>
          <a:lstStyle/>
          <a:p>
            <a:fld id="{B9885E75-A672-480F-AC49-1BA23ACD254F}" type="slidenum">
              <a:rPr lang="en-US" smtClean="0"/>
              <a:t>‹#›</a:t>
            </a:fld>
            <a:endParaRPr lang="en-US"/>
          </a:p>
        </p:txBody>
      </p:sp>
    </p:spTree>
    <p:extLst>
      <p:ext uri="{BB962C8B-B14F-4D97-AF65-F5344CB8AC3E}">
        <p14:creationId xmlns:p14="http://schemas.microsoft.com/office/powerpoint/2010/main" val="1072631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B01F7-4304-4A88-842E-1C6DFB745A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D59A312-9FC2-4EB9-BAAF-7F2DA6805D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D3ACDF-93AB-4FB0-BB8B-746542D7ECA6}"/>
              </a:ext>
            </a:extLst>
          </p:cNvPr>
          <p:cNvSpPr>
            <a:spLocks noGrp="1"/>
          </p:cNvSpPr>
          <p:nvPr>
            <p:ph type="dt" sz="half" idx="10"/>
          </p:nvPr>
        </p:nvSpPr>
        <p:spPr/>
        <p:txBody>
          <a:bodyPr/>
          <a:lstStyle/>
          <a:p>
            <a:fld id="{A9719FDC-96BA-4390-AE9E-EF589F6E4368}" type="datetimeFigureOut">
              <a:rPr lang="en-US" smtClean="0"/>
              <a:t>10/17/2022</a:t>
            </a:fld>
            <a:endParaRPr lang="en-US"/>
          </a:p>
        </p:txBody>
      </p:sp>
      <p:sp>
        <p:nvSpPr>
          <p:cNvPr id="5" name="Footer Placeholder 4">
            <a:extLst>
              <a:ext uri="{FF2B5EF4-FFF2-40B4-BE49-F238E27FC236}">
                <a16:creationId xmlns:a16="http://schemas.microsoft.com/office/drawing/2014/main" id="{A1489832-EF6C-4CAD-A4F8-415DC688D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C33E30-3E2A-45E0-8199-C375C47527F1}"/>
              </a:ext>
            </a:extLst>
          </p:cNvPr>
          <p:cNvSpPr>
            <a:spLocks noGrp="1"/>
          </p:cNvSpPr>
          <p:nvPr>
            <p:ph type="sldNum" sz="quarter" idx="12"/>
          </p:nvPr>
        </p:nvSpPr>
        <p:spPr/>
        <p:txBody>
          <a:bodyPr/>
          <a:lstStyle/>
          <a:p>
            <a:fld id="{B9885E75-A672-480F-AC49-1BA23ACD254F}" type="slidenum">
              <a:rPr lang="en-US" smtClean="0"/>
              <a:t>‹#›</a:t>
            </a:fld>
            <a:endParaRPr lang="en-US"/>
          </a:p>
        </p:txBody>
      </p:sp>
    </p:spTree>
    <p:extLst>
      <p:ext uri="{BB962C8B-B14F-4D97-AF65-F5344CB8AC3E}">
        <p14:creationId xmlns:p14="http://schemas.microsoft.com/office/powerpoint/2010/main" val="1644006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46E96-4E15-4C1D-8BBE-035F8967A4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0F73FF-A640-4BBC-BDD7-72E2316598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EC04B21-AF7A-4B63-9924-B15C1B6C288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637F11-ECEC-4721-8B7A-BC43795285E6}"/>
              </a:ext>
            </a:extLst>
          </p:cNvPr>
          <p:cNvSpPr>
            <a:spLocks noGrp="1"/>
          </p:cNvSpPr>
          <p:nvPr>
            <p:ph type="dt" sz="half" idx="10"/>
          </p:nvPr>
        </p:nvSpPr>
        <p:spPr/>
        <p:txBody>
          <a:bodyPr/>
          <a:lstStyle/>
          <a:p>
            <a:fld id="{A9719FDC-96BA-4390-AE9E-EF589F6E4368}" type="datetimeFigureOut">
              <a:rPr lang="en-US" smtClean="0"/>
              <a:t>10/17/2022</a:t>
            </a:fld>
            <a:endParaRPr lang="en-US"/>
          </a:p>
        </p:txBody>
      </p:sp>
      <p:sp>
        <p:nvSpPr>
          <p:cNvPr id="6" name="Footer Placeholder 5">
            <a:extLst>
              <a:ext uri="{FF2B5EF4-FFF2-40B4-BE49-F238E27FC236}">
                <a16:creationId xmlns:a16="http://schemas.microsoft.com/office/drawing/2014/main" id="{687A936E-A89F-4A15-B420-7AA9862352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AC286B-0804-40FF-830A-4AE669C80FE2}"/>
              </a:ext>
            </a:extLst>
          </p:cNvPr>
          <p:cNvSpPr>
            <a:spLocks noGrp="1"/>
          </p:cNvSpPr>
          <p:nvPr>
            <p:ph type="sldNum" sz="quarter" idx="12"/>
          </p:nvPr>
        </p:nvSpPr>
        <p:spPr/>
        <p:txBody>
          <a:bodyPr/>
          <a:lstStyle/>
          <a:p>
            <a:fld id="{B9885E75-A672-480F-AC49-1BA23ACD254F}" type="slidenum">
              <a:rPr lang="en-US" smtClean="0"/>
              <a:t>‹#›</a:t>
            </a:fld>
            <a:endParaRPr lang="en-US"/>
          </a:p>
        </p:txBody>
      </p:sp>
    </p:spTree>
    <p:extLst>
      <p:ext uri="{BB962C8B-B14F-4D97-AF65-F5344CB8AC3E}">
        <p14:creationId xmlns:p14="http://schemas.microsoft.com/office/powerpoint/2010/main" val="2267942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E8100-E0EC-491F-982C-690A416EBBB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5CB2036-F6AF-4AD5-97D6-9B414EE33B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32E129-D2AF-43B9-8575-2113E2C15E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523AFA5-9314-4906-9FC7-089B31688F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E4A367-A70C-4972-99DC-3210B6ADD4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A75BC3-8A90-4FBE-ABF7-64A9315BF904}"/>
              </a:ext>
            </a:extLst>
          </p:cNvPr>
          <p:cNvSpPr>
            <a:spLocks noGrp="1"/>
          </p:cNvSpPr>
          <p:nvPr>
            <p:ph type="dt" sz="half" idx="10"/>
          </p:nvPr>
        </p:nvSpPr>
        <p:spPr/>
        <p:txBody>
          <a:bodyPr/>
          <a:lstStyle/>
          <a:p>
            <a:fld id="{A9719FDC-96BA-4390-AE9E-EF589F6E4368}" type="datetimeFigureOut">
              <a:rPr lang="en-US" smtClean="0"/>
              <a:t>10/17/2022</a:t>
            </a:fld>
            <a:endParaRPr lang="en-US"/>
          </a:p>
        </p:txBody>
      </p:sp>
      <p:sp>
        <p:nvSpPr>
          <p:cNvPr id="8" name="Footer Placeholder 7">
            <a:extLst>
              <a:ext uri="{FF2B5EF4-FFF2-40B4-BE49-F238E27FC236}">
                <a16:creationId xmlns:a16="http://schemas.microsoft.com/office/drawing/2014/main" id="{18D48A87-965E-491F-A447-594A86C3147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924F40-D6B7-490E-9BCC-84983AA6BC33}"/>
              </a:ext>
            </a:extLst>
          </p:cNvPr>
          <p:cNvSpPr>
            <a:spLocks noGrp="1"/>
          </p:cNvSpPr>
          <p:nvPr>
            <p:ph type="sldNum" sz="quarter" idx="12"/>
          </p:nvPr>
        </p:nvSpPr>
        <p:spPr/>
        <p:txBody>
          <a:bodyPr/>
          <a:lstStyle/>
          <a:p>
            <a:fld id="{B9885E75-A672-480F-AC49-1BA23ACD254F}" type="slidenum">
              <a:rPr lang="en-US" smtClean="0"/>
              <a:t>‹#›</a:t>
            </a:fld>
            <a:endParaRPr lang="en-US"/>
          </a:p>
        </p:txBody>
      </p:sp>
    </p:spTree>
    <p:extLst>
      <p:ext uri="{BB962C8B-B14F-4D97-AF65-F5344CB8AC3E}">
        <p14:creationId xmlns:p14="http://schemas.microsoft.com/office/powerpoint/2010/main" val="1333638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21248-AD6B-4845-8CEE-29853AC7B6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DBD30D7-61B0-4FA2-A36E-A44A950B23A7}"/>
              </a:ext>
            </a:extLst>
          </p:cNvPr>
          <p:cNvSpPr>
            <a:spLocks noGrp="1"/>
          </p:cNvSpPr>
          <p:nvPr>
            <p:ph type="dt" sz="half" idx="10"/>
          </p:nvPr>
        </p:nvSpPr>
        <p:spPr/>
        <p:txBody>
          <a:bodyPr/>
          <a:lstStyle/>
          <a:p>
            <a:fld id="{A9719FDC-96BA-4390-AE9E-EF589F6E4368}" type="datetimeFigureOut">
              <a:rPr lang="en-US" smtClean="0"/>
              <a:t>10/17/2022</a:t>
            </a:fld>
            <a:endParaRPr lang="en-US"/>
          </a:p>
        </p:txBody>
      </p:sp>
      <p:sp>
        <p:nvSpPr>
          <p:cNvPr id="4" name="Footer Placeholder 3">
            <a:extLst>
              <a:ext uri="{FF2B5EF4-FFF2-40B4-BE49-F238E27FC236}">
                <a16:creationId xmlns:a16="http://schemas.microsoft.com/office/drawing/2014/main" id="{7D9B7270-93B7-4395-B434-8F1EF33DED2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2A15AE4-DA8C-412C-8333-D907695EE5DE}"/>
              </a:ext>
            </a:extLst>
          </p:cNvPr>
          <p:cNvSpPr>
            <a:spLocks noGrp="1"/>
          </p:cNvSpPr>
          <p:nvPr>
            <p:ph type="sldNum" sz="quarter" idx="12"/>
          </p:nvPr>
        </p:nvSpPr>
        <p:spPr/>
        <p:txBody>
          <a:bodyPr/>
          <a:lstStyle/>
          <a:p>
            <a:fld id="{B9885E75-A672-480F-AC49-1BA23ACD254F}" type="slidenum">
              <a:rPr lang="en-US" smtClean="0"/>
              <a:t>‹#›</a:t>
            </a:fld>
            <a:endParaRPr lang="en-US"/>
          </a:p>
        </p:txBody>
      </p:sp>
    </p:spTree>
    <p:extLst>
      <p:ext uri="{BB962C8B-B14F-4D97-AF65-F5344CB8AC3E}">
        <p14:creationId xmlns:p14="http://schemas.microsoft.com/office/powerpoint/2010/main" val="1206901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8FC46E-2435-44AB-8AF0-A9DD0C255744}"/>
              </a:ext>
            </a:extLst>
          </p:cNvPr>
          <p:cNvSpPr>
            <a:spLocks noGrp="1"/>
          </p:cNvSpPr>
          <p:nvPr>
            <p:ph type="dt" sz="half" idx="10"/>
          </p:nvPr>
        </p:nvSpPr>
        <p:spPr/>
        <p:txBody>
          <a:bodyPr/>
          <a:lstStyle/>
          <a:p>
            <a:fld id="{A9719FDC-96BA-4390-AE9E-EF589F6E4368}" type="datetimeFigureOut">
              <a:rPr lang="en-US" smtClean="0"/>
              <a:t>10/17/2022</a:t>
            </a:fld>
            <a:endParaRPr lang="en-US"/>
          </a:p>
        </p:txBody>
      </p:sp>
      <p:sp>
        <p:nvSpPr>
          <p:cNvPr id="3" name="Footer Placeholder 2">
            <a:extLst>
              <a:ext uri="{FF2B5EF4-FFF2-40B4-BE49-F238E27FC236}">
                <a16:creationId xmlns:a16="http://schemas.microsoft.com/office/drawing/2014/main" id="{4009D95B-EC4B-41CB-B0F2-8BED1577C0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A50E2A5-DF46-492E-A86F-553E20054EA8}"/>
              </a:ext>
            </a:extLst>
          </p:cNvPr>
          <p:cNvSpPr>
            <a:spLocks noGrp="1"/>
          </p:cNvSpPr>
          <p:nvPr>
            <p:ph type="sldNum" sz="quarter" idx="12"/>
          </p:nvPr>
        </p:nvSpPr>
        <p:spPr/>
        <p:txBody>
          <a:bodyPr/>
          <a:lstStyle/>
          <a:p>
            <a:fld id="{B9885E75-A672-480F-AC49-1BA23ACD254F}" type="slidenum">
              <a:rPr lang="en-US" smtClean="0"/>
              <a:t>‹#›</a:t>
            </a:fld>
            <a:endParaRPr lang="en-US"/>
          </a:p>
        </p:txBody>
      </p:sp>
    </p:spTree>
    <p:extLst>
      <p:ext uri="{BB962C8B-B14F-4D97-AF65-F5344CB8AC3E}">
        <p14:creationId xmlns:p14="http://schemas.microsoft.com/office/powerpoint/2010/main" val="4240971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7CBA8-E01F-48C0-B755-63B34B5485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88FF607-698A-4FB6-9660-D392F5DE8D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C030D4-3D82-4F55-8AA3-FB0355423A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BAEA6A-C07D-482F-A6F0-57D569BBE48D}"/>
              </a:ext>
            </a:extLst>
          </p:cNvPr>
          <p:cNvSpPr>
            <a:spLocks noGrp="1"/>
          </p:cNvSpPr>
          <p:nvPr>
            <p:ph type="dt" sz="half" idx="10"/>
          </p:nvPr>
        </p:nvSpPr>
        <p:spPr/>
        <p:txBody>
          <a:bodyPr/>
          <a:lstStyle/>
          <a:p>
            <a:fld id="{A9719FDC-96BA-4390-AE9E-EF589F6E4368}" type="datetimeFigureOut">
              <a:rPr lang="en-US" smtClean="0"/>
              <a:t>10/17/2022</a:t>
            </a:fld>
            <a:endParaRPr lang="en-US"/>
          </a:p>
        </p:txBody>
      </p:sp>
      <p:sp>
        <p:nvSpPr>
          <p:cNvPr id="6" name="Footer Placeholder 5">
            <a:extLst>
              <a:ext uri="{FF2B5EF4-FFF2-40B4-BE49-F238E27FC236}">
                <a16:creationId xmlns:a16="http://schemas.microsoft.com/office/drawing/2014/main" id="{8CD24E96-90FD-4762-92A5-1A0B7525B3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21A257-6586-4397-92E0-C6240ED8B9B4}"/>
              </a:ext>
            </a:extLst>
          </p:cNvPr>
          <p:cNvSpPr>
            <a:spLocks noGrp="1"/>
          </p:cNvSpPr>
          <p:nvPr>
            <p:ph type="sldNum" sz="quarter" idx="12"/>
          </p:nvPr>
        </p:nvSpPr>
        <p:spPr/>
        <p:txBody>
          <a:bodyPr/>
          <a:lstStyle/>
          <a:p>
            <a:fld id="{B9885E75-A672-480F-AC49-1BA23ACD254F}" type="slidenum">
              <a:rPr lang="en-US" smtClean="0"/>
              <a:t>‹#›</a:t>
            </a:fld>
            <a:endParaRPr lang="en-US"/>
          </a:p>
        </p:txBody>
      </p:sp>
    </p:spTree>
    <p:extLst>
      <p:ext uri="{BB962C8B-B14F-4D97-AF65-F5344CB8AC3E}">
        <p14:creationId xmlns:p14="http://schemas.microsoft.com/office/powerpoint/2010/main" val="2577130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95F9A-2F5F-4F4A-B946-31BE9ED2F9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E02AFE5-9FC8-4A42-8D22-1C5C7A7814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058E1C8-475F-46A3-857B-F388F08A4F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0EB765-5C62-4C07-9F88-F3DA508CFA51}"/>
              </a:ext>
            </a:extLst>
          </p:cNvPr>
          <p:cNvSpPr>
            <a:spLocks noGrp="1"/>
          </p:cNvSpPr>
          <p:nvPr>
            <p:ph type="dt" sz="half" idx="10"/>
          </p:nvPr>
        </p:nvSpPr>
        <p:spPr/>
        <p:txBody>
          <a:bodyPr/>
          <a:lstStyle/>
          <a:p>
            <a:fld id="{A9719FDC-96BA-4390-AE9E-EF589F6E4368}" type="datetimeFigureOut">
              <a:rPr lang="en-US" smtClean="0"/>
              <a:t>10/17/2022</a:t>
            </a:fld>
            <a:endParaRPr lang="en-US"/>
          </a:p>
        </p:txBody>
      </p:sp>
      <p:sp>
        <p:nvSpPr>
          <p:cNvPr id="6" name="Footer Placeholder 5">
            <a:extLst>
              <a:ext uri="{FF2B5EF4-FFF2-40B4-BE49-F238E27FC236}">
                <a16:creationId xmlns:a16="http://schemas.microsoft.com/office/drawing/2014/main" id="{43F2CC1D-0408-4A70-A843-723B12D541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6541DE-80DE-4898-A8B6-56834A754480}"/>
              </a:ext>
            </a:extLst>
          </p:cNvPr>
          <p:cNvSpPr>
            <a:spLocks noGrp="1"/>
          </p:cNvSpPr>
          <p:nvPr>
            <p:ph type="sldNum" sz="quarter" idx="12"/>
          </p:nvPr>
        </p:nvSpPr>
        <p:spPr/>
        <p:txBody>
          <a:bodyPr/>
          <a:lstStyle/>
          <a:p>
            <a:fld id="{B9885E75-A672-480F-AC49-1BA23ACD254F}" type="slidenum">
              <a:rPr lang="en-US" smtClean="0"/>
              <a:t>‹#›</a:t>
            </a:fld>
            <a:endParaRPr lang="en-US"/>
          </a:p>
        </p:txBody>
      </p:sp>
    </p:spTree>
    <p:extLst>
      <p:ext uri="{BB962C8B-B14F-4D97-AF65-F5344CB8AC3E}">
        <p14:creationId xmlns:p14="http://schemas.microsoft.com/office/powerpoint/2010/main" val="830339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0F5703-6041-4E64-A28E-4B3737B3EB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4C590AA-EE5F-4AA1-9CCA-F0BD145736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2E3740-86E1-46BE-B7F3-E948691770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719FDC-96BA-4390-AE9E-EF589F6E4368}" type="datetimeFigureOut">
              <a:rPr lang="en-US" smtClean="0"/>
              <a:t>10/17/2022</a:t>
            </a:fld>
            <a:endParaRPr lang="en-US"/>
          </a:p>
        </p:txBody>
      </p:sp>
      <p:sp>
        <p:nvSpPr>
          <p:cNvPr id="5" name="Footer Placeholder 4">
            <a:extLst>
              <a:ext uri="{FF2B5EF4-FFF2-40B4-BE49-F238E27FC236}">
                <a16:creationId xmlns:a16="http://schemas.microsoft.com/office/drawing/2014/main" id="{EBB8FE4E-DA75-42BC-9E26-F5A7EA7C74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F9426D8-9648-47B1-8E88-1AA9F0884F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885E75-A672-480F-AC49-1BA23ACD254F}" type="slidenum">
              <a:rPr lang="en-US" smtClean="0"/>
              <a:t>‹#›</a:t>
            </a:fld>
            <a:endParaRPr lang="en-US"/>
          </a:p>
        </p:txBody>
      </p:sp>
    </p:spTree>
    <p:extLst>
      <p:ext uri="{BB962C8B-B14F-4D97-AF65-F5344CB8AC3E}">
        <p14:creationId xmlns:p14="http://schemas.microsoft.com/office/powerpoint/2010/main" val="30397125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A66C-C9D5-4884-9B16-34DFA76D5B64}"/>
              </a:ext>
            </a:extLst>
          </p:cNvPr>
          <p:cNvSpPr>
            <a:spLocks noGrp="1"/>
          </p:cNvSpPr>
          <p:nvPr>
            <p:ph type="ctrTitle"/>
          </p:nvPr>
        </p:nvSpPr>
        <p:spPr>
          <a:xfrm>
            <a:off x="1524000" y="1122363"/>
            <a:ext cx="9144000" cy="3626100"/>
          </a:xfrm>
        </p:spPr>
        <p:txBody>
          <a:bodyPr/>
          <a:lstStyle/>
          <a:p>
            <a:r>
              <a:rPr lang="en-US" altLang="en-US" sz="6000" b="1" dirty="0">
                <a:solidFill>
                  <a:srgbClr val="000000"/>
                </a:solidFill>
                <a:latin typeface="Verdana" panose="020B0604030504040204" pitchFamily="34" charset="0"/>
                <a:ea typeface="Verdana" panose="020B0604030504040204" pitchFamily="34" charset="0"/>
                <a:cs typeface="Verdana" panose="020B0604030504040204" pitchFamily="34" charset="0"/>
              </a:rPr>
              <a:t>Literature Survey</a:t>
            </a:r>
            <a:br>
              <a:rPr lang="en-US" altLang="en-US" sz="6000" b="1" dirty="0">
                <a:solidFill>
                  <a:srgbClr val="000000"/>
                </a:solidFill>
                <a:latin typeface="Verdana" panose="020B0604030504040204" pitchFamily="34" charset="0"/>
                <a:ea typeface="Verdana" panose="020B0604030504040204" pitchFamily="34" charset="0"/>
                <a:cs typeface="Verdana" panose="020B0604030504040204" pitchFamily="34" charset="0"/>
              </a:rPr>
            </a:br>
            <a:endParaRPr lang="en-US" dirty="0"/>
          </a:p>
        </p:txBody>
      </p:sp>
    </p:spTree>
    <p:extLst>
      <p:ext uri="{BB962C8B-B14F-4D97-AF65-F5344CB8AC3E}">
        <p14:creationId xmlns:p14="http://schemas.microsoft.com/office/powerpoint/2010/main" val="1160097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92A6A6-658B-4BD5-8BF0-C2DDD5F57BAE}"/>
              </a:ext>
            </a:extLst>
          </p:cNvPr>
          <p:cNvSpPr txBox="1"/>
          <p:nvPr/>
        </p:nvSpPr>
        <p:spPr>
          <a:xfrm>
            <a:off x="1010652" y="276272"/>
            <a:ext cx="10828421" cy="1384995"/>
          </a:xfrm>
          <a:prstGeom prst="rect">
            <a:avLst/>
          </a:prstGeom>
          <a:noFill/>
        </p:spPr>
        <p:txBody>
          <a:bodyPr wrap="square">
            <a:spAutoFit/>
          </a:bodyPr>
          <a:lstStyle/>
          <a:p>
            <a:pPr algn="just" eaLnBrk="0" fontAlgn="base" hangingPunct="0">
              <a:spcBef>
                <a:spcPct val="0"/>
              </a:spcBef>
              <a:spcAft>
                <a:spcPct val="0"/>
              </a:spcAft>
              <a:buNone/>
            </a:pPr>
            <a:r>
              <a:rPr lang="en-US" sz="2800" dirty="0">
                <a:latin typeface="Times New Roman" panose="02020603050405020304" pitchFamily="18" charset="0"/>
                <a:cs typeface="Times New Roman" panose="02020603050405020304" pitchFamily="18" charset="0"/>
              </a:rPr>
              <a:t>5. Ayman </a:t>
            </a:r>
            <a:r>
              <a:rPr lang="en-US" sz="2800" dirty="0" err="1">
                <a:latin typeface="Times New Roman" panose="02020603050405020304" pitchFamily="18" charset="0"/>
                <a:cs typeface="Times New Roman" panose="02020603050405020304" pitchFamily="18" charset="0"/>
              </a:rPr>
              <a:t>Alahmar</a:t>
            </a:r>
            <a:r>
              <a:rPr lang="en-US" sz="2800" dirty="0">
                <a:latin typeface="Times New Roman" panose="02020603050405020304" pitchFamily="18" charset="0"/>
                <a:cs typeface="Times New Roman" panose="02020603050405020304" pitchFamily="18" charset="0"/>
              </a:rPr>
              <a:t>, Emad A. Mohammed, Rachid </a:t>
            </a:r>
            <a:r>
              <a:rPr lang="en-US" sz="2800" dirty="0" err="1">
                <a:latin typeface="Times New Roman" panose="02020603050405020304" pitchFamily="18" charset="0"/>
                <a:cs typeface="Times New Roman" panose="02020603050405020304" pitchFamily="18" charset="0"/>
              </a:rPr>
              <a:t>Benlamri</a:t>
            </a:r>
            <a:r>
              <a:rPr lang="en-US" sz="2800" dirty="0">
                <a:latin typeface="Times New Roman" panose="02020603050405020304" pitchFamily="18" charset="0"/>
                <a:cs typeface="Times New Roman" panose="02020603050405020304" pitchFamily="18" charset="0"/>
              </a:rPr>
              <a:t> “Application of Data Mining Techniques to Predict the Length of Stay of Hospitalized Patients with Diabetes” in IEEE 2018</a:t>
            </a:r>
            <a:endParaRPr lang="en-US" altLang="en-US" sz="2800" b="1" dirty="0">
              <a:solidFill>
                <a:srgbClr val="000000"/>
              </a:solidFill>
              <a:latin typeface="Times New Roman" panose="02020603050405020304" pitchFamily="18" charset="0"/>
              <a:ea typeface="Verdana" panose="020B060403050404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A02AD22C-8E10-4807-81FD-749C55B0C6F2}"/>
              </a:ext>
            </a:extLst>
          </p:cNvPr>
          <p:cNvSpPr txBox="1"/>
          <p:nvPr/>
        </p:nvSpPr>
        <p:spPr>
          <a:xfrm>
            <a:off x="1010652" y="1967078"/>
            <a:ext cx="10828421" cy="4154984"/>
          </a:xfrm>
          <a:prstGeom prst="rect">
            <a:avLst/>
          </a:prstGeom>
          <a:noFill/>
        </p:spPr>
        <p:txBody>
          <a:bodyPr wrap="square">
            <a:spAutoFit/>
          </a:bodyPr>
          <a:lstStyle/>
          <a:p>
            <a:pPr algn="just">
              <a:buNone/>
            </a:pPr>
            <a:r>
              <a:rPr lang="en-US" sz="2400" b="1" dirty="0">
                <a:latin typeface="Times New Roman" panose="02020603050405020304" pitchFamily="18" charset="0"/>
                <a:cs typeface="Times New Roman" panose="02020603050405020304" pitchFamily="18" charset="0"/>
              </a:rPr>
              <a:t>Paper Description:</a:t>
            </a:r>
          </a:p>
          <a:p>
            <a:pPr algn="just">
              <a:buNone/>
            </a:pPr>
            <a:r>
              <a:rPr lang="en-US" sz="2400" dirty="0">
                <a:latin typeface="Times New Roman" panose="02020603050405020304" pitchFamily="18" charset="0"/>
                <a:cs typeface="Times New Roman" panose="02020603050405020304" pitchFamily="18" charset="0"/>
              </a:rPr>
              <a:t>	Diabetes is one of the most critical public health conditions worldwide. It has been shown that patients with diabetes are associated with a longer length of hospital stay (LOS) and increased associated healthcare cost. The uncertainty of diabetic patients’ LOS makes it difficult for hospitals to optimize their scheduling process.</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Here</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applies the stacked ensemble method, with deep learning as the meta-learning algorithm, to predict long vs. short LOS for diabetic patients. The obtained results show that stacked ensemble technique is promising in this field because stacking multiple classification learning algorithms resulted in a better predictive performance than that obtained from any of the constituent learning algorithms.</a:t>
            </a:r>
          </a:p>
          <a:p>
            <a:pPr algn="just">
              <a:buNone/>
            </a:pPr>
            <a:endParaRPr lang="en-US" altLang="en-US" sz="2400" b="1" dirty="0">
              <a:solidFill>
                <a:srgbClr val="000000"/>
              </a:solidFill>
              <a:latin typeface="Times New Roman" panose="02020603050405020304" pitchFamily="18"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21989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FDEDF9-0F61-42EC-8438-0B4CB851057A}"/>
              </a:ext>
            </a:extLst>
          </p:cNvPr>
          <p:cNvSpPr txBox="1"/>
          <p:nvPr/>
        </p:nvSpPr>
        <p:spPr>
          <a:xfrm>
            <a:off x="786063" y="304800"/>
            <a:ext cx="10988842" cy="6001643"/>
          </a:xfrm>
          <a:prstGeom prst="rect">
            <a:avLst/>
          </a:prstGeom>
          <a:noFill/>
        </p:spPr>
        <p:txBody>
          <a:bodyPr wrap="square">
            <a:spAutoFit/>
          </a:bodyPr>
          <a:lstStyle/>
          <a:p>
            <a:pPr marL="285750" indent="-285750" algn="just"/>
            <a:r>
              <a:rPr lang="en-IN" altLang="en-US" sz="2400" b="1" dirty="0">
                <a:solidFill>
                  <a:srgbClr val="000000"/>
                </a:solidFill>
                <a:latin typeface="Times New Roman" panose="02020603050405020304" pitchFamily="18" charset="0"/>
                <a:ea typeface="Verdana" panose="020B0604030504040204" pitchFamily="34" charset="0"/>
                <a:cs typeface="Times New Roman" panose="02020603050405020304" pitchFamily="18" charset="0"/>
              </a:rPr>
              <a:t>Merits:</a:t>
            </a:r>
            <a:endParaRPr lang="en-IN" altLang="en-US" sz="2400" dirty="0">
              <a:solidFill>
                <a:srgbClr val="000000"/>
              </a:solidFill>
              <a:latin typeface="Times New Roman" panose="02020603050405020304" pitchFamily="18" charset="0"/>
              <a:ea typeface="Verdana" panose="020B0604030504040204" pitchFamily="34" charset="0"/>
              <a:cs typeface="Times New Roman" panose="02020603050405020304" pitchFamily="18" charset="0"/>
            </a:endParaRPr>
          </a:p>
          <a:p>
            <a:pPr marL="285750" indent="-285750" algn="just"/>
            <a:r>
              <a:rPr lang="en-US" sz="2400" dirty="0">
                <a:latin typeface="Times New Roman" panose="02020603050405020304" pitchFamily="18" charset="0"/>
                <a:cs typeface="Times New Roman" panose="02020603050405020304" pitchFamily="18" charset="0"/>
              </a:rPr>
              <a:t>         1.Reasonable estimate on LOS for patients with diabetes helps in optimizing the 	use of hospital resources, reducing healthcare cost, and improving diabetic    	patient satisfaction.</a:t>
            </a:r>
          </a:p>
          <a:p>
            <a:pPr marL="285750" indent="-285750" algn="just"/>
            <a:r>
              <a:rPr lang="en-US" sz="2400" dirty="0">
                <a:latin typeface="Times New Roman" panose="02020603050405020304" pitchFamily="18" charset="0"/>
                <a:cs typeface="Times New Roman" panose="02020603050405020304" pitchFamily="18" charset="0"/>
              </a:rPr>
              <a:t>	      2.Motivated by the importance of predicting LOS for diabetic patients, this aims 	at developing a predictive model that can predict LOS for patients having 	diabetes as an existing condition.</a:t>
            </a:r>
          </a:p>
          <a:p>
            <a:pPr algn="just">
              <a:buNone/>
            </a:pPr>
            <a:endParaRPr lang="en-IN" altLang="en-US" sz="2400" dirty="0">
              <a:solidFill>
                <a:srgbClr val="000000"/>
              </a:solidFill>
              <a:latin typeface="Times New Roman" panose="02020603050405020304" pitchFamily="18" charset="0"/>
              <a:ea typeface="Verdana" panose="020B0604030504040204" pitchFamily="34" charset="0"/>
              <a:cs typeface="Times New Roman" panose="02020603050405020304" pitchFamily="18" charset="0"/>
            </a:endParaRPr>
          </a:p>
          <a:p>
            <a:pPr algn="just">
              <a:buNone/>
            </a:pPr>
            <a:r>
              <a:rPr lang="en-IN" altLang="en-US" sz="2400" b="1" dirty="0">
                <a:solidFill>
                  <a:srgbClr val="000000"/>
                </a:solidFill>
                <a:latin typeface="Times New Roman" panose="02020603050405020304" pitchFamily="18" charset="0"/>
                <a:ea typeface="Verdana" panose="020B0604030504040204" pitchFamily="34" charset="0"/>
                <a:cs typeface="Times New Roman" panose="02020603050405020304" pitchFamily="18" charset="0"/>
              </a:rPr>
              <a:t>Demerits:</a:t>
            </a:r>
            <a:endParaRPr lang="en-IN" altLang="en-US" sz="2400" dirty="0">
              <a:solidFill>
                <a:srgbClr val="000000"/>
              </a:solidFill>
              <a:latin typeface="Times New Roman" panose="02020603050405020304" pitchFamily="18" charset="0"/>
              <a:ea typeface="Verdana" panose="020B0604030504040204" pitchFamily="34" charset="0"/>
              <a:cs typeface="Times New Roman" panose="02020603050405020304" pitchFamily="18" charset="0"/>
            </a:endParaRPr>
          </a:p>
          <a:p>
            <a:pPr marL="285750" indent="-285750" algn="just"/>
            <a:r>
              <a:rPr lang="en-US" sz="2400" dirty="0">
                <a:latin typeface="Times New Roman" panose="02020603050405020304" pitchFamily="18" charset="0"/>
                <a:cs typeface="Times New Roman" panose="02020603050405020304" pitchFamily="18" charset="0"/>
              </a:rPr>
              <a:t>	      1.LOS has long been a crucial metric of hospital quality of care and efficiency. 	Longer stays result in unorganized scheduling for hospitals and higher costs for 	patients and their families.</a:t>
            </a:r>
          </a:p>
          <a:p>
            <a:pPr marL="285750" indent="-285750" algn="just"/>
            <a:r>
              <a:rPr lang="en-US" sz="2400" dirty="0">
                <a:latin typeface="Times New Roman" panose="02020603050405020304" pitchFamily="18" charset="0"/>
                <a:cs typeface="Times New Roman" panose="02020603050405020304" pitchFamily="18" charset="0"/>
              </a:rPr>
              <a:t>	      2.Patients with diabetes are associated with a Longer length of hospital stay 	(LOS) and increased associated healthcare cost. The uncertainty of diabetic 	patients’ LOS makes it difficult for hospitals to optimize their scheduling 	process.</a:t>
            </a:r>
          </a:p>
        </p:txBody>
      </p:sp>
    </p:spTree>
    <p:extLst>
      <p:ext uri="{BB962C8B-B14F-4D97-AF65-F5344CB8AC3E}">
        <p14:creationId xmlns:p14="http://schemas.microsoft.com/office/powerpoint/2010/main" val="2446436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06E749-6A7A-46A2-917A-F5B5C9049317}"/>
              </a:ext>
            </a:extLst>
          </p:cNvPr>
          <p:cNvSpPr txBox="1"/>
          <p:nvPr/>
        </p:nvSpPr>
        <p:spPr>
          <a:xfrm>
            <a:off x="930443" y="388566"/>
            <a:ext cx="10764252" cy="1384995"/>
          </a:xfrm>
          <a:prstGeom prst="rect">
            <a:avLst/>
          </a:prstGeom>
          <a:noFill/>
        </p:spPr>
        <p:txBody>
          <a:bodyPr wrap="square">
            <a:spAutoFit/>
          </a:bodyPr>
          <a:lstStyle/>
          <a:p>
            <a:pPr algn="just" eaLnBrk="0" fontAlgn="base" hangingPunct="0">
              <a:spcBef>
                <a:spcPct val="0"/>
              </a:spcBef>
              <a:spcAft>
                <a:spcPct val="0"/>
              </a:spcAft>
              <a:buNone/>
            </a:pPr>
            <a:r>
              <a:rPr lang="en-US" sz="2800" dirty="0">
                <a:latin typeface="Times New Roman" panose="02020603050405020304" pitchFamily="18" charset="0"/>
                <a:cs typeface="Times New Roman" panose="02020603050405020304" pitchFamily="18" charset="0"/>
              </a:rPr>
              <a:t>6. Yan Ye, </a:t>
            </a:r>
            <a:r>
              <a:rPr lang="en-US" sz="2800" dirty="0" err="1">
                <a:latin typeface="Times New Roman" panose="02020603050405020304" pitchFamily="18" charset="0"/>
                <a:cs typeface="Times New Roman" panose="02020603050405020304" pitchFamily="18" charset="0"/>
              </a:rPr>
              <a:t>Zhibin</a:t>
            </a:r>
            <a:r>
              <a:rPr lang="en-US" sz="2800" dirty="0">
                <a:latin typeface="Times New Roman" panose="02020603050405020304" pitchFamily="18" charset="0"/>
                <a:cs typeface="Times New Roman" panose="02020603050405020304" pitchFamily="18" charset="0"/>
              </a:rPr>
              <a:t> Jiang and Gang </a:t>
            </a:r>
            <a:r>
              <a:rPr lang="en-US" sz="2800" dirty="0" err="1">
                <a:latin typeface="Times New Roman" panose="02020603050405020304" pitchFamily="18" charset="0"/>
                <a:cs typeface="Times New Roman" panose="02020603050405020304" pitchFamily="18" charset="0"/>
              </a:rPr>
              <a:t>Du”A</a:t>
            </a:r>
            <a:r>
              <a:rPr lang="en-US" sz="2800" dirty="0">
                <a:latin typeface="Times New Roman" panose="02020603050405020304" pitchFamily="18" charset="0"/>
                <a:cs typeface="Times New Roman" panose="02020603050405020304" pitchFamily="18" charset="0"/>
              </a:rPr>
              <a:t> Knowledge-Based Variance Management System for Supporting the Implementation of Clinical Pathways” in IEEE 2009</a:t>
            </a:r>
            <a:endParaRPr lang="en-US" altLang="en-US" sz="2800" b="1" dirty="0">
              <a:solidFill>
                <a:srgbClr val="000000"/>
              </a:solidFill>
              <a:latin typeface="Times New Roman" panose="02020603050405020304" pitchFamily="18" charset="0"/>
              <a:ea typeface="Verdana" panose="020B060403050404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C03E5DD2-634C-460D-8EE5-22F11E80066F}"/>
              </a:ext>
            </a:extLst>
          </p:cNvPr>
          <p:cNvSpPr txBox="1"/>
          <p:nvPr/>
        </p:nvSpPr>
        <p:spPr>
          <a:xfrm>
            <a:off x="930442" y="2091132"/>
            <a:ext cx="10764251" cy="4893647"/>
          </a:xfrm>
          <a:prstGeom prst="rect">
            <a:avLst/>
          </a:prstGeom>
          <a:noFill/>
        </p:spPr>
        <p:txBody>
          <a:bodyPr wrap="square">
            <a:spAutoFit/>
          </a:bodyPr>
          <a:lstStyle/>
          <a:p>
            <a:pPr algn="just">
              <a:buNone/>
            </a:pPr>
            <a:r>
              <a:rPr lang="en-US" sz="2400" b="1" dirty="0">
                <a:latin typeface="Times New Roman" panose="02020603050405020304" pitchFamily="18" charset="0"/>
                <a:cs typeface="Times New Roman" panose="02020603050405020304" pitchFamily="18" charset="0"/>
              </a:rPr>
              <a:t>Paper Description:</a:t>
            </a:r>
          </a:p>
          <a:p>
            <a:pPr algn="just">
              <a:buNone/>
            </a:pPr>
            <a:r>
              <a:rPr lang="en-US" sz="2400" dirty="0">
                <a:latin typeface="Times New Roman" panose="02020603050405020304" pitchFamily="18" charset="0"/>
                <a:cs typeface="Times New Roman" panose="02020603050405020304" pitchFamily="18" charset="0"/>
              </a:rPr>
              <a:t>	A knowledge-based variance management system that is developed using object-oriented analysis and design techniques, especially unified modeling language (UML), and implements effective analysis and handling of various variances through the construction and fuzzy reasoning of generalized fuzzy ECA (GFECA) rules and typed fuzzy Petri net extended by process knowledge (TFPN-PK) models related to the clinical pathway ontology and healthcare domain ontology. Abstract Variance management is important for computerized implementation of clinical pathways (CPs) to dynamically execute patient care processes and effectively provide high quality and efficient healthcare services. However, current related efforts are not adequate to support variance handling process involving two decision strategies, imprecise knowledge and the interaction with standardized CP workflow.</a:t>
            </a:r>
          </a:p>
          <a:p>
            <a:pPr algn="just">
              <a:buNone/>
            </a:pPr>
            <a:endParaRPr lang="en-US" altLang="en-US" sz="2400" b="1" dirty="0">
              <a:solidFill>
                <a:srgbClr val="000000"/>
              </a:solidFill>
              <a:latin typeface="Times New Roman" panose="02020603050405020304" pitchFamily="18"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061762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9AB912-74A9-4D43-99CC-9C34B5AF5BFF}"/>
              </a:ext>
            </a:extLst>
          </p:cNvPr>
          <p:cNvSpPr txBox="1"/>
          <p:nvPr/>
        </p:nvSpPr>
        <p:spPr>
          <a:xfrm>
            <a:off x="753979" y="481263"/>
            <a:ext cx="10860505" cy="5632311"/>
          </a:xfrm>
          <a:prstGeom prst="rect">
            <a:avLst/>
          </a:prstGeom>
          <a:noFill/>
        </p:spPr>
        <p:txBody>
          <a:bodyPr wrap="square">
            <a:spAutoFit/>
          </a:bodyPr>
          <a:lstStyle/>
          <a:p>
            <a:pPr marL="285750" indent="-285750" algn="just"/>
            <a:r>
              <a:rPr lang="en-IN" altLang="en-US" sz="2400" b="1" dirty="0">
                <a:solidFill>
                  <a:srgbClr val="000000"/>
                </a:solidFill>
                <a:latin typeface="Times New Roman" panose="02020603050405020304" pitchFamily="18" charset="0"/>
                <a:ea typeface="Verdana" panose="020B0604030504040204" pitchFamily="34" charset="0"/>
                <a:cs typeface="Times New Roman" panose="02020603050405020304" pitchFamily="18" charset="0"/>
              </a:rPr>
              <a:t>Merits:</a:t>
            </a:r>
            <a:endParaRPr lang="en-IN" altLang="en-US" sz="2400" dirty="0">
              <a:solidFill>
                <a:srgbClr val="000000"/>
              </a:solidFill>
              <a:latin typeface="Times New Roman" panose="02020603050405020304" pitchFamily="18" charset="0"/>
              <a:ea typeface="Verdana" panose="020B0604030504040204" pitchFamily="34" charset="0"/>
              <a:cs typeface="Times New Roman" panose="02020603050405020304" pitchFamily="18" charset="0"/>
            </a:endParaRPr>
          </a:p>
          <a:p>
            <a:pPr marL="285750" indent="-285750" algn="just"/>
            <a:r>
              <a:rPr lang="en-US" sz="2400" dirty="0">
                <a:latin typeface="Times New Roman" panose="02020603050405020304" pitchFamily="18" charset="0"/>
                <a:cs typeface="Times New Roman" panose="02020603050405020304" pitchFamily="18" charset="0"/>
              </a:rPr>
              <a:t>		1.The system is a subsystem of the CP workflow system realizing dynamic 	execution and monitoring of CP-based patient care processes and can e	</a:t>
            </a:r>
            <a:r>
              <a:rPr lang="en-US" sz="2400" dirty="0" err="1">
                <a:latin typeface="Times New Roman" panose="02020603050405020304" pitchFamily="18" charset="0"/>
                <a:cs typeface="Times New Roman" panose="02020603050405020304" pitchFamily="18" charset="0"/>
              </a:rPr>
              <a:t>ffectively</a:t>
            </a:r>
            <a:r>
              <a:rPr lang="en-US" sz="2400" dirty="0">
                <a:latin typeface="Times New Roman" panose="02020603050405020304" pitchFamily="18" charset="0"/>
                <a:cs typeface="Times New Roman" panose="02020603050405020304" pitchFamily="18" charset="0"/>
              </a:rPr>
              <a:t> facilitate the handling of different types of occurred variances by s	</a:t>
            </a:r>
            <a:r>
              <a:rPr lang="en-US" sz="2400" dirty="0" err="1">
                <a:latin typeface="Times New Roman" panose="02020603050405020304" pitchFamily="18" charset="0"/>
                <a:cs typeface="Times New Roman" panose="02020603050405020304" pitchFamily="18" charset="0"/>
              </a:rPr>
              <a:t>upporting</a:t>
            </a:r>
            <a:r>
              <a:rPr lang="en-US" sz="2400" dirty="0">
                <a:latin typeface="Times New Roman" panose="02020603050405020304" pitchFamily="18" charset="0"/>
                <a:cs typeface="Times New Roman" panose="02020603050405020304" pitchFamily="18" charset="0"/>
              </a:rPr>
              <a:t> integrated representation and reasoning of relevant fuzzy/non fuzzy 	knowledge.</a:t>
            </a:r>
          </a:p>
          <a:p>
            <a:pPr marL="285750" indent="-285750" algn="just"/>
            <a:r>
              <a:rPr lang="en-US" sz="2400" dirty="0">
                <a:latin typeface="Times New Roman" panose="02020603050405020304" pitchFamily="18" charset="0"/>
                <a:cs typeface="Times New Roman" panose="02020603050405020304" pitchFamily="18" charset="0"/>
              </a:rPr>
              <a:t>		2.Abstract-Variance</a:t>
            </a:r>
            <a:r>
              <a:rPr lang="en-US" sz="2400" i="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management</a:t>
            </a:r>
            <a:r>
              <a:rPr lang="en-US" sz="2400" i="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provides high quality and efficient healthcare 	services.</a:t>
            </a:r>
          </a:p>
          <a:p>
            <a:pPr algn="just">
              <a:buNone/>
            </a:pPr>
            <a:endParaRPr lang="en-IN" altLang="en-US" sz="2400" dirty="0">
              <a:solidFill>
                <a:srgbClr val="000000"/>
              </a:solidFill>
              <a:latin typeface="Times New Roman" panose="02020603050405020304" pitchFamily="18" charset="0"/>
              <a:ea typeface="Verdana" panose="020B0604030504040204" pitchFamily="34" charset="0"/>
              <a:cs typeface="Times New Roman" panose="02020603050405020304" pitchFamily="18" charset="0"/>
            </a:endParaRPr>
          </a:p>
          <a:p>
            <a:pPr marL="285750" indent="-285750" algn="just"/>
            <a:r>
              <a:rPr lang="en-IN" altLang="en-US" sz="2400" b="1" dirty="0">
                <a:solidFill>
                  <a:srgbClr val="000000"/>
                </a:solidFill>
                <a:latin typeface="Times New Roman" panose="02020603050405020304" pitchFamily="18" charset="0"/>
                <a:ea typeface="Verdana" panose="020B0604030504040204" pitchFamily="34" charset="0"/>
                <a:cs typeface="Times New Roman" panose="02020603050405020304" pitchFamily="18" charset="0"/>
              </a:rPr>
              <a:t>Demerits:</a:t>
            </a:r>
            <a:endParaRPr lang="en-IN" altLang="en-US" sz="2400" dirty="0">
              <a:solidFill>
                <a:srgbClr val="000000"/>
              </a:solidFill>
              <a:latin typeface="Times New Roman" panose="02020603050405020304" pitchFamily="18" charset="0"/>
              <a:ea typeface="Verdana" panose="020B0604030504040204" pitchFamily="34" charset="0"/>
              <a:cs typeface="Times New Roman" panose="02020603050405020304" pitchFamily="18" charset="0"/>
            </a:endParaRPr>
          </a:p>
          <a:p>
            <a:pPr marL="285750" indent="-285750" algn="just"/>
            <a:r>
              <a:rPr lang="en-US" sz="2400" dirty="0">
                <a:latin typeface="Times New Roman" panose="02020603050405020304" pitchFamily="18" charset="0"/>
                <a:cs typeface="Times New Roman" panose="02020603050405020304" pitchFamily="18" charset="0"/>
              </a:rPr>
              <a:t>		1.CPs are mainly implemented in traditional paper-based manual way, which 	has several inherent deficiencies impairing total implementation effectiveness, 	such as difficulty in real-time monitoring CP-based care workflows and 	systematically collecting and analyzing relevant information.</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5328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5EDFA-E986-4EE6-BE87-EE0262DC276F}"/>
              </a:ext>
            </a:extLst>
          </p:cNvPr>
          <p:cNvSpPr>
            <a:spLocks noGrp="1"/>
          </p:cNvSpPr>
          <p:nvPr>
            <p:ph type="title"/>
          </p:nvPr>
        </p:nvSpPr>
        <p:spPr>
          <a:xfrm>
            <a:off x="838200" y="365125"/>
            <a:ext cx="11016916" cy="2134268"/>
          </a:xfrm>
        </p:spPr>
        <p:txBody>
          <a:bodyPr>
            <a:noAutofit/>
          </a:bodyPr>
          <a:lstStyle/>
          <a:p>
            <a:pPr eaLnBrk="0" fontAlgn="base" hangingPunct="0">
              <a:spcBef>
                <a:spcPct val="0"/>
              </a:spcBef>
              <a:spcAft>
                <a:spcPct val="0"/>
              </a:spcAft>
            </a:pPr>
            <a:r>
              <a:rPr lang="en-GB" altLang="en-US" sz="2800" dirty="0">
                <a:solidFill>
                  <a:srgbClr val="000000"/>
                </a:solidFill>
                <a:latin typeface="Times New Roman" panose="02020603050405020304" pitchFamily="18" charset="0"/>
                <a:ea typeface="Verdana" panose="020B0604030504040204" pitchFamily="34" charset="0"/>
                <a:cs typeface="Times New Roman" panose="02020603050405020304" pitchFamily="18" charset="0"/>
              </a:rPr>
              <a:t>1.Ayman </a:t>
            </a:r>
            <a:r>
              <a:rPr lang="en-GB" altLang="en-US" sz="2800" dirty="0" err="1">
                <a:solidFill>
                  <a:srgbClr val="000000"/>
                </a:solidFill>
                <a:latin typeface="Times New Roman" panose="02020603050405020304" pitchFamily="18" charset="0"/>
                <a:ea typeface="Verdana" panose="020B0604030504040204" pitchFamily="34" charset="0"/>
                <a:cs typeface="Times New Roman" panose="02020603050405020304" pitchFamily="18" charset="0"/>
              </a:rPr>
              <a:t>Alahmar</a:t>
            </a:r>
            <a:r>
              <a:rPr lang="en-GB" altLang="en-US" sz="2800" dirty="0">
                <a:solidFill>
                  <a:srgbClr val="000000"/>
                </a:solidFill>
                <a:latin typeface="Times New Roman" panose="02020603050405020304" pitchFamily="18" charset="0"/>
                <a:ea typeface="Verdana" panose="020B0604030504040204" pitchFamily="34" charset="0"/>
                <a:cs typeface="Times New Roman" panose="02020603050405020304" pitchFamily="18" charset="0"/>
              </a:rPr>
              <a:t> and Rachid </a:t>
            </a:r>
            <a:r>
              <a:rPr lang="en-GB" altLang="en-US" sz="2800" dirty="0" err="1">
                <a:solidFill>
                  <a:srgbClr val="000000"/>
                </a:solidFill>
                <a:latin typeface="Times New Roman" panose="02020603050405020304" pitchFamily="18" charset="0"/>
                <a:ea typeface="Verdana" panose="020B0604030504040204" pitchFamily="34" charset="0"/>
                <a:cs typeface="Times New Roman" panose="02020603050405020304" pitchFamily="18" charset="0"/>
              </a:rPr>
              <a:t>Benlamri“Optimizing</a:t>
            </a:r>
            <a:r>
              <a:rPr lang="en-GB" altLang="en-US" sz="2800" dirty="0">
                <a:solidFill>
                  <a:srgbClr val="000000"/>
                </a:solidFill>
                <a:latin typeface="Times New Roman" panose="02020603050405020304" pitchFamily="18" charset="0"/>
                <a:ea typeface="Verdana" panose="020B0604030504040204" pitchFamily="34" charset="0"/>
                <a:cs typeface="Times New Roman" panose="02020603050405020304" pitchFamily="18" charset="0"/>
              </a:rPr>
              <a:t> Hospital Resources using Big Data Analytics with Standardized e-Clinical Pathways” in DOI 10.1109/DASC-PICom-CBDComCyberSciTech49142.2020.00112,IEEE 2020</a:t>
            </a:r>
            <a:endParaRPr lang="en-US" altLang="en-US" sz="2800" dirty="0">
              <a:solidFill>
                <a:srgbClr val="000000"/>
              </a:solidFill>
              <a:latin typeface="Times New Roman" panose="02020603050405020304" pitchFamily="18" charset="0"/>
              <a:ea typeface="Verdana" panose="020B060403050404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6092FFE-451B-4FE7-B2B7-9E9F5125F78B}"/>
              </a:ext>
            </a:extLst>
          </p:cNvPr>
          <p:cNvSpPr>
            <a:spLocks noGrp="1"/>
          </p:cNvSpPr>
          <p:nvPr>
            <p:ph idx="1"/>
          </p:nvPr>
        </p:nvSpPr>
        <p:spPr>
          <a:xfrm>
            <a:off x="838200" y="2499393"/>
            <a:ext cx="10515600" cy="3612649"/>
          </a:xfrm>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Times New Roman"/>
                <a:ea typeface="Cambria" panose="02040503050406030204" pitchFamily="18" charset="0"/>
                <a:cs typeface="+mn-cs"/>
              </a:rPr>
              <a:t>Paper Description:</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Times New Roman"/>
                <a:ea typeface="+mn-ea"/>
                <a:cs typeface="+mn-cs"/>
              </a:rPr>
              <a:t>	Clinical Pathways (CPs) have been created as a novel healthcare managing plan that contains all the steps in treating and following-up patients. CPs, as such, are capable of generating the big data needed to fuel IT and data science </a:t>
            </a:r>
            <a:r>
              <a:rPr kumimoji="0" lang="en-IN" sz="2400" b="0" i="0" u="none" strike="noStrike" kern="1200" cap="none" spc="0" normalizeH="0" baseline="0" noProof="0" dirty="0">
                <a:ln>
                  <a:noFill/>
                </a:ln>
                <a:solidFill>
                  <a:srgbClr val="000000"/>
                </a:solidFill>
                <a:effectLst/>
                <a:uLnTx/>
                <a:uFillTx/>
                <a:latin typeface="Times New Roman"/>
                <a:ea typeface="+mn-ea"/>
                <a:cs typeface="+mn-cs"/>
              </a:rPr>
              <a:t>applications in healthcare. CPs aim to reduce </a:t>
            </a:r>
            <a:r>
              <a:rPr kumimoji="0" lang="en-US" sz="2400" b="0" i="0" u="none" strike="noStrike" kern="1200" cap="none" spc="0" normalizeH="0" baseline="0" noProof="0" dirty="0">
                <a:ln>
                  <a:noFill/>
                </a:ln>
                <a:solidFill>
                  <a:srgbClr val="000000"/>
                </a:solidFill>
                <a:effectLst/>
                <a:uLnTx/>
                <a:uFillTx/>
                <a:latin typeface="Times New Roman"/>
                <a:ea typeface="+mn-ea"/>
                <a:cs typeface="+mn-cs"/>
              </a:rPr>
              <a:t>variations, optimize the use of resources, and improve the </a:t>
            </a:r>
            <a:r>
              <a:rPr kumimoji="0" lang="en-IN" sz="2400" b="0" i="0" u="none" strike="noStrike" kern="1200" cap="none" spc="0" normalizeH="0" baseline="0" noProof="0" dirty="0">
                <a:ln>
                  <a:noFill/>
                </a:ln>
                <a:solidFill>
                  <a:srgbClr val="000000"/>
                </a:solidFill>
                <a:effectLst/>
                <a:uLnTx/>
                <a:uFillTx/>
                <a:latin typeface="Times New Roman"/>
                <a:ea typeface="+mn-ea"/>
                <a:cs typeface="+mn-cs"/>
              </a:rPr>
              <a:t>quality of care. </a:t>
            </a:r>
            <a:r>
              <a:rPr kumimoji="0" lang="en-US" sz="2400" b="0" i="0" u="none" strike="noStrike" kern="1200" cap="none" spc="0" normalizeH="0" baseline="0" noProof="0" dirty="0">
                <a:ln>
                  <a:noFill/>
                </a:ln>
                <a:solidFill>
                  <a:srgbClr val="000000"/>
                </a:solidFill>
                <a:effectLst/>
                <a:uLnTx/>
                <a:uFillTx/>
                <a:latin typeface="Times New Roman"/>
                <a:ea typeface="+mn-ea"/>
                <a:cs typeface="+mn-cs"/>
              </a:rPr>
              <a:t>CPs also ensure patient safety because they contain agreed-on clinical practice guidelines and </a:t>
            </a:r>
            <a:r>
              <a:rPr kumimoji="0" lang="en-IN" sz="2400" b="0" i="0" u="none" strike="noStrike" kern="1200" cap="none" spc="0" normalizeH="0" baseline="0" noProof="0" dirty="0">
                <a:ln>
                  <a:noFill/>
                </a:ln>
                <a:solidFill>
                  <a:srgbClr val="000000"/>
                </a:solidFill>
                <a:effectLst/>
                <a:uLnTx/>
                <a:uFillTx/>
                <a:latin typeface="Times New Roman"/>
                <a:ea typeface="+mn-ea"/>
                <a:cs typeface="+mn-cs"/>
              </a:rPr>
              <a:t>protocols.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altLang="en-US" sz="1800" b="1" i="0" u="none" strike="noStrike" kern="1200" cap="none" spc="0" normalizeH="0" baseline="0" noProof="0" dirty="0">
              <a:ln>
                <a:noFill/>
              </a:ln>
              <a:solidFill>
                <a:srgbClr val="000000"/>
              </a:solidFill>
              <a:effectLst/>
              <a:uLnTx/>
              <a:uFillTx/>
              <a:latin typeface="Times New Roman"/>
              <a:ea typeface="Verdana" panose="020B0604030504040204" pitchFamily="34" charset="0"/>
              <a:cs typeface="Verdana" panose="020B0604030504040204" pitchFamily="34" charset="0"/>
            </a:endParaRPr>
          </a:p>
          <a:p>
            <a:endParaRPr lang="en-US" dirty="0"/>
          </a:p>
        </p:txBody>
      </p:sp>
    </p:spTree>
    <p:extLst>
      <p:ext uri="{BB962C8B-B14F-4D97-AF65-F5344CB8AC3E}">
        <p14:creationId xmlns:p14="http://schemas.microsoft.com/office/powerpoint/2010/main" val="77099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BE03E47-FEE4-41E2-870B-C63E0B201C96}"/>
              </a:ext>
            </a:extLst>
          </p:cNvPr>
          <p:cNvSpPr txBox="1"/>
          <p:nvPr/>
        </p:nvSpPr>
        <p:spPr>
          <a:xfrm>
            <a:off x="950494" y="614751"/>
            <a:ext cx="7599947" cy="2308324"/>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altLang="en-US" sz="2400" b="1" i="0" u="none" strike="noStrike" kern="1200" cap="none" spc="0" normalizeH="0" baseline="0" noProof="0" dirty="0">
                <a:ln>
                  <a:noFill/>
                </a:ln>
                <a:solidFill>
                  <a:srgbClr val="000000"/>
                </a:solidFill>
                <a:effectLst/>
                <a:uLnTx/>
                <a:uFillTx/>
                <a:latin typeface="Times New Roman"/>
                <a:ea typeface="Verdana" panose="020B0604030504040204" pitchFamily="34" charset="0"/>
                <a:cs typeface="Verdana" panose="020B0604030504040204" pitchFamily="34" charset="0"/>
              </a:rPr>
              <a:t>Merits:</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altLang="en-US" sz="2400" b="1" i="0" u="none" strike="noStrike" kern="1200" cap="none" spc="0" normalizeH="0" baseline="0" noProof="0" dirty="0">
                <a:ln>
                  <a:noFill/>
                </a:ln>
                <a:solidFill>
                  <a:srgbClr val="000000"/>
                </a:solidFill>
                <a:effectLst/>
                <a:uLnTx/>
                <a:uFillTx/>
                <a:latin typeface="Times New Roman"/>
                <a:ea typeface="Verdana" panose="020B0604030504040204" pitchFamily="34" charset="0"/>
                <a:cs typeface="Verdana" panose="020B0604030504040204" pitchFamily="34" charset="0"/>
              </a:rPr>
              <a:t>	</a:t>
            </a:r>
            <a:r>
              <a:rPr kumimoji="0" lang="en-IN" altLang="en-US" sz="2400" b="0" i="0" u="none" strike="noStrike" kern="1200" cap="none" spc="0" normalizeH="0" baseline="0" noProof="0" dirty="0">
                <a:ln>
                  <a:noFill/>
                </a:ln>
                <a:solidFill>
                  <a:srgbClr val="000000"/>
                </a:solidFill>
                <a:effectLst/>
                <a:uLnTx/>
                <a:uFillTx/>
                <a:latin typeface="Times New Roman"/>
                <a:ea typeface="Verdana" panose="020B0604030504040204" pitchFamily="34" charset="0"/>
                <a:cs typeface="Verdana" panose="020B0604030504040204" pitchFamily="34" charset="0"/>
              </a:rPr>
              <a:t>This work proposes a solution that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altLang="en-US" sz="2400" b="0" i="0" u="none" strike="noStrike" kern="1200" cap="none" spc="0" normalizeH="0" baseline="0" noProof="0" dirty="0">
                <a:ln>
                  <a:noFill/>
                </a:ln>
                <a:solidFill>
                  <a:srgbClr val="000000"/>
                </a:solidFill>
                <a:effectLst/>
                <a:uLnTx/>
                <a:uFillTx/>
                <a:latin typeface="Times New Roman"/>
                <a:ea typeface="Verdana" panose="020B0604030504040204" pitchFamily="34" charset="0"/>
                <a:cs typeface="Verdana" panose="020B0604030504040204" pitchFamily="34" charset="0"/>
              </a:rPr>
              <a:t>	1. Optimises the usage of resources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altLang="en-US" sz="2400" b="0" i="0" u="none" strike="noStrike" kern="1200" cap="none" spc="0" normalizeH="0" baseline="0" noProof="0" dirty="0">
                <a:ln>
                  <a:noFill/>
                </a:ln>
                <a:solidFill>
                  <a:srgbClr val="000000"/>
                </a:solidFill>
                <a:effectLst/>
                <a:uLnTx/>
                <a:uFillTx/>
                <a:latin typeface="Times New Roman"/>
                <a:ea typeface="Verdana" panose="020B0604030504040204" pitchFamily="34" charset="0"/>
                <a:cs typeface="Verdana" panose="020B0604030504040204" pitchFamily="34" charset="0"/>
              </a:rPr>
              <a:t>	2. Reduces cost</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altLang="en-US" sz="2400" b="0" i="0" u="none" strike="noStrike" kern="1200" cap="none" spc="0" normalizeH="0" baseline="0" noProof="0" dirty="0">
                <a:ln>
                  <a:noFill/>
                </a:ln>
                <a:solidFill>
                  <a:srgbClr val="000000"/>
                </a:solidFill>
                <a:effectLst/>
                <a:uLnTx/>
                <a:uFillTx/>
                <a:latin typeface="Times New Roman"/>
                <a:ea typeface="Verdana" panose="020B0604030504040204" pitchFamily="34" charset="0"/>
                <a:cs typeface="Verdana" panose="020B0604030504040204" pitchFamily="34" charset="0"/>
              </a:rPr>
              <a:t>	3. Reduces length of stay in hospitals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altLang="en-US" sz="2400" b="0" i="0" u="none" strike="noStrike" kern="1200" cap="none" spc="0" normalizeH="0" baseline="0" noProof="0" dirty="0">
                <a:ln>
                  <a:noFill/>
                </a:ln>
                <a:solidFill>
                  <a:srgbClr val="000000"/>
                </a:solidFill>
                <a:effectLst/>
                <a:uLnTx/>
                <a:uFillTx/>
                <a:latin typeface="Times New Roman"/>
                <a:ea typeface="Verdana" panose="020B0604030504040204" pitchFamily="34" charset="0"/>
                <a:cs typeface="Verdana" panose="020B0604030504040204" pitchFamily="34" charset="0"/>
              </a:rPr>
              <a:t>	4. Increases patient satisfaction</a:t>
            </a:r>
          </a:p>
        </p:txBody>
      </p:sp>
      <p:sp>
        <p:nvSpPr>
          <p:cNvPr id="9" name="TextBox 8">
            <a:extLst>
              <a:ext uri="{FF2B5EF4-FFF2-40B4-BE49-F238E27FC236}">
                <a16:creationId xmlns:a16="http://schemas.microsoft.com/office/drawing/2014/main" id="{70CF0BC5-9F66-4018-B2D2-6BC4F88BB6A5}"/>
              </a:ext>
            </a:extLst>
          </p:cNvPr>
          <p:cNvSpPr txBox="1"/>
          <p:nvPr/>
        </p:nvSpPr>
        <p:spPr>
          <a:xfrm>
            <a:off x="950494" y="3429000"/>
            <a:ext cx="9765632" cy="1569660"/>
          </a:xfrm>
          <a:prstGeom prst="rect">
            <a:avLst/>
          </a:prstGeom>
          <a:noFill/>
        </p:spPr>
        <p:txBody>
          <a:bodyPr wrap="square">
            <a:spAutoFit/>
          </a:bodyPr>
          <a:lstStyle/>
          <a:p>
            <a:pPr algn="just">
              <a:buNone/>
            </a:pPr>
            <a:r>
              <a:rPr lang="en-IN" altLang="en-US" sz="2400" b="1" dirty="0">
                <a:solidFill>
                  <a:srgbClr val="000000"/>
                </a:solidFill>
                <a:latin typeface="Times New Roman" panose="02020603050405020304" pitchFamily="18" charset="0"/>
                <a:ea typeface="Verdana" panose="020B0604030504040204" pitchFamily="34" charset="0"/>
                <a:cs typeface="Times New Roman" panose="02020603050405020304" pitchFamily="18" charset="0"/>
              </a:rPr>
              <a:t>Demerits:</a:t>
            </a:r>
          </a:p>
          <a:p>
            <a:pPr algn="just">
              <a:buNone/>
            </a:pPr>
            <a:r>
              <a:rPr lang="en-IN" altLang="en-US" sz="2400" dirty="0">
                <a:solidFill>
                  <a:srgbClr val="000000"/>
                </a:solidFill>
                <a:latin typeface="Times New Roman" panose="02020603050405020304" pitchFamily="18" charset="0"/>
                <a:ea typeface="Verdana" panose="020B0604030504040204" pitchFamily="34" charset="0"/>
                <a:cs typeface="Times New Roman" panose="02020603050405020304" pitchFamily="18" charset="0"/>
              </a:rPr>
              <a:t>	1. No new insights were gained from the available data </a:t>
            </a:r>
          </a:p>
          <a:p>
            <a:pPr algn="just">
              <a:buNone/>
            </a:pPr>
            <a:r>
              <a:rPr lang="en-IN" altLang="en-US" sz="2400" dirty="0">
                <a:solidFill>
                  <a:srgbClr val="000000"/>
                </a:solidFill>
                <a:latin typeface="Times New Roman" panose="02020603050405020304" pitchFamily="18" charset="0"/>
                <a:ea typeface="Verdana" panose="020B0604030504040204" pitchFamily="34" charset="0"/>
                <a:cs typeface="Times New Roman" panose="02020603050405020304" pitchFamily="18" charset="0"/>
              </a:rPr>
              <a:t>	2. The method does not use any pre-processing technique and thus                	handling of such large amount of data becomes complex.</a:t>
            </a:r>
            <a:endParaRPr lang="en-IN" altLang="en-US" sz="2400" b="1" dirty="0">
              <a:solidFill>
                <a:srgbClr val="000000"/>
              </a:solidFill>
              <a:latin typeface="Times New Roman" panose="02020603050405020304" pitchFamily="18"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278168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49399B4-DA20-4594-81A9-76F2485BA28A}"/>
              </a:ext>
            </a:extLst>
          </p:cNvPr>
          <p:cNvSpPr txBox="1"/>
          <p:nvPr/>
        </p:nvSpPr>
        <p:spPr>
          <a:xfrm>
            <a:off x="1034715" y="302477"/>
            <a:ext cx="10122569" cy="954107"/>
          </a:xfrm>
          <a:prstGeom prst="rect">
            <a:avLst/>
          </a:prstGeom>
          <a:noFill/>
        </p:spPr>
        <p:txBody>
          <a:bodyPr wrap="square">
            <a:spAutoFit/>
          </a:bodyPr>
          <a:lstStyle/>
          <a:p>
            <a:pPr algn="just" eaLnBrk="0" fontAlgn="base" hangingPunct="0">
              <a:spcBef>
                <a:spcPct val="0"/>
              </a:spcBef>
              <a:spcAft>
                <a:spcPct val="0"/>
              </a:spcAft>
              <a:buNone/>
            </a:pPr>
            <a:r>
              <a:rPr lang="en-US" sz="2800" dirty="0">
                <a:latin typeface="Times New Roman" panose="02020603050405020304" pitchFamily="18" charset="0"/>
                <a:cs typeface="Times New Roman" panose="02020603050405020304" pitchFamily="18" charset="0"/>
              </a:rPr>
              <a:t>2. M. </a:t>
            </a:r>
            <a:r>
              <a:rPr lang="en-US" sz="2800" dirty="0" err="1">
                <a:latin typeface="Times New Roman" panose="02020603050405020304" pitchFamily="18" charset="0"/>
                <a:cs typeface="Times New Roman" panose="02020603050405020304" pitchFamily="18" charset="0"/>
              </a:rPr>
              <a:t>Ambigavathi</a:t>
            </a:r>
            <a:r>
              <a:rPr lang="en-US" sz="2800" dirty="0">
                <a:latin typeface="Times New Roman" panose="02020603050405020304" pitchFamily="18" charset="0"/>
                <a:cs typeface="Times New Roman" panose="02020603050405020304" pitchFamily="18" charset="0"/>
              </a:rPr>
              <a:t> and D. Sridharan”</a:t>
            </a:r>
            <a:r>
              <a:rPr lang="en-GB" sz="2800" dirty="0">
                <a:latin typeface="Times New Roman" panose="02020603050405020304" pitchFamily="18" charset="0"/>
                <a:cs typeface="Times New Roman" panose="02020603050405020304" pitchFamily="18" charset="0"/>
              </a:rPr>
              <a:t>Big Data Analytics in            </a:t>
            </a:r>
            <a:r>
              <a:rPr lang="en-GB" sz="2800" dirty="0" err="1">
                <a:latin typeface="Times New Roman" panose="02020603050405020304" pitchFamily="18" charset="0"/>
                <a:cs typeface="Times New Roman" panose="02020603050405020304" pitchFamily="18" charset="0"/>
              </a:rPr>
              <a:t>Healthcare”in</a:t>
            </a:r>
            <a:r>
              <a:rPr lang="en-GB" sz="2800" dirty="0">
                <a:latin typeface="Times New Roman" panose="02020603050405020304" pitchFamily="18" charset="0"/>
                <a:cs typeface="Times New Roman" panose="02020603050405020304" pitchFamily="18" charset="0"/>
              </a:rPr>
              <a:t> IEEE,2018 </a:t>
            </a:r>
            <a:endParaRPr lang="en-US" altLang="en-US" sz="2800" b="1" dirty="0">
              <a:solidFill>
                <a:srgbClr val="000000"/>
              </a:solidFill>
              <a:latin typeface="Times New Roman" panose="02020603050405020304" pitchFamily="18" charset="0"/>
              <a:ea typeface="Verdana" panose="020B060403050404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B69FD5EC-29AD-4170-BA40-B379CF448277}"/>
              </a:ext>
            </a:extLst>
          </p:cNvPr>
          <p:cNvSpPr txBox="1"/>
          <p:nvPr/>
        </p:nvSpPr>
        <p:spPr>
          <a:xfrm>
            <a:off x="1002629" y="1997839"/>
            <a:ext cx="10387265" cy="4154984"/>
          </a:xfrm>
          <a:prstGeom prst="rect">
            <a:avLst/>
          </a:prstGeom>
          <a:noFill/>
        </p:spPr>
        <p:txBody>
          <a:bodyPr wrap="square">
            <a:spAutoFit/>
          </a:bodyPr>
          <a:lstStyle/>
          <a:p>
            <a:pPr algn="just">
              <a:buNone/>
            </a:pPr>
            <a:r>
              <a:rPr lang="en-US" sz="2400" b="1" i="0" u="none" strike="noStrike" baseline="0" dirty="0">
                <a:latin typeface="Times-Roman"/>
              </a:rPr>
              <a:t>Paper Description</a:t>
            </a:r>
            <a:r>
              <a:rPr lang="en-US" sz="2400" b="0" i="0" u="none" strike="noStrike" baseline="0" dirty="0">
                <a:latin typeface="Times-Roman"/>
              </a:rPr>
              <a:t>:</a:t>
            </a:r>
          </a:p>
          <a:p>
            <a:pPr algn="just">
              <a:buNone/>
            </a:pPr>
            <a:r>
              <a:rPr lang="en-US" sz="2400" b="0" i="0" u="none" strike="noStrike" baseline="0" dirty="0">
                <a:latin typeface="Times-Roman"/>
              </a:rPr>
              <a:t>Big data analytics tools play an essential role to analyze and integrate large volumes of structured, semi structured and unstructured vital data rapidly produced by the various clinical, hospitals, other social web sources and medical data lakes. However, there are several issues to be addressed in the current health data analytics platforms that offer technical mechanisms for data collection, aggregation, process, analysis, visualization, and interpretation. Due to lack</a:t>
            </a:r>
          </a:p>
          <a:p>
            <a:pPr algn="just">
              <a:buNone/>
            </a:pPr>
            <a:r>
              <a:rPr lang="en-US" sz="2400" b="0" i="0" u="none" strike="noStrike" baseline="0" dirty="0">
                <a:latin typeface="Times-Roman"/>
              </a:rPr>
              <a:t>of detailed study in the previous literature, this article inspects the promising field of big data analytics in healthcare. This article examines the unique characteristics of big data, big data analytical tools, different phases followed by the healthcare economy from data collection to the data delivery stage.</a:t>
            </a:r>
            <a:endParaRPr lang="en-IN" altLang="en-US" sz="2400" b="1" dirty="0">
              <a:solidFill>
                <a:srgbClr val="000000"/>
              </a:solidFill>
              <a:latin typeface="+mj-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921236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9F78873-74EA-4217-B634-D23345E518A2}"/>
              </a:ext>
            </a:extLst>
          </p:cNvPr>
          <p:cNvSpPr txBox="1"/>
          <p:nvPr/>
        </p:nvSpPr>
        <p:spPr>
          <a:xfrm>
            <a:off x="1203158" y="731382"/>
            <a:ext cx="9496926" cy="4154984"/>
          </a:xfrm>
          <a:prstGeom prst="rect">
            <a:avLst/>
          </a:prstGeom>
          <a:noFill/>
        </p:spPr>
        <p:txBody>
          <a:bodyPr wrap="square">
            <a:spAutoFit/>
          </a:bodyPr>
          <a:lstStyle/>
          <a:p>
            <a:pPr algn="just">
              <a:buNone/>
            </a:pPr>
            <a:r>
              <a:rPr lang="en-IN" altLang="en-US" sz="2400" b="1" dirty="0">
                <a:solidFill>
                  <a:srgbClr val="000000"/>
                </a:solidFill>
                <a:latin typeface="Times New Roman" panose="02020603050405020304" pitchFamily="18" charset="0"/>
                <a:ea typeface="Verdana" panose="020B0604030504040204" pitchFamily="34" charset="0"/>
                <a:cs typeface="Times New Roman" panose="02020603050405020304" pitchFamily="18" charset="0"/>
              </a:rPr>
              <a:t>Merits:</a:t>
            </a:r>
          </a:p>
          <a:p>
            <a:pPr algn="just">
              <a:buNone/>
            </a:pPr>
            <a:r>
              <a:rPr lang="en-IN" altLang="en-US" sz="2400" dirty="0">
                <a:solidFill>
                  <a:srgbClr val="000000"/>
                </a:solidFill>
                <a:latin typeface="Times New Roman" panose="02020603050405020304" pitchFamily="18" charset="0"/>
                <a:ea typeface="Verdana" panose="020B0604030504040204" pitchFamily="34" charset="0"/>
                <a:cs typeface="Times New Roman" panose="02020603050405020304" pitchFamily="18" charset="0"/>
              </a:rPr>
              <a:t>	1. Proposes solution for pre-processing data present in various forms </a:t>
            </a:r>
          </a:p>
          <a:p>
            <a:pPr algn="just">
              <a:buNone/>
            </a:pPr>
            <a:r>
              <a:rPr lang="en-IN" altLang="en-US" sz="2400" dirty="0">
                <a:solidFill>
                  <a:srgbClr val="000000"/>
                </a:solidFill>
                <a:latin typeface="Times New Roman" panose="02020603050405020304" pitchFamily="18" charset="0"/>
                <a:ea typeface="Verdana" panose="020B0604030504040204" pitchFamily="34" charset="0"/>
                <a:cs typeface="Times New Roman" panose="02020603050405020304" pitchFamily="18" charset="0"/>
              </a:rPr>
              <a:t>	2. Represents complex medical information into easily understandable form using diagrams, text and symbols.</a:t>
            </a:r>
          </a:p>
          <a:p>
            <a:pPr algn="just">
              <a:buNone/>
            </a:pPr>
            <a:r>
              <a:rPr lang="en-IN" altLang="en-US" sz="2400" dirty="0">
                <a:solidFill>
                  <a:srgbClr val="000000"/>
                </a:solidFill>
                <a:latin typeface="Times New Roman" panose="02020603050405020304" pitchFamily="18" charset="0"/>
                <a:ea typeface="Verdana" panose="020B0604030504040204" pitchFamily="34" charset="0"/>
                <a:cs typeface="Times New Roman" panose="02020603050405020304" pitchFamily="18" charset="0"/>
              </a:rPr>
              <a:t>	3. Data interpretation technique to make various predictions are proposed.</a:t>
            </a:r>
          </a:p>
          <a:p>
            <a:pPr algn="just">
              <a:buNone/>
            </a:pPr>
            <a:endParaRPr lang="en-IN" altLang="en-US" sz="2400" dirty="0">
              <a:solidFill>
                <a:srgbClr val="000000"/>
              </a:solidFill>
              <a:latin typeface="Times New Roman" panose="02020603050405020304" pitchFamily="18" charset="0"/>
              <a:ea typeface="Verdana" panose="020B0604030504040204" pitchFamily="34" charset="0"/>
              <a:cs typeface="Times New Roman" panose="02020603050405020304" pitchFamily="18" charset="0"/>
            </a:endParaRPr>
          </a:p>
          <a:p>
            <a:pPr algn="just">
              <a:buNone/>
            </a:pPr>
            <a:r>
              <a:rPr lang="en-IN" altLang="en-US" sz="2400" b="1" dirty="0">
                <a:solidFill>
                  <a:srgbClr val="000000"/>
                </a:solidFill>
                <a:latin typeface="Times New Roman" panose="02020603050405020304" pitchFamily="18" charset="0"/>
                <a:ea typeface="Verdana" panose="020B0604030504040204" pitchFamily="34" charset="0"/>
                <a:cs typeface="Times New Roman" panose="02020603050405020304" pitchFamily="18" charset="0"/>
              </a:rPr>
              <a:t>Demerits:</a:t>
            </a:r>
          </a:p>
          <a:p>
            <a:pPr algn="just">
              <a:buNone/>
            </a:pPr>
            <a:r>
              <a:rPr lang="en-IN" altLang="en-US" sz="2400" dirty="0">
                <a:solidFill>
                  <a:srgbClr val="000000"/>
                </a:solidFill>
                <a:latin typeface="Times New Roman" panose="02020603050405020304" pitchFamily="18" charset="0"/>
                <a:ea typeface="Verdana" panose="020B0604030504040204" pitchFamily="34" charset="0"/>
                <a:cs typeface="Times New Roman" panose="02020603050405020304" pitchFamily="18" charset="0"/>
              </a:rPr>
              <a:t>	1. Not a large number of analytics results are considered.</a:t>
            </a:r>
            <a:endParaRPr lang="en-US" altLang="en-US" sz="2400" dirty="0">
              <a:solidFill>
                <a:srgbClr val="000000"/>
              </a:solidFill>
              <a:latin typeface="Times New Roman" panose="02020603050405020304" pitchFamily="18" charset="0"/>
              <a:ea typeface="Verdana" panose="020B0604030504040204" pitchFamily="34" charset="0"/>
              <a:cs typeface="Times New Roman" panose="02020603050405020304" pitchFamily="18" charset="0"/>
            </a:endParaRPr>
          </a:p>
          <a:p>
            <a:pPr algn="just">
              <a:buNone/>
            </a:pPr>
            <a:r>
              <a:rPr lang="en-US" altLang="en-US" sz="2400" dirty="0">
                <a:solidFill>
                  <a:srgbClr val="000000"/>
                </a:solidFill>
                <a:latin typeface="Times New Roman" panose="02020603050405020304" pitchFamily="18" charset="0"/>
                <a:ea typeface="Verdana" panose="020B0604030504040204" pitchFamily="34" charset="0"/>
                <a:cs typeface="Times New Roman" panose="02020603050405020304" pitchFamily="18" charset="0"/>
              </a:rPr>
              <a:t>                2. Only a limited number of factors are considered.</a:t>
            </a:r>
          </a:p>
          <a:p>
            <a:pPr algn="just">
              <a:buNone/>
            </a:pPr>
            <a:r>
              <a:rPr lang="en-US" altLang="en-US" sz="2400" dirty="0">
                <a:solidFill>
                  <a:srgbClr val="000000"/>
                </a:solidFill>
                <a:latin typeface="Times New Roman" panose="02020603050405020304" pitchFamily="18" charset="0"/>
                <a:ea typeface="Verdana" panose="020B0604030504040204" pitchFamily="34" charset="0"/>
                <a:cs typeface="Times New Roman" panose="02020603050405020304" pitchFamily="18" charset="0"/>
              </a:rPr>
              <a:t>	3. Data interpretation is done only using the raw data available. </a:t>
            </a:r>
            <a:endParaRPr lang="en-IN" altLang="en-US" sz="2400" dirty="0">
              <a:solidFill>
                <a:srgbClr val="000000"/>
              </a:solidFill>
              <a:latin typeface="Times New Roman" panose="02020603050405020304" pitchFamily="18"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153171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19D191-7B9F-4989-BF18-59824590449F}"/>
              </a:ext>
            </a:extLst>
          </p:cNvPr>
          <p:cNvSpPr txBox="1"/>
          <p:nvPr/>
        </p:nvSpPr>
        <p:spPr>
          <a:xfrm>
            <a:off x="1155032" y="437347"/>
            <a:ext cx="10651958" cy="1384995"/>
          </a:xfrm>
          <a:prstGeom prst="rect">
            <a:avLst/>
          </a:prstGeom>
          <a:noFill/>
        </p:spPr>
        <p:txBody>
          <a:bodyPr wrap="square">
            <a:spAutoFit/>
          </a:bodyPr>
          <a:lstStyle/>
          <a:p>
            <a:pPr algn="just" eaLnBrk="0" fontAlgn="base" hangingPunct="0">
              <a:spcBef>
                <a:spcPct val="0"/>
              </a:spcBef>
              <a:spcAft>
                <a:spcPct val="0"/>
              </a:spcAft>
              <a:buNone/>
            </a:pPr>
            <a:r>
              <a:rPr lang="en-US" sz="2800" dirty="0">
                <a:latin typeface="Times New Roman" panose="02020603050405020304" pitchFamily="18" charset="0"/>
                <a:cs typeface="Times New Roman" panose="02020603050405020304" pitchFamily="18" charset="0"/>
              </a:rPr>
              <a:t>3.NADA Y.PHILIP and SUCHETHA. M “A Data Analytics Suite for Exploratory Predictive, and Visual Analysis of Type 2 Diabetes” in IEEE February 7, 2022.</a:t>
            </a:r>
            <a:endParaRPr lang="en-US" altLang="en-US" sz="2800" b="1" dirty="0">
              <a:solidFill>
                <a:srgbClr val="000000"/>
              </a:solidFill>
              <a:latin typeface="Times New Roman" panose="02020603050405020304" pitchFamily="18" charset="0"/>
              <a:ea typeface="Verdana" panose="020B060403050404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8D9CB9D5-FD0C-4FA0-9918-94EFBB8F5721}"/>
              </a:ext>
            </a:extLst>
          </p:cNvPr>
          <p:cNvSpPr txBox="1"/>
          <p:nvPr/>
        </p:nvSpPr>
        <p:spPr>
          <a:xfrm>
            <a:off x="1155032" y="2126955"/>
            <a:ext cx="10651958" cy="4893647"/>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Times New Roman"/>
                <a:ea typeface="+mn-ea"/>
                <a:cs typeface="+mn-cs"/>
              </a:rPr>
              <a:t>Paper Description:</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Times New Roman"/>
                <a:ea typeface="+mn-ea"/>
                <a:cs typeface="+mn-cs"/>
              </a:rPr>
              <a:t>Data science in healthcare has the potential to identify hidden knowledge from the database, re-confirm existing knowledge, and aid in personalizing treatment. In this paper, we present a suite of data analytics for T2D disease management that allows clinicians and researchers to identify associations between different patient biological markers and T2D related complications. The analytics suite consists of exploratory, predictive, and visual analytics with capabilities including multi-tier classification of T2D patient profiles that associate them to specific conditions, T2D related complication risk prediction, and prediction of patient response to a particular line of treatment. The analytics presented in this paper explore advanced data analysis techniques, which are potential tools for clinicians in decision-making that can contribute to better management of T2D.</a:t>
            </a:r>
            <a:endParaRPr kumimoji="0" lang="en-IN" altLang="en-US" sz="2400" b="1" i="0" u="none" strike="noStrike" kern="1200" cap="none" spc="0" normalizeH="0" baseline="0" noProof="0" dirty="0">
              <a:ln>
                <a:noFill/>
              </a:ln>
              <a:solidFill>
                <a:srgbClr val="000000"/>
              </a:solidFill>
              <a:effectLst/>
              <a:uLnTx/>
              <a:uFillTx/>
              <a:latin typeface="Times New Roman"/>
              <a:ea typeface="Verdana" panose="020B0604030504040204" pitchFamily="34" charset="0"/>
              <a:cs typeface="Verdana" panose="020B060403050404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altLang="en-US" sz="2400" b="1" i="0" u="none" strike="noStrike" kern="1200" cap="none" spc="0" normalizeH="0" baseline="0" noProof="0" dirty="0">
              <a:ln>
                <a:noFill/>
              </a:ln>
              <a:solidFill>
                <a:srgbClr val="000000"/>
              </a:solidFill>
              <a:effectLst/>
              <a:uLnTx/>
              <a:uFillTx/>
              <a:latin typeface="Times New Roman"/>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123189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BDF569-D9E0-42F3-AB95-18526E8B9007}"/>
              </a:ext>
            </a:extLst>
          </p:cNvPr>
          <p:cNvSpPr txBox="1"/>
          <p:nvPr/>
        </p:nvSpPr>
        <p:spPr>
          <a:xfrm>
            <a:off x="1203158" y="660193"/>
            <a:ext cx="9208168" cy="3785652"/>
          </a:xfrm>
          <a:prstGeom prst="rect">
            <a:avLst/>
          </a:prstGeom>
          <a:noFill/>
        </p:spPr>
        <p:txBody>
          <a:bodyPr wrap="square">
            <a:spAutoFit/>
          </a:bodyPr>
          <a:lstStyle/>
          <a:p>
            <a:pPr algn="just">
              <a:buNone/>
            </a:pPr>
            <a:r>
              <a:rPr lang="en-IN" altLang="en-US" sz="2400" b="1" dirty="0">
                <a:solidFill>
                  <a:srgbClr val="000000"/>
                </a:solidFill>
                <a:latin typeface="Times New Roman" panose="02020603050405020304" pitchFamily="18" charset="0"/>
                <a:ea typeface="Verdana" panose="020B0604030504040204" pitchFamily="34" charset="0"/>
                <a:cs typeface="Times New Roman" panose="02020603050405020304" pitchFamily="18" charset="0"/>
              </a:rPr>
              <a:t>Merits:</a:t>
            </a:r>
          </a:p>
          <a:p>
            <a:pPr algn="just">
              <a:buNone/>
            </a:pPr>
            <a:r>
              <a:rPr lang="en-IN" altLang="en-US" sz="2400" dirty="0">
                <a:solidFill>
                  <a:srgbClr val="000000"/>
                </a:solidFill>
                <a:latin typeface="Times New Roman" panose="02020603050405020304" pitchFamily="18" charset="0"/>
                <a:ea typeface="Verdana" panose="020B0604030504040204" pitchFamily="34" charset="0"/>
                <a:cs typeface="Times New Roman" panose="02020603050405020304" pitchFamily="18" charset="0"/>
              </a:rPr>
              <a:t>	1. Proposes analytics suite consisting of exploratory, predictive and visual analytics with capabilities including multi-tier classification. </a:t>
            </a:r>
          </a:p>
          <a:p>
            <a:pPr algn="just">
              <a:buNone/>
            </a:pPr>
            <a:r>
              <a:rPr lang="en-IN" altLang="en-US" sz="2400" dirty="0">
                <a:solidFill>
                  <a:srgbClr val="000000"/>
                </a:solidFill>
                <a:latin typeface="Times New Roman" panose="02020603050405020304" pitchFamily="18" charset="0"/>
                <a:ea typeface="Verdana" panose="020B0604030504040204" pitchFamily="34" charset="0"/>
                <a:cs typeface="Times New Roman" panose="02020603050405020304" pitchFamily="18" charset="0"/>
              </a:rPr>
              <a:t>	2. Proposes a decision making methodology to make decisions using analysed results.</a:t>
            </a:r>
          </a:p>
          <a:p>
            <a:pPr algn="just">
              <a:buNone/>
            </a:pPr>
            <a:endParaRPr lang="en-IN" altLang="en-US" sz="2400" dirty="0">
              <a:solidFill>
                <a:srgbClr val="000000"/>
              </a:solidFill>
              <a:latin typeface="Times New Roman" panose="02020603050405020304" pitchFamily="18" charset="0"/>
              <a:ea typeface="Verdana" panose="020B0604030504040204" pitchFamily="34" charset="0"/>
              <a:cs typeface="Times New Roman" panose="02020603050405020304" pitchFamily="18" charset="0"/>
            </a:endParaRPr>
          </a:p>
          <a:p>
            <a:pPr algn="just">
              <a:buNone/>
            </a:pPr>
            <a:r>
              <a:rPr lang="en-IN" altLang="en-US" sz="2400" b="1" dirty="0">
                <a:solidFill>
                  <a:srgbClr val="000000"/>
                </a:solidFill>
                <a:latin typeface="Times New Roman" panose="02020603050405020304" pitchFamily="18" charset="0"/>
                <a:ea typeface="Verdana" panose="020B0604030504040204" pitchFamily="34" charset="0"/>
                <a:cs typeface="Times New Roman" panose="02020603050405020304" pitchFamily="18" charset="0"/>
              </a:rPr>
              <a:t>Demerits:</a:t>
            </a:r>
          </a:p>
          <a:p>
            <a:pPr algn="just">
              <a:buNone/>
            </a:pPr>
            <a:endParaRPr lang="en-IN" altLang="en-US" sz="2400" b="1" dirty="0">
              <a:solidFill>
                <a:srgbClr val="000000"/>
              </a:solidFill>
              <a:latin typeface="Times New Roman" panose="02020603050405020304" pitchFamily="18" charset="0"/>
              <a:ea typeface="Verdana" panose="020B0604030504040204" pitchFamily="34" charset="0"/>
              <a:cs typeface="Times New Roman" panose="02020603050405020304" pitchFamily="18" charset="0"/>
            </a:endParaRPr>
          </a:p>
          <a:p>
            <a:pPr algn="just">
              <a:buNone/>
            </a:pPr>
            <a:r>
              <a:rPr lang="en-IN" altLang="en-US" sz="2400" dirty="0">
                <a:solidFill>
                  <a:srgbClr val="000000"/>
                </a:solidFill>
                <a:latin typeface="Times New Roman" panose="02020603050405020304" pitchFamily="18" charset="0"/>
                <a:ea typeface="Verdana" panose="020B0604030504040204" pitchFamily="34" charset="0"/>
                <a:cs typeface="Times New Roman" panose="02020603050405020304" pitchFamily="18" charset="0"/>
              </a:rPr>
              <a:t>	1. Only small dataset is considered.</a:t>
            </a:r>
            <a:endParaRPr lang="en-US" altLang="en-US" sz="2400" dirty="0">
              <a:solidFill>
                <a:srgbClr val="000000"/>
              </a:solidFill>
              <a:latin typeface="Times New Roman" panose="02020603050405020304" pitchFamily="18" charset="0"/>
              <a:ea typeface="Verdana" panose="020B0604030504040204" pitchFamily="34" charset="0"/>
              <a:cs typeface="Times New Roman" panose="02020603050405020304" pitchFamily="18" charset="0"/>
            </a:endParaRPr>
          </a:p>
          <a:p>
            <a:pPr algn="just">
              <a:buNone/>
            </a:pPr>
            <a:r>
              <a:rPr lang="en-US" altLang="en-US" sz="2400" dirty="0">
                <a:solidFill>
                  <a:srgbClr val="000000"/>
                </a:solidFill>
                <a:latin typeface="Times New Roman" panose="02020603050405020304" pitchFamily="18" charset="0"/>
                <a:ea typeface="Verdana" panose="020B0604030504040204" pitchFamily="34" charset="0"/>
                <a:cs typeface="Times New Roman" panose="02020603050405020304" pitchFamily="18" charset="0"/>
              </a:rPr>
              <a:t>            2. The model is not robust.</a:t>
            </a:r>
          </a:p>
        </p:txBody>
      </p:sp>
    </p:spTree>
    <p:extLst>
      <p:ext uri="{BB962C8B-B14F-4D97-AF65-F5344CB8AC3E}">
        <p14:creationId xmlns:p14="http://schemas.microsoft.com/office/powerpoint/2010/main" val="4039729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31A433-EFF9-4E5D-993B-6069A3C1E65A}"/>
              </a:ext>
            </a:extLst>
          </p:cNvPr>
          <p:cNvSpPr txBox="1"/>
          <p:nvPr/>
        </p:nvSpPr>
        <p:spPr>
          <a:xfrm>
            <a:off x="1315452" y="532945"/>
            <a:ext cx="10523622" cy="1384995"/>
          </a:xfrm>
          <a:prstGeom prst="rect">
            <a:avLst/>
          </a:prstGeom>
          <a:noFill/>
        </p:spPr>
        <p:txBody>
          <a:bodyPr wrap="square">
            <a:spAutoFit/>
          </a:bodyPr>
          <a:lstStyle/>
          <a:p>
            <a:pPr algn="just" eaLnBrk="0" fontAlgn="base" hangingPunct="0">
              <a:spcBef>
                <a:spcPct val="0"/>
              </a:spcBef>
              <a:spcAft>
                <a:spcPct val="0"/>
              </a:spcAft>
              <a:buNone/>
            </a:pPr>
            <a:r>
              <a:rPr lang="en-US" sz="2800" dirty="0">
                <a:latin typeface="Times New Roman" panose="02020603050405020304" pitchFamily="18" charset="0"/>
                <a:cs typeface="Times New Roman" panose="02020603050405020304" pitchFamily="18" charset="0"/>
              </a:rPr>
              <a:t>4. Yan Ye, </a:t>
            </a:r>
            <a:r>
              <a:rPr lang="en-US" sz="2800" dirty="0" err="1">
                <a:latin typeface="Times New Roman" panose="02020603050405020304" pitchFamily="18" charset="0"/>
                <a:cs typeface="Times New Roman" panose="02020603050405020304" pitchFamily="18" charset="0"/>
              </a:rPr>
              <a:t>Zhibin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Jianga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Xiaodi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Diaoc</a:t>
            </a:r>
            <a:r>
              <a:rPr lang="en-US" sz="2800" dirty="0">
                <a:latin typeface="Times New Roman" panose="02020603050405020304" pitchFamily="18" charset="0"/>
                <a:cs typeface="Times New Roman" panose="02020603050405020304" pitchFamily="18" charset="0"/>
              </a:rPr>
              <a:t>, Dong Yanga and Gang </a:t>
            </a:r>
            <a:r>
              <a:rPr lang="en-US" sz="2800" dirty="0" err="1">
                <a:latin typeface="Times New Roman" panose="02020603050405020304" pitchFamily="18" charset="0"/>
                <a:cs typeface="Times New Roman" panose="02020603050405020304" pitchFamily="18" charset="0"/>
              </a:rPr>
              <a:t>Dua</a:t>
            </a:r>
            <a:r>
              <a:rPr lang="en-US" sz="2800" dirty="0">
                <a:latin typeface="Times New Roman" panose="02020603050405020304" pitchFamily="18" charset="0"/>
                <a:cs typeface="Times New Roman" panose="02020603050405020304" pitchFamily="18" charset="0"/>
              </a:rPr>
              <a:t>”</a:t>
            </a:r>
            <a:r>
              <a:rPr lang="en-GB" sz="2800" dirty="0">
                <a:latin typeface="Times New Roman" panose="02020603050405020304" pitchFamily="18" charset="0"/>
                <a:cs typeface="Times New Roman" panose="02020603050405020304" pitchFamily="18" charset="0"/>
              </a:rPr>
              <a:t> An ontology-based hierarchical semantic </a:t>
            </a:r>
            <a:r>
              <a:rPr lang="en-GB" sz="2800" dirty="0" err="1">
                <a:latin typeface="Times New Roman" panose="02020603050405020304" pitchFamily="18" charset="0"/>
                <a:cs typeface="Times New Roman" panose="02020603050405020304" pitchFamily="18" charset="0"/>
              </a:rPr>
              <a:t>modeling</a:t>
            </a:r>
            <a:r>
              <a:rPr lang="en-GB" sz="2800" dirty="0">
                <a:latin typeface="Times New Roman" panose="02020603050405020304" pitchFamily="18" charset="0"/>
                <a:cs typeface="Times New Roman" panose="02020603050405020304" pitchFamily="18" charset="0"/>
              </a:rPr>
              <a:t> approach to clinical pathway workflows</a:t>
            </a:r>
            <a:r>
              <a:rPr lang="en-US" sz="2800" dirty="0">
                <a:latin typeface="Times New Roman" panose="02020603050405020304" pitchFamily="18" charset="0"/>
                <a:cs typeface="Times New Roman" panose="02020603050405020304" pitchFamily="18" charset="0"/>
              </a:rPr>
              <a:t>” in 2009 Elsevier Ltd.</a:t>
            </a:r>
            <a:endParaRPr lang="en-US" altLang="en-US" sz="2800" b="1" dirty="0">
              <a:solidFill>
                <a:srgbClr val="000000"/>
              </a:solidFill>
              <a:latin typeface="Times New Roman" panose="02020603050405020304" pitchFamily="18" charset="0"/>
              <a:ea typeface="Verdana" panose="020B060403050404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AD061EAB-3282-4155-89D8-8A7D13A53AA4}"/>
              </a:ext>
            </a:extLst>
          </p:cNvPr>
          <p:cNvSpPr txBox="1"/>
          <p:nvPr/>
        </p:nvSpPr>
        <p:spPr>
          <a:xfrm>
            <a:off x="1315451" y="2355719"/>
            <a:ext cx="10523621" cy="4154984"/>
          </a:xfrm>
          <a:prstGeom prst="rect">
            <a:avLst/>
          </a:prstGeom>
          <a:noFill/>
        </p:spPr>
        <p:txBody>
          <a:bodyPr wrap="square">
            <a:spAutoFit/>
          </a:bodyPr>
          <a:lstStyle/>
          <a:p>
            <a:pPr algn="just">
              <a:buNone/>
            </a:pPr>
            <a:r>
              <a:rPr lang="en-US" sz="2400" b="1" dirty="0">
                <a:latin typeface="Times New Roman" panose="02020603050405020304" pitchFamily="18" charset="0"/>
                <a:cs typeface="Times New Roman" panose="02020603050405020304" pitchFamily="18" charset="0"/>
              </a:rPr>
              <a:t>Paper Description:</a:t>
            </a:r>
          </a:p>
          <a:p>
            <a:pPr algn="just">
              <a:buNone/>
            </a:pP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An ontology-based approach of modeling clinical pathway workflows at the semantic level for facilitating computerized clinical pathway implementation and efficient delivery of high-quality healthcare services. A clinical pathway ontology (CPO) is formally defined in OWL web ontology language (OWL) to provide common semantic foundation for meaningful representation and exchange of pathway-related knowledge. A CPO-based semantic modeling method is then presented to describe clinical pathways as interconnected hierarchical models including the top-level outcome flow and intervention workflow level along a care timeline.</a:t>
            </a:r>
          </a:p>
          <a:p>
            <a:pPr algn="just">
              <a:buNone/>
            </a:pPr>
            <a:endParaRPr lang="en-US" altLang="en-US" sz="2400" b="1" dirty="0">
              <a:solidFill>
                <a:srgbClr val="000000"/>
              </a:solidFill>
              <a:latin typeface="Times New Roman" panose="02020603050405020304" pitchFamily="18"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3685065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A6BE21-1332-47A9-86A7-AA1AFE7D9C61}"/>
              </a:ext>
            </a:extLst>
          </p:cNvPr>
          <p:cNvSpPr txBox="1"/>
          <p:nvPr/>
        </p:nvSpPr>
        <p:spPr>
          <a:xfrm>
            <a:off x="753978" y="513347"/>
            <a:ext cx="11053011" cy="5262979"/>
          </a:xfrm>
          <a:prstGeom prst="rect">
            <a:avLst/>
          </a:prstGeom>
          <a:noFill/>
        </p:spPr>
        <p:txBody>
          <a:bodyPr wrap="square">
            <a:spAutoFit/>
          </a:bodyPr>
          <a:lstStyle/>
          <a:p>
            <a:pPr marL="285750" indent="-285750" algn="just"/>
            <a:r>
              <a:rPr lang="en-IN" altLang="en-US" sz="2400" b="1" dirty="0">
                <a:solidFill>
                  <a:srgbClr val="000000"/>
                </a:solidFill>
                <a:latin typeface="Times New Roman" panose="02020603050405020304" pitchFamily="18" charset="0"/>
                <a:ea typeface="Verdana" panose="020B0604030504040204" pitchFamily="34" charset="0"/>
                <a:cs typeface="Times New Roman" panose="02020603050405020304" pitchFamily="18" charset="0"/>
              </a:rPr>
              <a:t>Merits:</a:t>
            </a:r>
          </a:p>
          <a:p>
            <a:pPr marL="285750" indent="-285750" algn="just"/>
            <a:r>
              <a:rPr lang="en-US" sz="2400" dirty="0">
                <a:latin typeface="Times New Roman" panose="02020603050405020304" pitchFamily="18" charset="0"/>
                <a:cs typeface="Times New Roman" panose="02020603050405020304" pitchFamily="18" charset="0"/>
              </a:rPr>
              <a:t>        1.Enables explicit, structured semantic descriptions of the case pathways  during 	other days and of other real clinical pathways for specific clinical conditions in</a:t>
            </a:r>
          </a:p>
          <a:p>
            <a:pPr marL="285750" indent="-285750" algn="just"/>
            <a:r>
              <a:rPr lang="en-US" sz="2400" dirty="0">
                <a:latin typeface="Times New Roman" panose="02020603050405020304" pitchFamily="18" charset="0"/>
                <a:cs typeface="Times New Roman" panose="02020603050405020304" pitchFamily="18" charset="0"/>
              </a:rPr>
              <a:t> 		the same way. </a:t>
            </a:r>
          </a:p>
          <a:p>
            <a:pPr marL="285750" indent="-285750" algn="just"/>
            <a:r>
              <a:rPr lang="en-US" sz="2400" dirty="0">
                <a:latin typeface="Times New Roman" panose="02020603050405020304" pitchFamily="18" charset="0"/>
                <a:cs typeface="Times New Roman" panose="02020603050405020304" pitchFamily="18" charset="0"/>
              </a:rPr>
              <a:t>        2.Provides reusability, flexibility, and efficiency of semantic descriptions for all 	clinical pathways through the combination of different levels of knowledge.</a:t>
            </a:r>
            <a:r>
              <a:rPr lang="en-IN" altLang="en-US" sz="2400" dirty="0">
                <a:solidFill>
                  <a:srgbClr val="000000"/>
                </a:solidFill>
                <a:latin typeface="Times New Roman" panose="02020603050405020304" pitchFamily="18" charset="0"/>
                <a:ea typeface="Verdana" panose="020B0604030504040204" pitchFamily="34" charset="0"/>
                <a:cs typeface="Times New Roman" panose="02020603050405020304" pitchFamily="18" charset="0"/>
              </a:rPr>
              <a:t>	</a:t>
            </a:r>
          </a:p>
          <a:p>
            <a:pPr algn="just">
              <a:buNone/>
            </a:pPr>
            <a:endParaRPr lang="en-IN" altLang="en-US" sz="2400" dirty="0">
              <a:solidFill>
                <a:srgbClr val="000000"/>
              </a:solidFill>
              <a:latin typeface="Times New Roman" panose="02020603050405020304" pitchFamily="18" charset="0"/>
              <a:ea typeface="Verdana" panose="020B0604030504040204" pitchFamily="34" charset="0"/>
              <a:cs typeface="Times New Roman" panose="02020603050405020304" pitchFamily="18" charset="0"/>
            </a:endParaRPr>
          </a:p>
          <a:p>
            <a:pPr marL="285750" indent="-285750" algn="just"/>
            <a:r>
              <a:rPr lang="en-IN" altLang="en-US" sz="2400" b="1" dirty="0">
                <a:solidFill>
                  <a:srgbClr val="000000"/>
                </a:solidFill>
                <a:latin typeface="Times New Roman" panose="02020603050405020304" pitchFamily="18" charset="0"/>
                <a:ea typeface="Verdana" panose="020B0604030504040204" pitchFamily="34" charset="0"/>
                <a:cs typeface="Times New Roman" panose="02020603050405020304" pitchFamily="18" charset="0"/>
              </a:rPr>
              <a:t>Demerits:</a:t>
            </a:r>
          </a:p>
          <a:p>
            <a:pPr marL="285750" indent="-285750" algn="just"/>
            <a:r>
              <a:rPr lang="en-US" sz="2400" dirty="0">
                <a:latin typeface="Times New Roman" panose="02020603050405020304" pitchFamily="18" charset="0"/>
                <a:cs typeface="Times New Roman" panose="02020603050405020304" pitchFamily="18" charset="0"/>
              </a:rPr>
              <a:t>        1.Clinical pathway modeling is fundamental to a web-based system that efficiently   	supports automatic management of any clinical pathway. But the system requires 	a general modeling method describing all the pathways.</a:t>
            </a:r>
          </a:p>
          <a:p>
            <a:pPr marL="285750" indent="-285750" algn="just"/>
            <a:r>
              <a:rPr lang="en-US" sz="2400" dirty="0">
                <a:latin typeface="Times New Roman" panose="02020603050405020304" pitchFamily="18" charset="0"/>
                <a:cs typeface="Times New Roman" panose="02020603050405020304" pitchFamily="18" charset="0"/>
              </a:rPr>
              <a:t>        2.Faced with increasingly diverse health demands and fierce competitions, 	healthcare organizations are embracing clinical pathways</a:t>
            </a:r>
          </a:p>
        </p:txBody>
      </p:sp>
    </p:spTree>
    <p:extLst>
      <p:ext uri="{BB962C8B-B14F-4D97-AF65-F5344CB8AC3E}">
        <p14:creationId xmlns:p14="http://schemas.microsoft.com/office/powerpoint/2010/main" val="6799006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1498</Words>
  <Application>Microsoft Office PowerPoint</Application>
  <PresentationFormat>Widescreen</PresentationFormat>
  <Paragraphs>67</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Times New Roman</vt:lpstr>
      <vt:lpstr>Times-Roman</vt:lpstr>
      <vt:lpstr>Verdana</vt:lpstr>
      <vt:lpstr>Office Theme</vt:lpstr>
      <vt:lpstr>Literature Survey </vt:lpstr>
      <vt:lpstr>1.Ayman Alahmar and Rachid Benlamri“Optimizing Hospital Resources using Big Data Analytics with Standardized e-Clinical Pathways” in DOI 10.1109/DASC-PICom-CBDComCyberSciTech49142.2020.00112,IEEE 2020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Literature Survey </dc:title>
  <dc:creator>black</dc:creator>
  <cp:lastModifiedBy>black</cp:lastModifiedBy>
  <cp:revision>1</cp:revision>
  <dcterms:created xsi:type="dcterms:W3CDTF">2022-10-17T12:05:24Z</dcterms:created>
  <dcterms:modified xsi:type="dcterms:W3CDTF">2022-10-17T12:30:37Z</dcterms:modified>
</cp:coreProperties>
</file>