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75" r:id="rId1"/>
  </p:sldMasterIdLst>
  <p:sldIdLst>
    <p:sldId id="256" r:id="rId2"/>
    <p:sldId id="257" r:id="rId3"/>
    <p:sldId id="258" r:id="rId4"/>
    <p:sldId id="259" r:id="rId5"/>
    <p:sldId id="260" r:id="rId6"/>
    <p:sldId id="263" r:id="rId7"/>
    <p:sldId id="262" r:id="rId8"/>
    <p:sldId id="261"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6" d="100"/>
          <a:sy n="66" d="100"/>
        </p:scale>
        <p:origin x="66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F6627FE-ABFB-4074-A50D-1FB3903E88E3}" type="datetimeFigureOut">
              <a:rPr lang="en-IN" smtClean="0"/>
              <a:t>26-09-2022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830ECE-D28E-4C57-8FC1-EB67C47D1888}" type="slidenum">
              <a:rPr lang="en-IN" smtClean="0"/>
              <a:t>‹#›</a:t>
            </a:fld>
            <a:endParaRPr lang="en-IN"/>
          </a:p>
        </p:txBody>
      </p:sp>
    </p:spTree>
    <p:extLst>
      <p:ext uri="{BB962C8B-B14F-4D97-AF65-F5344CB8AC3E}">
        <p14:creationId xmlns:p14="http://schemas.microsoft.com/office/powerpoint/2010/main" val="27836271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F6627FE-ABFB-4074-A50D-1FB3903E88E3}" type="datetimeFigureOut">
              <a:rPr lang="en-IN" smtClean="0"/>
              <a:t>26-09-2022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830ECE-D28E-4C57-8FC1-EB67C47D1888}" type="slidenum">
              <a:rPr lang="en-IN" smtClean="0"/>
              <a:t>‹#›</a:t>
            </a:fld>
            <a:endParaRPr lang="en-IN"/>
          </a:p>
        </p:txBody>
      </p:sp>
    </p:spTree>
    <p:extLst>
      <p:ext uri="{BB962C8B-B14F-4D97-AF65-F5344CB8AC3E}">
        <p14:creationId xmlns:p14="http://schemas.microsoft.com/office/powerpoint/2010/main" val="20635130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F6627FE-ABFB-4074-A50D-1FB3903E88E3}" type="datetimeFigureOut">
              <a:rPr lang="en-IN" smtClean="0"/>
              <a:t>26-09-2022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830ECE-D28E-4C57-8FC1-EB67C47D1888}"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484713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F6627FE-ABFB-4074-A50D-1FB3903E88E3}" type="datetimeFigureOut">
              <a:rPr lang="en-IN" smtClean="0"/>
              <a:t>26-09-2022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830ECE-D28E-4C57-8FC1-EB67C47D1888}" type="slidenum">
              <a:rPr lang="en-IN" smtClean="0"/>
              <a:t>‹#›</a:t>
            </a:fld>
            <a:endParaRPr lang="en-IN"/>
          </a:p>
        </p:txBody>
      </p:sp>
    </p:spTree>
    <p:extLst>
      <p:ext uri="{BB962C8B-B14F-4D97-AF65-F5344CB8AC3E}">
        <p14:creationId xmlns:p14="http://schemas.microsoft.com/office/powerpoint/2010/main" val="32788132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F6627FE-ABFB-4074-A50D-1FB3903E88E3}" type="datetimeFigureOut">
              <a:rPr lang="en-IN" smtClean="0"/>
              <a:t>26-09-2022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830ECE-D28E-4C57-8FC1-EB67C47D1888}"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222469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F6627FE-ABFB-4074-A50D-1FB3903E88E3}" type="datetimeFigureOut">
              <a:rPr lang="en-IN" smtClean="0"/>
              <a:t>26-09-2022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830ECE-D28E-4C57-8FC1-EB67C47D1888}" type="slidenum">
              <a:rPr lang="en-IN" smtClean="0"/>
              <a:t>‹#›</a:t>
            </a:fld>
            <a:endParaRPr lang="en-IN"/>
          </a:p>
        </p:txBody>
      </p:sp>
    </p:spTree>
    <p:extLst>
      <p:ext uri="{BB962C8B-B14F-4D97-AF65-F5344CB8AC3E}">
        <p14:creationId xmlns:p14="http://schemas.microsoft.com/office/powerpoint/2010/main" val="30480112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F6627FE-ABFB-4074-A50D-1FB3903E88E3}" type="datetimeFigureOut">
              <a:rPr lang="en-IN" smtClean="0"/>
              <a:t>26-09-2022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830ECE-D28E-4C57-8FC1-EB67C47D1888}" type="slidenum">
              <a:rPr lang="en-IN" smtClean="0"/>
              <a:t>‹#›</a:t>
            </a:fld>
            <a:endParaRPr lang="en-IN"/>
          </a:p>
        </p:txBody>
      </p:sp>
    </p:spTree>
    <p:extLst>
      <p:ext uri="{BB962C8B-B14F-4D97-AF65-F5344CB8AC3E}">
        <p14:creationId xmlns:p14="http://schemas.microsoft.com/office/powerpoint/2010/main" val="34489531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F6627FE-ABFB-4074-A50D-1FB3903E88E3}" type="datetimeFigureOut">
              <a:rPr lang="en-IN" smtClean="0"/>
              <a:t>26-09-2022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830ECE-D28E-4C57-8FC1-EB67C47D1888}" type="slidenum">
              <a:rPr lang="en-IN" smtClean="0"/>
              <a:t>‹#›</a:t>
            </a:fld>
            <a:endParaRPr lang="en-IN"/>
          </a:p>
        </p:txBody>
      </p:sp>
    </p:spTree>
    <p:extLst>
      <p:ext uri="{BB962C8B-B14F-4D97-AF65-F5344CB8AC3E}">
        <p14:creationId xmlns:p14="http://schemas.microsoft.com/office/powerpoint/2010/main" val="15526026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F6627FE-ABFB-4074-A50D-1FB3903E88E3}" type="datetimeFigureOut">
              <a:rPr lang="en-IN" smtClean="0"/>
              <a:t>26-09-2022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830ECE-D28E-4C57-8FC1-EB67C47D1888}" type="slidenum">
              <a:rPr lang="en-IN" smtClean="0"/>
              <a:t>‹#›</a:t>
            </a:fld>
            <a:endParaRPr lang="en-IN"/>
          </a:p>
        </p:txBody>
      </p:sp>
    </p:spTree>
    <p:extLst>
      <p:ext uri="{BB962C8B-B14F-4D97-AF65-F5344CB8AC3E}">
        <p14:creationId xmlns:p14="http://schemas.microsoft.com/office/powerpoint/2010/main" val="40182168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F6627FE-ABFB-4074-A50D-1FB3903E88E3}" type="datetimeFigureOut">
              <a:rPr lang="en-IN" smtClean="0"/>
              <a:t>26-09-2022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830ECE-D28E-4C57-8FC1-EB67C47D1888}" type="slidenum">
              <a:rPr lang="en-IN" smtClean="0"/>
              <a:t>‹#›</a:t>
            </a:fld>
            <a:endParaRPr lang="en-IN"/>
          </a:p>
        </p:txBody>
      </p:sp>
    </p:spTree>
    <p:extLst>
      <p:ext uri="{BB962C8B-B14F-4D97-AF65-F5344CB8AC3E}">
        <p14:creationId xmlns:p14="http://schemas.microsoft.com/office/powerpoint/2010/main" val="648030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F6627FE-ABFB-4074-A50D-1FB3903E88E3}" type="datetimeFigureOut">
              <a:rPr lang="en-IN" smtClean="0"/>
              <a:t>26-09-2022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7830ECE-D28E-4C57-8FC1-EB67C47D1888}" type="slidenum">
              <a:rPr lang="en-IN" smtClean="0"/>
              <a:t>‹#›</a:t>
            </a:fld>
            <a:endParaRPr lang="en-IN"/>
          </a:p>
        </p:txBody>
      </p:sp>
    </p:spTree>
    <p:extLst>
      <p:ext uri="{BB962C8B-B14F-4D97-AF65-F5344CB8AC3E}">
        <p14:creationId xmlns:p14="http://schemas.microsoft.com/office/powerpoint/2010/main" val="39191036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F6627FE-ABFB-4074-A50D-1FB3903E88E3}" type="datetimeFigureOut">
              <a:rPr lang="en-IN" smtClean="0"/>
              <a:t>26-09-2022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7830ECE-D28E-4C57-8FC1-EB67C47D1888}" type="slidenum">
              <a:rPr lang="en-IN" smtClean="0"/>
              <a:t>‹#›</a:t>
            </a:fld>
            <a:endParaRPr lang="en-IN"/>
          </a:p>
        </p:txBody>
      </p:sp>
    </p:spTree>
    <p:extLst>
      <p:ext uri="{BB962C8B-B14F-4D97-AF65-F5344CB8AC3E}">
        <p14:creationId xmlns:p14="http://schemas.microsoft.com/office/powerpoint/2010/main" val="3673956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F6627FE-ABFB-4074-A50D-1FB3903E88E3}" type="datetimeFigureOut">
              <a:rPr lang="en-IN" smtClean="0"/>
              <a:t>26-09-2022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7830ECE-D28E-4C57-8FC1-EB67C47D1888}" type="slidenum">
              <a:rPr lang="en-IN" smtClean="0"/>
              <a:t>‹#›</a:t>
            </a:fld>
            <a:endParaRPr lang="en-IN"/>
          </a:p>
        </p:txBody>
      </p:sp>
    </p:spTree>
    <p:extLst>
      <p:ext uri="{BB962C8B-B14F-4D97-AF65-F5344CB8AC3E}">
        <p14:creationId xmlns:p14="http://schemas.microsoft.com/office/powerpoint/2010/main" val="3593985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6627FE-ABFB-4074-A50D-1FB3903E88E3}" type="datetimeFigureOut">
              <a:rPr lang="en-IN" smtClean="0"/>
              <a:t>26-09-2022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7830ECE-D28E-4C57-8FC1-EB67C47D1888}" type="slidenum">
              <a:rPr lang="en-IN" smtClean="0"/>
              <a:t>‹#›</a:t>
            </a:fld>
            <a:endParaRPr lang="en-IN"/>
          </a:p>
        </p:txBody>
      </p:sp>
    </p:spTree>
    <p:extLst>
      <p:ext uri="{BB962C8B-B14F-4D97-AF65-F5344CB8AC3E}">
        <p14:creationId xmlns:p14="http://schemas.microsoft.com/office/powerpoint/2010/main" val="10903701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F6627FE-ABFB-4074-A50D-1FB3903E88E3}" type="datetimeFigureOut">
              <a:rPr lang="en-IN" smtClean="0"/>
              <a:t>26-09-2022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7830ECE-D28E-4C57-8FC1-EB67C47D1888}" type="slidenum">
              <a:rPr lang="en-IN" smtClean="0"/>
              <a:t>‹#›</a:t>
            </a:fld>
            <a:endParaRPr lang="en-IN"/>
          </a:p>
        </p:txBody>
      </p:sp>
    </p:spTree>
    <p:extLst>
      <p:ext uri="{BB962C8B-B14F-4D97-AF65-F5344CB8AC3E}">
        <p14:creationId xmlns:p14="http://schemas.microsoft.com/office/powerpoint/2010/main" val="40308508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7830ECE-D28E-4C57-8FC1-EB67C47D1888}" type="slidenum">
              <a:rPr lang="en-IN" smtClean="0"/>
              <a:t>‹#›</a:t>
            </a:fld>
            <a:endParaRPr lang="en-IN"/>
          </a:p>
        </p:txBody>
      </p:sp>
      <p:sp>
        <p:nvSpPr>
          <p:cNvPr id="5" name="Date Placeholder 4"/>
          <p:cNvSpPr>
            <a:spLocks noGrp="1"/>
          </p:cNvSpPr>
          <p:nvPr>
            <p:ph type="dt" sz="half" idx="10"/>
          </p:nvPr>
        </p:nvSpPr>
        <p:spPr/>
        <p:txBody>
          <a:bodyPr/>
          <a:lstStyle/>
          <a:p>
            <a:fld id="{0F6627FE-ABFB-4074-A50D-1FB3903E88E3}" type="datetimeFigureOut">
              <a:rPr lang="en-IN" smtClean="0"/>
              <a:t>26-09-2022</a:t>
            </a:fld>
            <a:endParaRPr lang="en-IN"/>
          </a:p>
        </p:txBody>
      </p:sp>
    </p:spTree>
    <p:extLst>
      <p:ext uri="{BB962C8B-B14F-4D97-AF65-F5344CB8AC3E}">
        <p14:creationId xmlns:p14="http://schemas.microsoft.com/office/powerpoint/2010/main" val="10038968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F6627FE-ABFB-4074-A50D-1FB3903E88E3}" type="datetimeFigureOut">
              <a:rPr lang="en-IN" smtClean="0"/>
              <a:t>26-09-2022</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A7830ECE-D28E-4C57-8FC1-EB67C47D1888}" type="slidenum">
              <a:rPr lang="en-IN" smtClean="0"/>
              <a:t>‹#›</a:t>
            </a:fld>
            <a:endParaRPr lang="en-IN"/>
          </a:p>
        </p:txBody>
      </p:sp>
    </p:spTree>
    <p:extLst>
      <p:ext uri="{BB962C8B-B14F-4D97-AF65-F5344CB8AC3E}">
        <p14:creationId xmlns:p14="http://schemas.microsoft.com/office/powerpoint/2010/main" val="1018761851"/>
      </p:ext>
    </p:extLst>
  </p:cSld>
  <p:clrMap bg1="lt1" tx1="dk1" bg2="lt2" tx2="dk2" accent1="accent1" accent2="accent2" accent3="accent3" accent4="accent4" accent5="accent5" accent6="accent6" hlink="hlink" folHlink="folHlink"/>
  <p:sldLayoutIdLst>
    <p:sldLayoutId id="2147483976" r:id="rId1"/>
    <p:sldLayoutId id="2147483977" r:id="rId2"/>
    <p:sldLayoutId id="2147483978" r:id="rId3"/>
    <p:sldLayoutId id="2147483979" r:id="rId4"/>
    <p:sldLayoutId id="2147483980" r:id="rId5"/>
    <p:sldLayoutId id="2147483981" r:id="rId6"/>
    <p:sldLayoutId id="2147483982" r:id="rId7"/>
    <p:sldLayoutId id="2147483983" r:id="rId8"/>
    <p:sldLayoutId id="2147483984" r:id="rId9"/>
    <p:sldLayoutId id="2147483985" r:id="rId10"/>
    <p:sldLayoutId id="2147483986" r:id="rId11"/>
    <p:sldLayoutId id="2147483987" r:id="rId12"/>
    <p:sldLayoutId id="2147483988" r:id="rId13"/>
    <p:sldLayoutId id="2147483989" r:id="rId14"/>
    <p:sldLayoutId id="2147483990" r:id="rId15"/>
    <p:sldLayoutId id="2147483991"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en.wikipedia.org/wiki/OpenCV" TargetMode="Externa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8C6C19-0A6B-6FBF-E198-4CA49058409C}"/>
              </a:ext>
            </a:extLst>
          </p:cNvPr>
          <p:cNvSpPr>
            <a:spLocks noGrp="1"/>
          </p:cNvSpPr>
          <p:nvPr>
            <p:ph type="ctrTitle"/>
          </p:nvPr>
        </p:nvSpPr>
        <p:spPr>
          <a:xfrm>
            <a:off x="-211756" y="464410"/>
            <a:ext cx="10096898" cy="872498"/>
          </a:xfrm>
        </p:spPr>
        <p:txBody>
          <a:bodyPr>
            <a:noAutofit/>
          </a:bodyPr>
          <a:lstStyle/>
          <a:p>
            <a:r>
              <a:rPr lang="en-IN" sz="2800" b="1" dirty="0">
                <a:solidFill>
                  <a:schemeClr val="tx1"/>
                </a:solidFill>
                <a:latin typeface="+mn-lt"/>
              </a:rPr>
              <a:t>Detection of Parkinson’s Disease using Machine Learning</a:t>
            </a:r>
          </a:p>
        </p:txBody>
      </p:sp>
      <p:sp>
        <p:nvSpPr>
          <p:cNvPr id="3" name="Subtitle 2">
            <a:extLst>
              <a:ext uri="{FF2B5EF4-FFF2-40B4-BE49-F238E27FC236}">
                <a16:creationId xmlns:a16="http://schemas.microsoft.com/office/drawing/2014/main" id="{FC116DB2-977A-881F-5790-D5BA72A4D1A4}"/>
              </a:ext>
            </a:extLst>
          </p:cNvPr>
          <p:cNvSpPr>
            <a:spLocks noGrp="1"/>
          </p:cNvSpPr>
          <p:nvPr>
            <p:ph type="subTitle" idx="1"/>
          </p:nvPr>
        </p:nvSpPr>
        <p:spPr>
          <a:xfrm>
            <a:off x="231007" y="3636328"/>
            <a:ext cx="9957572" cy="2429769"/>
          </a:xfrm>
        </p:spPr>
        <p:txBody>
          <a:bodyPr>
            <a:normAutofit/>
          </a:bodyPr>
          <a:lstStyle/>
          <a:p>
            <a:pPr algn="ctr"/>
            <a:r>
              <a:rPr lang="en-IN" sz="2000" dirty="0">
                <a:solidFill>
                  <a:schemeClr val="tx1"/>
                </a:solidFill>
                <a:latin typeface="Calibri" panose="020F0502020204030204" pitchFamily="34" charset="0"/>
                <a:cs typeface="Calibri" panose="020F0502020204030204" pitchFamily="34" charset="0"/>
              </a:rPr>
              <a:t>Team Lead : </a:t>
            </a:r>
            <a:r>
              <a:rPr lang="en-IN" sz="2000" dirty="0" err="1">
                <a:solidFill>
                  <a:schemeClr val="tx1"/>
                </a:solidFill>
                <a:latin typeface="Calibri" panose="020F0502020204030204" pitchFamily="34" charset="0"/>
                <a:cs typeface="Calibri" panose="020F0502020204030204" pitchFamily="34" charset="0"/>
              </a:rPr>
              <a:t>V.I.Maneesh</a:t>
            </a:r>
            <a:r>
              <a:rPr lang="en-IN" sz="2000" dirty="0">
                <a:solidFill>
                  <a:schemeClr val="tx1"/>
                </a:solidFill>
                <a:latin typeface="Calibri" panose="020F0502020204030204" pitchFamily="34" charset="0"/>
                <a:cs typeface="Calibri" panose="020F0502020204030204" pitchFamily="34" charset="0"/>
              </a:rPr>
              <a:t> Vijay</a:t>
            </a:r>
          </a:p>
          <a:p>
            <a:pPr algn="ctr"/>
            <a:r>
              <a:rPr lang="en-IN" sz="2000" dirty="0">
                <a:solidFill>
                  <a:schemeClr val="tx1"/>
                </a:solidFill>
                <a:latin typeface="Calibri" panose="020F0502020204030204" pitchFamily="34" charset="0"/>
                <a:cs typeface="Calibri" panose="020F0502020204030204" pitchFamily="34" charset="0"/>
              </a:rPr>
              <a:t>Team Members : </a:t>
            </a:r>
            <a:r>
              <a:rPr lang="en-IN" sz="2000" dirty="0" err="1">
                <a:solidFill>
                  <a:schemeClr val="tx1"/>
                </a:solidFill>
                <a:latin typeface="Calibri" panose="020F0502020204030204" pitchFamily="34" charset="0"/>
                <a:cs typeface="Calibri" panose="020F0502020204030204" pitchFamily="34" charset="0"/>
              </a:rPr>
              <a:t>K.Hariharan</a:t>
            </a:r>
            <a:r>
              <a:rPr lang="en-IN" sz="2000" dirty="0">
                <a:solidFill>
                  <a:schemeClr val="tx1"/>
                </a:solidFill>
                <a:latin typeface="Calibri" panose="020F0502020204030204" pitchFamily="34" charset="0"/>
                <a:cs typeface="Calibri" panose="020F0502020204030204" pitchFamily="34" charset="0"/>
              </a:rPr>
              <a:t>, </a:t>
            </a:r>
            <a:r>
              <a:rPr lang="en-IN" sz="2000" dirty="0" err="1">
                <a:solidFill>
                  <a:schemeClr val="tx1"/>
                </a:solidFill>
                <a:latin typeface="Calibri" panose="020F0502020204030204" pitchFamily="34" charset="0"/>
                <a:cs typeface="Calibri" panose="020F0502020204030204" pitchFamily="34" charset="0"/>
              </a:rPr>
              <a:t>M.S.Sivakumar</a:t>
            </a:r>
            <a:r>
              <a:rPr lang="en-IN" sz="2000" dirty="0">
                <a:solidFill>
                  <a:schemeClr val="tx1"/>
                </a:solidFill>
                <a:latin typeface="Calibri" panose="020F0502020204030204" pitchFamily="34" charset="0"/>
                <a:cs typeface="Calibri" panose="020F0502020204030204" pitchFamily="34" charset="0"/>
              </a:rPr>
              <a:t>, </a:t>
            </a:r>
            <a:r>
              <a:rPr lang="en-IN" sz="2000" dirty="0" err="1">
                <a:solidFill>
                  <a:schemeClr val="tx1"/>
                </a:solidFill>
                <a:latin typeface="Calibri" panose="020F0502020204030204" pitchFamily="34" charset="0"/>
                <a:cs typeface="Calibri" panose="020F0502020204030204" pitchFamily="34" charset="0"/>
              </a:rPr>
              <a:t>M.Kishore</a:t>
            </a:r>
            <a:r>
              <a:rPr lang="en-IN" sz="2000" dirty="0">
                <a:solidFill>
                  <a:schemeClr val="tx1"/>
                </a:solidFill>
                <a:latin typeface="Calibri" panose="020F0502020204030204" pitchFamily="34" charset="0"/>
                <a:cs typeface="Calibri" panose="020F0502020204030204" pitchFamily="34" charset="0"/>
              </a:rPr>
              <a:t> Kumar</a:t>
            </a:r>
          </a:p>
          <a:p>
            <a:pPr algn="ctr"/>
            <a:r>
              <a:rPr lang="en-IN" sz="2000" dirty="0">
                <a:solidFill>
                  <a:schemeClr val="tx1"/>
                </a:solidFill>
                <a:latin typeface="Calibri" panose="020F0502020204030204" pitchFamily="34" charset="0"/>
                <a:cs typeface="Calibri" panose="020F0502020204030204" pitchFamily="34" charset="0"/>
              </a:rPr>
              <a:t>Team ID : PNT2022TMID04005</a:t>
            </a:r>
          </a:p>
        </p:txBody>
      </p:sp>
      <p:pic>
        <p:nvPicPr>
          <p:cNvPr id="4" name="Picture 3">
            <a:extLst>
              <a:ext uri="{FF2B5EF4-FFF2-40B4-BE49-F238E27FC236}">
                <a16:creationId xmlns:a16="http://schemas.microsoft.com/office/drawing/2014/main" id="{E9E35316-798E-317F-F9D1-8A09C2716F1C}"/>
              </a:ext>
            </a:extLst>
          </p:cNvPr>
          <p:cNvPicPr>
            <a:picLocks noChangeAspect="1"/>
          </p:cNvPicPr>
          <p:nvPr/>
        </p:nvPicPr>
        <p:blipFill>
          <a:blip r:embed="rId2"/>
          <a:stretch>
            <a:fillRect/>
          </a:stretch>
        </p:blipFill>
        <p:spPr>
          <a:xfrm>
            <a:off x="9979993" y="270903"/>
            <a:ext cx="1656949" cy="990006"/>
          </a:xfrm>
          <a:prstGeom prst="rect">
            <a:avLst/>
          </a:prstGeom>
        </p:spPr>
      </p:pic>
    </p:spTree>
    <p:extLst>
      <p:ext uri="{BB962C8B-B14F-4D97-AF65-F5344CB8AC3E}">
        <p14:creationId xmlns:p14="http://schemas.microsoft.com/office/powerpoint/2010/main" val="17939275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BBB5E7-550F-9D05-9776-A27CCFACD0CF}"/>
              </a:ext>
            </a:extLst>
          </p:cNvPr>
          <p:cNvSpPr>
            <a:spLocks noGrp="1"/>
          </p:cNvSpPr>
          <p:nvPr>
            <p:ph type="title"/>
          </p:nvPr>
        </p:nvSpPr>
        <p:spPr/>
        <p:txBody>
          <a:bodyPr/>
          <a:lstStyle/>
          <a:p>
            <a:r>
              <a:rPr lang="en-IN" b="1" dirty="0">
                <a:solidFill>
                  <a:schemeClr val="tx1"/>
                </a:solidFill>
                <a:latin typeface="Calibri" panose="020F0502020204030204" pitchFamily="34" charset="0"/>
                <a:cs typeface="Calibri" panose="020F0502020204030204" pitchFamily="34" charset="0"/>
              </a:rPr>
              <a:t>INTRODUCTION</a:t>
            </a:r>
          </a:p>
        </p:txBody>
      </p:sp>
      <p:sp>
        <p:nvSpPr>
          <p:cNvPr id="3" name="Content Placeholder 2">
            <a:extLst>
              <a:ext uri="{FF2B5EF4-FFF2-40B4-BE49-F238E27FC236}">
                <a16:creationId xmlns:a16="http://schemas.microsoft.com/office/drawing/2014/main" id="{5DE89A29-8650-37D8-8BC2-29A61EA98B91}"/>
              </a:ext>
            </a:extLst>
          </p:cNvPr>
          <p:cNvSpPr>
            <a:spLocks noGrp="1"/>
          </p:cNvSpPr>
          <p:nvPr>
            <p:ph idx="1"/>
          </p:nvPr>
        </p:nvSpPr>
        <p:spPr>
          <a:xfrm>
            <a:off x="571456" y="1631199"/>
            <a:ext cx="9150060" cy="3880773"/>
          </a:xfrm>
        </p:spPr>
        <p:txBody>
          <a:bodyPr>
            <a:normAutofit/>
          </a:bodyPr>
          <a:lstStyle/>
          <a:p>
            <a:pPr marL="0" indent="0" algn="l">
              <a:buNone/>
            </a:pPr>
            <a:endParaRPr lang="en-US" b="0" i="0" dirty="0">
              <a:solidFill>
                <a:srgbClr val="222222"/>
              </a:solidFill>
              <a:effectLst/>
              <a:latin typeface="Lato" panose="020B0604020202020204" pitchFamily="34" charset="0"/>
            </a:endParaRPr>
          </a:p>
          <a:p>
            <a:pPr marL="0" indent="0" algn="just">
              <a:buNone/>
            </a:pPr>
            <a:r>
              <a:rPr lang="en-US" b="0" i="0" dirty="0">
                <a:solidFill>
                  <a:srgbClr val="222222"/>
                </a:solidFill>
                <a:effectLst/>
                <a:latin typeface="Lato" panose="020B0604020202020204" pitchFamily="34" charset="0"/>
              </a:rPr>
              <a:t>Parkinson Disease is a brain neurological disorder. It leads to shaking of the body, hands and provides stiffness to the body. No proper cure or treatment is available yet at the advanced stage. Treatment is possible only when done at the early or onset of the disease. These will not only reduce the cost of the disease but will also possibly save a life. Most methods available can detect Parkinson in an advanced stage; which means loss of approx.. 60% dopamine in basal ganglia and is responsible for controlling the movement of the body with a small amount of dopamine. More than 145,000 people have been found alone suffering in the U.K and in India, almost one million population suffers from this disease and it’s spreading fast in the entire world.</a:t>
            </a:r>
          </a:p>
          <a:p>
            <a:endParaRPr lang="en-IN" dirty="0"/>
          </a:p>
        </p:txBody>
      </p:sp>
    </p:spTree>
    <p:extLst>
      <p:ext uri="{BB962C8B-B14F-4D97-AF65-F5344CB8AC3E}">
        <p14:creationId xmlns:p14="http://schemas.microsoft.com/office/powerpoint/2010/main" val="14879793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6965B-7B6A-29D0-2015-925E21F27F3E}"/>
              </a:ext>
            </a:extLst>
          </p:cNvPr>
          <p:cNvSpPr>
            <a:spLocks noGrp="1"/>
          </p:cNvSpPr>
          <p:nvPr>
            <p:ph type="title"/>
          </p:nvPr>
        </p:nvSpPr>
        <p:spPr/>
        <p:txBody>
          <a:bodyPr/>
          <a:lstStyle/>
          <a:p>
            <a:r>
              <a:rPr lang="en-IN" b="1" dirty="0">
                <a:solidFill>
                  <a:schemeClr val="tx1"/>
                </a:solidFill>
                <a:latin typeface="Calibri" panose="020F0502020204030204" pitchFamily="34" charset="0"/>
                <a:cs typeface="Calibri" panose="020F0502020204030204" pitchFamily="34" charset="0"/>
              </a:rPr>
              <a:t>ABSTRACT</a:t>
            </a:r>
          </a:p>
        </p:txBody>
      </p:sp>
      <p:sp>
        <p:nvSpPr>
          <p:cNvPr id="3" name="Content Placeholder 2">
            <a:extLst>
              <a:ext uri="{FF2B5EF4-FFF2-40B4-BE49-F238E27FC236}">
                <a16:creationId xmlns:a16="http://schemas.microsoft.com/office/drawing/2014/main" id="{47739E2B-8515-E276-212D-B1033D2BE5DF}"/>
              </a:ext>
            </a:extLst>
          </p:cNvPr>
          <p:cNvSpPr>
            <a:spLocks noGrp="1"/>
          </p:cNvSpPr>
          <p:nvPr>
            <p:ph idx="1"/>
          </p:nvPr>
        </p:nvSpPr>
        <p:spPr>
          <a:xfrm>
            <a:off x="677334" y="1765953"/>
            <a:ext cx="8890178" cy="3880773"/>
          </a:xfrm>
        </p:spPr>
        <p:txBody>
          <a:bodyPr>
            <a:normAutofit/>
          </a:bodyPr>
          <a:lstStyle/>
          <a:p>
            <a:pPr marL="0" indent="0" algn="just" rtl="0">
              <a:spcBef>
                <a:spcPts val="0"/>
              </a:spcBef>
              <a:spcAft>
                <a:spcPts val="800"/>
              </a:spcAft>
              <a:buNone/>
            </a:pPr>
            <a:r>
              <a:rPr lang="en-US" b="0" i="0" dirty="0">
                <a:effectLst/>
                <a:latin typeface="Calibri" panose="020F0502020204030204" pitchFamily="34" charset="0"/>
                <a:cs typeface="Calibri" panose="020F0502020204030204" pitchFamily="34" charset="0"/>
              </a:rPr>
              <a:t>More than 10 million people are living with Parkinson’s Disease worldwide, according to the Parkinson’s Foundation. While Parkinson’s cannot be cured, early detection along with proper medication can significantly improve symptoms and quality of life.</a:t>
            </a:r>
          </a:p>
          <a:p>
            <a:pPr marL="0" indent="0" algn="just" rtl="0">
              <a:spcBef>
                <a:spcPts val="0"/>
              </a:spcBef>
              <a:spcAft>
                <a:spcPts val="800"/>
              </a:spcAft>
              <a:buNone/>
            </a:pPr>
            <a:r>
              <a:rPr lang="en-US" b="0" i="0" dirty="0">
                <a:effectLst/>
                <a:latin typeface="Calibri" panose="020F0502020204030204" pitchFamily="34" charset="0"/>
                <a:cs typeface="Calibri" panose="020F0502020204030204" pitchFamily="34" charset="0"/>
              </a:rPr>
              <a:t>The researchers found that the drawing speed was slower and the pen pressure is lower among Parkinson’s patients. One of the indications of Parkinson’s is tremors and rigidity in the muscles, making it difficult to draw smooth spirals and waves. It is possible to detect Parkinson’s disease using the drawings alone instead of measuring the speed and pressure of the pen on paper. Our goal is to quantify the visual appearance(using HOG method) of these drawings and then train a machine learning model to classify them. In this project, We are using, Histogram of Oriented Gradients (HOG) image descriptor along with a Random Forest classifier to automatically detect Parkinson’s disease in hand-drawn images of spirals and waves</a:t>
            </a:r>
          </a:p>
          <a:p>
            <a:endParaRPr lang="en-IN" dirty="0"/>
          </a:p>
        </p:txBody>
      </p:sp>
    </p:spTree>
    <p:extLst>
      <p:ext uri="{BB962C8B-B14F-4D97-AF65-F5344CB8AC3E}">
        <p14:creationId xmlns:p14="http://schemas.microsoft.com/office/powerpoint/2010/main" val="24083110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93BD2E-8FE5-55BE-5426-7C99AD816E78}"/>
              </a:ext>
            </a:extLst>
          </p:cNvPr>
          <p:cNvSpPr>
            <a:spLocks noGrp="1"/>
          </p:cNvSpPr>
          <p:nvPr>
            <p:ph type="title"/>
          </p:nvPr>
        </p:nvSpPr>
        <p:spPr/>
        <p:txBody>
          <a:bodyPr/>
          <a:lstStyle/>
          <a:p>
            <a:r>
              <a:rPr lang="en-IN" b="1" dirty="0">
                <a:solidFill>
                  <a:schemeClr val="tx1"/>
                </a:solidFill>
                <a:latin typeface="Calibri" panose="020F0502020204030204" pitchFamily="34" charset="0"/>
                <a:cs typeface="Calibri" panose="020F0502020204030204" pitchFamily="34" charset="0"/>
              </a:rPr>
              <a:t>OBJECTIVE</a:t>
            </a:r>
          </a:p>
        </p:txBody>
      </p:sp>
      <p:sp>
        <p:nvSpPr>
          <p:cNvPr id="3" name="Content Placeholder 2">
            <a:extLst>
              <a:ext uri="{FF2B5EF4-FFF2-40B4-BE49-F238E27FC236}">
                <a16:creationId xmlns:a16="http://schemas.microsoft.com/office/drawing/2014/main" id="{6D571A26-0E18-82C3-8623-2B8D400AE36E}"/>
              </a:ext>
            </a:extLst>
          </p:cNvPr>
          <p:cNvSpPr>
            <a:spLocks noGrp="1"/>
          </p:cNvSpPr>
          <p:nvPr>
            <p:ph idx="1"/>
          </p:nvPr>
        </p:nvSpPr>
        <p:spPr>
          <a:xfrm>
            <a:off x="677334" y="1814080"/>
            <a:ext cx="8967180" cy="3880773"/>
          </a:xfrm>
        </p:spPr>
        <p:txBody>
          <a:bodyPr/>
          <a:lstStyle/>
          <a:p>
            <a:pPr algn="just" rtl="0" fontAlgn="base">
              <a:spcBef>
                <a:spcPts val="0"/>
              </a:spcBef>
              <a:spcAft>
                <a:spcPts val="0"/>
              </a:spcAft>
              <a:buFont typeface="Arial" panose="020B0604020202020204" pitchFamily="34" charset="0"/>
              <a:buChar char="•"/>
            </a:pPr>
            <a:r>
              <a:rPr lang="en-US" b="0" i="0" dirty="0">
                <a:solidFill>
                  <a:schemeClr val="tx1"/>
                </a:solidFill>
                <a:effectLst/>
                <a:latin typeface="Calibri" panose="020F0502020204030204" pitchFamily="34" charset="0"/>
                <a:cs typeface="Calibri" panose="020F0502020204030204" pitchFamily="34" charset="0"/>
              </a:rPr>
              <a:t>You’ll be able to understand the problem to classify if it is a regression or a classification kind of problem.</a:t>
            </a:r>
          </a:p>
          <a:p>
            <a:pPr algn="just" rtl="0" fontAlgn="base">
              <a:spcBef>
                <a:spcPts val="0"/>
              </a:spcBef>
              <a:spcAft>
                <a:spcPts val="0"/>
              </a:spcAft>
              <a:buFont typeface="Arial" panose="020B0604020202020204" pitchFamily="34" charset="0"/>
              <a:buChar char="•"/>
            </a:pPr>
            <a:r>
              <a:rPr lang="en-US" b="0" i="0" dirty="0">
                <a:solidFill>
                  <a:schemeClr val="tx1"/>
                </a:solidFill>
                <a:effectLst/>
                <a:latin typeface="Calibri" panose="020F0502020204030204" pitchFamily="34" charset="0"/>
                <a:cs typeface="Calibri" panose="020F0502020204030204" pitchFamily="34" charset="0"/>
              </a:rPr>
              <a:t>You will be able to know how to pre-process the image by using different data pre-processing techniques.</a:t>
            </a:r>
          </a:p>
          <a:p>
            <a:pPr algn="just" rtl="0" fontAlgn="base">
              <a:spcBef>
                <a:spcPts val="0"/>
              </a:spcBef>
              <a:spcAft>
                <a:spcPts val="0"/>
              </a:spcAft>
              <a:buFont typeface="Arial" panose="020B0604020202020204" pitchFamily="34" charset="0"/>
              <a:buChar char="•"/>
            </a:pPr>
            <a:r>
              <a:rPr lang="en-US" b="0" i="0" dirty="0">
                <a:solidFill>
                  <a:schemeClr val="tx1"/>
                </a:solidFill>
                <a:effectLst/>
                <a:latin typeface="Calibri" panose="020F0502020204030204" pitchFamily="34" charset="0"/>
                <a:cs typeface="Calibri" panose="020F0502020204030204" pitchFamily="34" charset="0"/>
              </a:rPr>
              <a:t>you will be able to learn how to use OpenCV and machine learning to automatically detect Parkinson’s disease in hand-drawn images of spirals and waves</a:t>
            </a:r>
          </a:p>
          <a:p>
            <a:pPr algn="just" rtl="0" fontAlgn="base">
              <a:spcBef>
                <a:spcPts val="0"/>
              </a:spcBef>
              <a:spcAft>
                <a:spcPts val="0"/>
              </a:spcAft>
              <a:buFont typeface="Arial" panose="020B0604020202020204" pitchFamily="34" charset="0"/>
              <a:buChar char="•"/>
            </a:pPr>
            <a:r>
              <a:rPr lang="en-US" b="0" i="0" dirty="0">
                <a:solidFill>
                  <a:schemeClr val="tx1"/>
                </a:solidFill>
                <a:effectLst/>
                <a:latin typeface="Calibri" panose="020F0502020204030204" pitchFamily="34" charset="0"/>
                <a:cs typeface="Calibri" panose="020F0502020204030204" pitchFamily="34" charset="0"/>
              </a:rPr>
              <a:t>You will be able to know how to find the accuracy of the model.</a:t>
            </a:r>
          </a:p>
          <a:p>
            <a:pPr algn="just" rtl="0" fontAlgn="base">
              <a:spcBef>
                <a:spcPts val="0"/>
              </a:spcBef>
              <a:spcAft>
                <a:spcPts val="0"/>
              </a:spcAft>
              <a:buFont typeface="Arial" panose="020B0604020202020204" pitchFamily="34" charset="0"/>
              <a:buChar char="•"/>
            </a:pPr>
            <a:r>
              <a:rPr lang="en-US" b="0" i="0" dirty="0">
                <a:solidFill>
                  <a:schemeClr val="tx1"/>
                </a:solidFill>
                <a:effectLst/>
                <a:latin typeface="Calibri" panose="020F0502020204030204" pitchFamily="34" charset="0"/>
                <a:cs typeface="Calibri" panose="020F0502020204030204" pitchFamily="34" charset="0"/>
              </a:rPr>
              <a:t>You will be able to build web applications using the Flask framework.</a:t>
            </a:r>
          </a:p>
          <a:p>
            <a:endParaRPr lang="en-IN" dirty="0"/>
          </a:p>
        </p:txBody>
      </p:sp>
    </p:spTree>
    <p:extLst>
      <p:ext uri="{BB962C8B-B14F-4D97-AF65-F5344CB8AC3E}">
        <p14:creationId xmlns:p14="http://schemas.microsoft.com/office/powerpoint/2010/main" val="19710738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83BB9-272D-EB46-3DD4-925BD81011EE}"/>
              </a:ext>
            </a:extLst>
          </p:cNvPr>
          <p:cNvSpPr>
            <a:spLocks noGrp="1"/>
          </p:cNvSpPr>
          <p:nvPr>
            <p:ph type="title"/>
          </p:nvPr>
        </p:nvSpPr>
        <p:spPr/>
        <p:txBody>
          <a:bodyPr/>
          <a:lstStyle/>
          <a:p>
            <a:r>
              <a:rPr lang="en-IN" b="1" dirty="0">
                <a:solidFill>
                  <a:schemeClr val="tx1"/>
                </a:solidFill>
                <a:latin typeface="Calibri" panose="020F0502020204030204" pitchFamily="34" charset="0"/>
                <a:cs typeface="Calibri" panose="020F0502020204030204" pitchFamily="34" charset="0"/>
              </a:rPr>
              <a:t>PROJECT FLOW </a:t>
            </a:r>
          </a:p>
        </p:txBody>
      </p:sp>
      <p:sp>
        <p:nvSpPr>
          <p:cNvPr id="3" name="Content Placeholder 2">
            <a:extLst>
              <a:ext uri="{FF2B5EF4-FFF2-40B4-BE49-F238E27FC236}">
                <a16:creationId xmlns:a16="http://schemas.microsoft.com/office/drawing/2014/main" id="{4DB85616-D130-9F81-22BB-8D80A2AF2322}"/>
              </a:ext>
            </a:extLst>
          </p:cNvPr>
          <p:cNvSpPr>
            <a:spLocks noGrp="1"/>
          </p:cNvSpPr>
          <p:nvPr>
            <p:ph idx="1"/>
          </p:nvPr>
        </p:nvSpPr>
        <p:spPr>
          <a:xfrm>
            <a:off x="677334" y="1405288"/>
            <a:ext cx="9063432" cy="5236143"/>
          </a:xfrm>
        </p:spPr>
        <p:txBody>
          <a:bodyPr>
            <a:noAutofit/>
          </a:bodyPr>
          <a:lstStyle/>
          <a:p>
            <a:pPr algn="l" rtl="0" fontAlgn="base">
              <a:spcBef>
                <a:spcPts val="0"/>
              </a:spcBef>
              <a:spcAft>
                <a:spcPts val="0"/>
              </a:spcAft>
              <a:buFont typeface="Arial" panose="020B0604020202020204" pitchFamily="34" charset="0"/>
              <a:buChar char="•"/>
            </a:pPr>
            <a:r>
              <a:rPr lang="en-US" sz="1600" b="0" i="0" dirty="0">
                <a:solidFill>
                  <a:srgbClr val="35475C"/>
                </a:solidFill>
                <a:effectLst/>
                <a:latin typeface="Calibri" panose="020F0502020204030204" pitchFamily="34" charset="0"/>
                <a:cs typeface="Calibri" panose="020F0502020204030204" pitchFamily="34" charset="0"/>
              </a:rPr>
              <a:t>User interacts with the UI (User Interface) to upload the image as input</a:t>
            </a:r>
          </a:p>
          <a:p>
            <a:pPr algn="l" rtl="0" fontAlgn="base">
              <a:spcBef>
                <a:spcPts val="0"/>
              </a:spcBef>
              <a:spcAft>
                <a:spcPts val="0"/>
              </a:spcAft>
              <a:buFont typeface="Arial" panose="020B0604020202020204" pitchFamily="34" charset="0"/>
              <a:buChar char="•"/>
            </a:pPr>
            <a:r>
              <a:rPr lang="en-US" sz="1600" b="0" i="0" dirty="0">
                <a:solidFill>
                  <a:srgbClr val="35475C"/>
                </a:solidFill>
                <a:effectLst/>
                <a:latin typeface="Calibri" panose="020F0502020204030204" pitchFamily="34" charset="0"/>
                <a:cs typeface="Calibri" panose="020F0502020204030204" pitchFamily="34" charset="0"/>
              </a:rPr>
              <a:t>The uploaded image is analyzed by the model which is integrated</a:t>
            </a:r>
          </a:p>
          <a:p>
            <a:pPr algn="l" rtl="0" fontAlgn="base">
              <a:spcBef>
                <a:spcPts val="0"/>
              </a:spcBef>
              <a:spcAft>
                <a:spcPts val="800"/>
              </a:spcAft>
              <a:buFont typeface="Arial" panose="020B0604020202020204" pitchFamily="34" charset="0"/>
              <a:buChar char="•"/>
            </a:pPr>
            <a:r>
              <a:rPr lang="en-US" sz="1600" b="0" i="0" dirty="0">
                <a:solidFill>
                  <a:srgbClr val="35475C"/>
                </a:solidFill>
                <a:effectLst/>
                <a:latin typeface="Calibri" panose="020F0502020204030204" pitchFamily="34" charset="0"/>
                <a:cs typeface="Calibri" panose="020F0502020204030204" pitchFamily="34" charset="0"/>
              </a:rPr>
              <a:t>Once the model analyzes the uploaded image, the prediction is showcased on the UI and OpenCV window</a:t>
            </a:r>
          </a:p>
          <a:p>
            <a:pPr algn="l" rtl="0">
              <a:spcBef>
                <a:spcPts val="0"/>
              </a:spcBef>
              <a:spcAft>
                <a:spcPts val="1000"/>
              </a:spcAft>
            </a:pPr>
            <a:r>
              <a:rPr lang="en-US" sz="1600" b="1" i="0" dirty="0">
                <a:effectLst/>
                <a:latin typeface="Calibri" panose="020F0502020204030204" pitchFamily="34" charset="0"/>
                <a:cs typeface="Calibri" panose="020F0502020204030204" pitchFamily="34" charset="0"/>
              </a:rPr>
              <a:t>To accomplish this, we have to complete all the activities and tasks listed below</a:t>
            </a:r>
            <a:endParaRPr lang="en-US" sz="1600" b="0" i="0" dirty="0">
              <a:effectLst/>
              <a:latin typeface="Calibri" panose="020F0502020204030204" pitchFamily="34" charset="0"/>
              <a:cs typeface="Calibri" panose="020F0502020204030204" pitchFamily="34" charset="0"/>
            </a:endParaRPr>
          </a:p>
          <a:p>
            <a:pPr algn="l" rtl="0" fontAlgn="base">
              <a:spcBef>
                <a:spcPts val="0"/>
              </a:spcBef>
              <a:spcAft>
                <a:spcPts val="0"/>
              </a:spcAft>
              <a:buFont typeface="Arial" panose="020B0604020202020204" pitchFamily="34" charset="0"/>
              <a:buChar char="•"/>
            </a:pPr>
            <a:r>
              <a:rPr lang="en-US" sz="1600" b="0" i="0" dirty="0">
                <a:solidFill>
                  <a:srgbClr val="35475C"/>
                </a:solidFill>
                <a:effectLst/>
                <a:latin typeface="Calibri" panose="020F0502020204030204" pitchFamily="34" charset="0"/>
                <a:cs typeface="Calibri" panose="020F0502020204030204" pitchFamily="34" charset="0"/>
              </a:rPr>
              <a:t>Data Collection</a:t>
            </a:r>
          </a:p>
          <a:p>
            <a:pPr marL="742950" lvl="1" indent="-285750" algn="l" rtl="0" fontAlgn="base">
              <a:spcBef>
                <a:spcPts val="0"/>
              </a:spcBef>
              <a:spcAft>
                <a:spcPts val="0"/>
              </a:spcAft>
              <a:buFont typeface="Arial" panose="020B0604020202020204" pitchFamily="34" charset="0"/>
              <a:buChar char="•"/>
            </a:pPr>
            <a:r>
              <a:rPr lang="en-US" b="0" i="0" dirty="0">
                <a:solidFill>
                  <a:srgbClr val="35475C"/>
                </a:solidFill>
                <a:effectLst/>
                <a:latin typeface="Calibri" panose="020F0502020204030204" pitchFamily="34" charset="0"/>
                <a:cs typeface="Calibri" panose="020F0502020204030204" pitchFamily="34" charset="0"/>
              </a:rPr>
              <a:t>Collect the dataset or Create the dataset</a:t>
            </a:r>
          </a:p>
          <a:p>
            <a:pPr algn="l" rtl="0" fontAlgn="base">
              <a:spcBef>
                <a:spcPts val="0"/>
              </a:spcBef>
              <a:spcAft>
                <a:spcPts val="0"/>
              </a:spcAft>
              <a:buFont typeface="Arial" panose="020B0604020202020204" pitchFamily="34" charset="0"/>
              <a:buChar char="•"/>
            </a:pPr>
            <a:r>
              <a:rPr lang="en-US" sz="1600" b="0" i="0" dirty="0">
                <a:solidFill>
                  <a:srgbClr val="35475C"/>
                </a:solidFill>
                <a:effectLst/>
                <a:latin typeface="Calibri" panose="020F0502020204030204" pitchFamily="34" charset="0"/>
                <a:cs typeface="Calibri" panose="020F0502020204030204" pitchFamily="34" charset="0"/>
              </a:rPr>
              <a:t>Image Preprocessing.</a:t>
            </a:r>
          </a:p>
          <a:p>
            <a:pPr marL="487680" algn="l" rtl="0" fontAlgn="base">
              <a:spcBef>
                <a:spcPts val="0"/>
              </a:spcBef>
              <a:spcAft>
                <a:spcPts val="0"/>
              </a:spcAft>
              <a:buFont typeface="Arial" panose="020B0604020202020204" pitchFamily="34" charset="0"/>
              <a:buChar char="•"/>
            </a:pPr>
            <a:r>
              <a:rPr lang="en-US" sz="1600" b="0" i="0" dirty="0">
                <a:solidFill>
                  <a:srgbClr val="35475C"/>
                </a:solidFill>
                <a:effectLst/>
                <a:latin typeface="Calibri" panose="020F0502020204030204" pitchFamily="34" charset="0"/>
                <a:cs typeface="Calibri" panose="020F0502020204030204" pitchFamily="34" charset="0"/>
              </a:rPr>
              <a:t>Importing the required libraries</a:t>
            </a:r>
          </a:p>
          <a:p>
            <a:pPr marL="487680" algn="l" rtl="0" fontAlgn="base">
              <a:spcBef>
                <a:spcPts val="0"/>
              </a:spcBef>
              <a:spcAft>
                <a:spcPts val="0"/>
              </a:spcAft>
              <a:buFont typeface="Arial" panose="020B0604020202020204" pitchFamily="34" charset="0"/>
              <a:buChar char="•"/>
            </a:pPr>
            <a:r>
              <a:rPr lang="en-US" sz="1600" b="0" i="0" dirty="0">
                <a:solidFill>
                  <a:srgbClr val="35475C"/>
                </a:solidFill>
                <a:effectLst/>
                <a:latin typeface="Calibri" panose="020F0502020204030204" pitchFamily="34" charset="0"/>
                <a:cs typeface="Calibri" panose="020F0502020204030204" pitchFamily="34" charset="0"/>
              </a:rPr>
              <a:t>Loading Train data and Test data </a:t>
            </a:r>
          </a:p>
          <a:p>
            <a:pPr marL="487680" algn="l" rtl="0" fontAlgn="base">
              <a:spcBef>
                <a:spcPts val="0"/>
              </a:spcBef>
              <a:spcAft>
                <a:spcPts val="0"/>
              </a:spcAft>
              <a:buFont typeface="Arial" panose="020B0604020202020204" pitchFamily="34" charset="0"/>
              <a:buChar char="•"/>
            </a:pPr>
            <a:r>
              <a:rPr lang="en-US" sz="1600" b="0" i="0" dirty="0">
                <a:solidFill>
                  <a:srgbClr val="35475C"/>
                </a:solidFill>
                <a:effectLst/>
                <a:latin typeface="Calibri" panose="020F0502020204030204" pitchFamily="34" charset="0"/>
                <a:cs typeface="Calibri" panose="020F0502020204030204" pitchFamily="34" charset="0"/>
              </a:rPr>
              <a:t>Quantifying images</a:t>
            </a:r>
          </a:p>
          <a:p>
            <a:pPr marL="487680" algn="l" rtl="0" fontAlgn="base">
              <a:spcBef>
                <a:spcPts val="0"/>
              </a:spcBef>
              <a:spcAft>
                <a:spcPts val="0"/>
              </a:spcAft>
              <a:buFont typeface="Arial" panose="020B0604020202020204" pitchFamily="34" charset="0"/>
              <a:buChar char="•"/>
            </a:pPr>
            <a:r>
              <a:rPr lang="en-US" sz="1600" b="0" i="0" dirty="0">
                <a:solidFill>
                  <a:srgbClr val="35475C"/>
                </a:solidFill>
                <a:effectLst/>
                <a:latin typeface="Calibri" panose="020F0502020204030204" pitchFamily="34" charset="0"/>
                <a:cs typeface="Calibri" panose="020F0502020204030204" pitchFamily="34" charset="0"/>
              </a:rPr>
              <a:t>Label Encoding</a:t>
            </a:r>
          </a:p>
          <a:p>
            <a:pPr algn="l" rtl="0" fontAlgn="base">
              <a:spcBef>
                <a:spcPts val="0"/>
              </a:spcBef>
              <a:spcAft>
                <a:spcPts val="0"/>
              </a:spcAft>
              <a:buFont typeface="Arial" panose="020B0604020202020204" pitchFamily="34" charset="0"/>
              <a:buChar char="•"/>
            </a:pPr>
            <a:r>
              <a:rPr lang="en-US" sz="1600" b="0" i="0" dirty="0">
                <a:solidFill>
                  <a:srgbClr val="35475C"/>
                </a:solidFill>
                <a:effectLst/>
                <a:latin typeface="Calibri" panose="020F0502020204030204" pitchFamily="34" charset="0"/>
                <a:cs typeface="Calibri" panose="020F0502020204030204" pitchFamily="34" charset="0"/>
              </a:rPr>
              <a:t>Model Building</a:t>
            </a:r>
          </a:p>
          <a:p>
            <a:pPr marL="742950" lvl="1" indent="-285750" algn="l" rtl="0" fontAlgn="base">
              <a:spcBef>
                <a:spcPts val="0"/>
              </a:spcBef>
              <a:spcAft>
                <a:spcPts val="0"/>
              </a:spcAft>
              <a:buFont typeface="Arial" panose="020B0604020202020204" pitchFamily="34" charset="0"/>
              <a:buChar char="•"/>
            </a:pPr>
            <a:r>
              <a:rPr lang="en-US" b="0" i="0" dirty="0">
                <a:solidFill>
                  <a:srgbClr val="35475C"/>
                </a:solidFill>
                <a:effectLst/>
                <a:latin typeface="Calibri" panose="020F0502020204030204" pitchFamily="34" charset="0"/>
                <a:cs typeface="Calibri" panose="020F0502020204030204" pitchFamily="34" charset="0"/>
              </a:rPr>
              <a:t>Training the model</a:t>
            </a:r>
          </a:p>
          <a:p>
            <a:pPr marL="742950" lvl="1" indent="-285750" algn="l" rtl="0" fontAlgn="base">
              <a:spcBef>
                <a:spcPts val="0"/>
              </a:spcBef>
              <a:spcAft>
                <a:spcPts val="0"/>
              </a:spcAft>
              <a:buFont typeface="Arial" panose="020B0604020202020204" pitchFamily="34" charset="0"/>
              <a:buChar char="•"/>
            </a:pPr>
            <a:r>
              <a:rPr lang="en-US" b="0" i="0" dirty="0">
                <a:solidFill>
                  <a:srgbClr val="35475C"/>
                </a:solidFill>
                <a:effectLst/>
                <a:latin typeface="Calibri" panose="020F0502020204030204" pitchFamily="34" charset="0"/>
                <a:cs typeface="Calibri" panose="020F0502020204030204" pitchFamily="34" charset="0"/>
              </a:rPr>
              <a:t>Testing the model </a:t>
            </a:r>
          </a:p>
          <a:p>
            <a:pPr marL="742950" lvl="1" indent="-285750" algn="l" rtl="0" fontAlgn="base">
              <a:spcBef>
                <a:spcPts val="0"/>
              </a:spcBef>
              <a:spcAft>
                <a:spcPts val="0"/>
              </a:spcAft>
              <a:buFont typeface="Arial" panose="020B0604020202020204" pitchFamily="34" charset="0"/>
              <a:buChar char="•"/>
            </a:pPr>
            <a:r>
              <a:rPr lang="en-US" b="0" i="0" dirty="0">
                <a:solidFill>
                  <a:srgbClr val="35475C"/>
                </a:solidFill>
                <a:effectLst/>
                <a:latin typeface="Calibri" panose="020F0502020204030204" pitchFamily="34" charset="0"/>
                <a:cs typeface="Calibri" panose="020F0502020204030204" pitchFamily="34" charset="0"/>
              </a:rPr>
              <a:t>Model Evaluation</a:t>
            </a:r>
          </a:p>
          <a:p>
            <a:pPr marL="742950" lvl="1" indent="-285750" algn="l" rtl="0" fontAlgn="base">
              <a:spcBef>
                <a:spcPts val="0"/>
              </a:spcBef>
              <a:spcAft>
                <a:spcPts val="0"/>
              </a:spcAft>
              <a:buFont typeface="Arial" panose="020B0604020202020204" pitchFamily="34" charset="0"/>
              <a:buChar char="•"/>
            </a:pPr>
            <a:r>
              <a:rPr lang="en-US" b="0" i="0" dirty="0">
                <a:solidFill>
                  <a:srgbClr val="35475C"/>
                </a:solidFill>
                <a:effectLst/>
                <a:latin typeface="Calibri" panose="020F0502020204030204" pitchFamily="34" charset="0"/>
                <a:cs typeface="Calibri" panose="020F0502020204030204" pitchFamily="34" charset="0"/>
              </a:rPr>
              <a:t>Saving the model</a:t>
            </a:r>
          </a:p>
          <a:p>
            <a:pPr algn="l" rtl="0" fontAlgn="base">
              <a:spcBef>
                <a:spcPts val="0"/>
              </a:spcBef>
              <a:spcAft>
                <a:spcPts val="0"/>
              </a:spcAft>
              <a:buFont typeface="Arial" panose="020B0604020202020204" pitchFamily="34" charset="0"/>
              <a:buChar char="•"/>
            </a:pPr>
            <a:r>
              <a:rPr lang="en-US" sz="1600" b="0" i="0" dirty="0">
                <a:solidFill>
                  <a:srgbClr val="35475C"/>
                </a:solidFill>
                <a:effectLst/>
                <a:latin typeface="Calibri" panose="020F0502020204030204" pitchFamily="34" charset="0"/>
                <a:cs typeface="Calibri" panose="020F0502020204030204" pitchFamily="34" charset="0"/>
              </a:rPr>
              <a:t>Application Building</a:t>
            </a:r>
          </a:p>
          <a:p>
            <a:pPr marL="742950" lvl="1" indent="-285750" algn="l" rtl="0" fontAlgn="base">
              <a:spcBef>
                <a:spcPts val="0"/>
              </a:spcBef>
              <a:spcAft>
                <a:spcPts val="0"/>
              </a:spcAft>
              <a:buFont typeface="Arial" panose="020B0604020202020204" pitchFamily="34" charset="0"/>
              <a:buChar char="•"/>
            </a:pPr>
            <a:r>
              <a:rPr lang="en-US" b="0" i="0" dirty="0">
                <a:solidFill>
                  <a:srgbClr val="35475C"/>
                </a:solidFill>
                <a:effectLst/>
                <a:latin typeface="Calibri" panose="020F0502020204030204" pitchFamily="34" charset="0"/>
                <a:cs typeface="Calibri" panose="020F0502020204030204" pitchFamily="34" charset="0"/>
              </a:rPr>
              <a:t>Create an HTML file</a:t>
            </a:r>
          </a:p>
          <a:p>
            <a:pPr marL="742950" lvl="1" indent="-285750" algn="l" rtl="0" fontAlgn="base">
              <a:spcBef>
                <a:spcPts val="0"/>
              </a:spcBef>
              <a:spcAft>
                <a:spcPts val="800"/>
              </a:spcAft>
              <a:buFont typeface="Arial" panose="020B0604020202020204" pitchFamily="34" charset="0"/>
              <a:buChar char="•"/>
            </a:pPr>
            <a:r>
              <a:rPr lang="en-US" b="0" i="0" dirty="0">
                <a:solidFill>
                  <a:srgbClr val="35475C"/>
                </a:solidFill>
                <a:effectLst/>
                <a:latin typeface="Calibri" panose="020F0502020204030204" pitchFamily="34" charset="0"/>
                <a:cs typeface="Calibri" panose="020F0502020204030204" pitchFamily="34" charset="0"/>
              </a:rPr>
              <a:t>Build Python Code</a:t>
            </a:r>
          </a:p>
          <a:p>
            <a:endParaRPr lang="en-IN" sz="1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403557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509C12-D44F-91D2-972F-9F5220F39261}"/>
              </a:ext>
            </a:extLst>
          </p:cNvPr>
          <p:cNvSpPr>
            <a:spLocks noGrp="1"/>
          </p:cNvSpPr>
          <p:nvPr>
            <p:ph type="title"/>
          </p:nvPr>
        </p:nvSpPr>
        <p:spPr>
          <a:xfrm>
            <a:off x="508832" y="599974"/>
            <a:ext cx="6825619" cy="1320800"/>
          </a:xfrm>
        </p:spPr>
        <p:txBody>
          <a:bodyPr>
            <a:normAutofit fontScale="90000"/>
          </a:bodyPr>
          <a:lstStyle/>
          <a:p>
            <a:r>
              <a:rPr lang="en-IN" sz="4000" b="1" dirty="0">
                <a:solidFill>
                  <a:schemeClr val="tx1"/>
                </a:solidFill>
                <a:latin typeface="Calibri" panose="020F0502020204030204" pitchFamily="34" charset="0"/>
                <a:cs typeface="Calibri" panose="020F0502020204030204" pitchFamily="34" charset="0"/>
              </a:rPr>
              <a:t>TECHNICAL ARCHITECTURE AND </a:t>
            </a:r>
            <a:r>
              <a:rPr lang="en-IN" sz="4000" b="1" i="0" dirty="0">
                <a:solidFill>
                  <a:schemeClr val="tx1"/>
                </a:solidFill>
                <a:effectLst/>
                <a:latin typeface="Calibri" panose="020F0502020204030204" pitchFamily="34" charset="0"/>
                <a:cs typeface="Calibri" panose="020F0502020204030204" pitchFamily="34" charset="0"/>
              </a:rPr>
              <a:t>PRE-REQUISITES</a:t>
            </a:r>
            <a:br>
              <a:rPr lang="en-IN" b="1" i="0" dirty="0">
                <a:solidFill>
                  <a:srgbClr val="2D2828"/>
                </a:solidFill>
                <a:effectLst/>
                <a:latin typeface="Open Sans" panose="020B0606030504020204" pitchFamily="34" charset="0"/>
              </a:rPr>
            </a:br>
            <a:endParaRPr lang="en-IN" dirty="0"/>
          </a:p>
        </p:txBody>
      </p:sp>
      <p:pic>
        <p:nvPicPr>
          <p:cNvPr id="1026" name="Picture 2">
            <a:extLst>
              <a:ext uri="{FF2B5EF4-FFF2-40B4-BE49-F238E27FC236}">
                <a16:creationId xmlns:a16="http://schemas.microsoft.com/office/drawing/2014/main" id="{77B44718-07A4-FC4B-D23B-CEF8F7A5A8A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93663" y="2150963"/>
            <a:ext cx="7861579" cy="41070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28248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37E8F45-89E0-B3AF-AE78-AA4A9E718B7F}"/>
              </a:ext>
            </a:extLst>
          </p:cNvPr>
          <p:cNvSpPr>
            <a:spLocks noGrp="1"/>
          </p:cNvSpPr>
          <p:nvPr>
            <p:ph type="title"/>
          </p:nvPr>
        </p:nvSpPr>
        <p:spPr>
          <a:xfrm>
            <a:off x="519763" y="340092"/>
            <a:ext cx="8922619" cy="6517908"/>
          </a:xfrm>
        </p:spPr>
        <p:txBody>
          <a:bodyPr>
            <a:normAutofit fontScale="90000"/>
          </a:bodyPr>
          <a:lstStyle/>
          <a:p>
            <a:r>
              <a:rPr lang="en-US" sz="1600" b="0" i="0" dirty="0">
                <a:solidFill>
                  <a:schemeClr val="tx1"/>
                </a:solidFill>
                <a:effectLst/>
                <a:latin typeface="Calibri" panose="020F0502020204030204" pitchFamily="34" charset="0"/>
                <a:cs typeface="Calibri" panose="020F0502020204030204" pitchFamily="34" charset="0"/>
              </a:rPr>
              <a:t>Anaconda navigator is a free and open-source distribution of the python and R programming languages for data science and machine learning related applications. It can be installed on windows, </a:t>
            </a:r>
            <a:r>
              <a:rPr lang="en-US" sz="1600" b="0" i="0" dirty="0" err="1">
                <a:solidFill>
                  <a:schemeClr val="tx1"/>
                </a:solidFill>
                <a:effectLst/>
                <a:latin typeface="Calibri" panose="020F0502020204030204" pitchFamily="34" charset="0"/>
                <a:cs typeface="Calibri" panose="020F0502020204030204" pitchFamily="34" charset="0"/>
              </a:rPr>
              <a:t>linux</a:t>
            </a:r>
            <a:r>
              <a:rPr lang="en-US" sz="1600" b="0" i="0" dirty="0">
                <a:solidFill>
                  <a:schemeClr val="tx1"/>
                </a:solidFill>
                <a:effectLst/>
                <a:latin typeface="Calibri" panose="020F0502020204030204" pitchFamily="34" charset="0"/>
                <a:cs typeface="Calibri" panose="020F0502020204030204" pitchFamily="34" charset="0"/>
              </a:rPr>
              <a:t>, and </a:t>
            </a:r>
            <a:r>
              <a:rPr lang="en-US" sz="1600" b="0" i="0" dirty="0" err="1">
                <a:solidFill>
                  <a:schemeClr val="tx1"/>
                </a:solidFill>
                <a:effectLst/>
                <a:latin typeface="Calibri" panose="020F0502020204030204" pitchFamily="34" charset="0"/>
                <a:cs typeface="Calibri" panose="020F0502020204030204" pitchFamily="34" charset="0"/>
              </a:rPr>
              <a:t>macos</a:t>
            </a:r>
            <a:r>
              <a:rPr lang="en-US" sz="1600" b="0" i="0" dirty="0">
                <a:solidFill>
                  <a:schemeClr val="tx1"/>
                </a:solidFill>
                <a:effectLst/>
                <a:latin typeface="Calibri" panose="020F0502020204030204" pitchFamily="34" charset="0"/>
                <a:cs typeface="Calibri" panose="020F0502020204030204" pitchFamily="34" charset="0"/>
              </a:rPr>
              <a:t>. </a:t>
            </a:r>
            <a:r>
              <a:rPr lang="en-US" sz="1600" b="0" i="0" dirty="0" err="1">
                <a:solidFill>
                  <a:schemeClr val="tx1"/>
                </a:solidFill>
                <a:effectLst/>
                <a:latin typeface="Calibri" panose="020F0502020204030204" pitchFamily="34" charset="0"/>
                <a:cs typeface="Calibri" panose="020F0502020204030204" pitchFamily="34" charset="0"/>
              </a:rPr>
              <a:t>Conda</a:t>
            </a:r>
            <a:r>
              <a:rPr lang="en-US" sz="1600" b="0" i="0" dirty="0">
                <a:solidFill>
                  <a:schemeClr val="tx1"/>
                </a:solidFill>
                <a:effectLst/>
                <a:latin typeface="Calibri" panose="020F0502020204030204" pitchFamily="34" charset="0"/>
                <a:cs typeface="Calibri" panose="020F0502020204030204" pitchFamily="34" charset="0"/>
              </a:rPr>
              <a:t> is an open-source, cross-platform, package management system. Anaconda comes with so very nice tools like </a:t>
            </a:r>
            <a:r>
              <a:rPr lang="en-US" sz="1600" b="0" i="0" dirty="0" err="1">
                <a:solidFill>
                  <a:schemeClr val="tx1"/>
                </a:solidFill>
                <a:effectLst/>
                <a:latin typeface="Calibri" panose="020F0502020204030204" pitchFamily="34" charset="0"/>
                <a:cs typeface="Calibri" panose="020F0502020204030204" pitchFamily="34" charset="0"/>
              </a:rPr>
              <a:t>jupyterlab</a:t>
            </a:r>
            <a:r>
              <a:rPr lang="en-US" sz="1600" b="0" i="0" dirty="0">
                <a:solidFill>
                  <a:schemeClr val="tx1"/>
                </a:solidFill>
                <a:effectLst/>
                <a:latin typeface="Calibri" panose="020F0502020204030204" pitchFamily="34" charset="0"/>
                <a:cs typeface="Calibri" panose="020F0502020204030204" pitchFamily="34" charset="0"/>
              </a:rPr>
              <a:t>, </a:t>
            </a:r>
            <a:r>
              <a:rPr lang="en-US" sz="1600" b="0" i="0" dirty="0" err="1">
                <a:solidFill>
                  <a:schemeClr val="tx1"/>
                </a:solidFill>
                <a:effectLst/>
                <a:latin typeface="Calibri" panose="020F0502020204030204" pitchFamily="34" charset="0"/>
                <a:cs typeface="Calibri" panose="020F0502020204030204" pitchFamily="34" charset="0"/>
              </a:rPr>
              <a:t>jupyter</a:t>
            </a:r>
            <a:r>
              <a:rPr lang="en-US" sz="1600" b="0" i="0" dirty="0">
                <a:solidFill>
                  <a:schemeClr val="tx1"/>
                </a:solidFill>
                <a:effectLst/>
                <a:latin typeface="Calibri" panose="020F0502020204030204" pitchFamily="34" charset="0"/>
                <a:cs typeface="Calibri" panose="020F0502020204030204" pitchFamily="34" charset="0"/>
              </a:rPr>
              <a:t> notebook, </a:t>
            </a:r>
            <a:r>
              <a:rPr lang="en-US" sz="1600" b="0" i="0" dirty="0" err="1">
                <a:solidFill>
                  <a:schemeClr val="tx1"/>
                </a:solidFill>
                <a:effectLst/>
                <a:latin typeface="Calibri" panose="020F0502020204030204" pitchFamily="34" charset="0"/>
                <a:cs typeface="Calibri" panose="020F0502020204030204" pitchFamily="34" charset="0"/>
              </a:rPr>
              <a:t>qtconsole</a:t>
            </a:r>
            <a:r>
              <a:rPr lang="en-US" sz="1600" b="0" i="0" dirty="0">
                <a:solidFill>
                  <a:schemeClr val="tx1"/>
                </a:solidFill>
                <a:effectLst/>
                <a:latin typeface="Calibri" panose="020F0502020204030204" pitchFamily="34" charset="0"/>
                <a:cs typeface="Calibri" panose="020F0502020204030204" pitchFamily="34" charset="0"/>
              </a:rPr>
              <a:t>, </a:t>
            </a:r>
            <a:r>
              <a:rPr lang="en-US" sz="1600" b="0" i="0" dirty="0" err="1">
                <a:solidFill>
                  <a:schemeClr val="tx1"/>
                </a:solidFill>
                <a:effectLst/>
                <a:latin typeface="Calibri" panose="020F0502020204030204" pitchFamily="34" charset="0"/>
                <a:cs typeface="Calibri" panose="020F0502020204030204" pitchFamily="34" charset="0"/>
              </a:rPr>
              <a:t>spyder</a:t>
            </a:r>
            <a:r>
              <a:rPr lang="en-US" sz="1600" b="0" i="0" dirty="0">
                <a:solidFill>
                  <a:schemeClr val="tx1"/>
                </a:solidFill>
                <a:effectLst/>
                <a:latin typeface="Calibri" panose="020F0502020204030204" pitchFamily="34" charset="0"/>
                <a:cs typeface="Calibri" panose="020F0502020204030204" pitchFamily="34" charset="0"/>
              </a:rPr>
              <a:t>, </a:t>
            </a:r>
            <a:r>
              <a:rPr lang="en-US" sz="1600" b="0" i="0" dirty="0" err="1">
                <a:solidFill>
                  <a:schemeClr val="tx1"/>
                </a:solidFill>
                <a:effectLst/>
                <a:latin typeface="Calibri" panose="020F0502020204030204" pitchFamily="34" charset="0"/>
                <a:cs typeface="Calibri" panose="020F0502020204030204" pitchFamily="34" charset="0"/>
              </a:rPr>
              <a:t>glueviz</a:t>
            </a:r>
            <a:r>
              <a:rPr lang="en-US" sz="1600" b="0" i="0" dirty="0">
                <a:solidFill>
                  <a:schemeClr val="tx1"/>
                </a:solidFill>
                <a:effectLst/>
                <a:latin typeface="Calibri" panose="020F0502020204030204" pitchFamily="34" charset="0"/>
                <a:cs typeface="Calibri" panose="020F0502020204030204" pitchFamily="34" charset="0"/>
              </a:rPr>
              <a:t>, orange, </a:t>
            </a:r>
            <a:r>
              <a:rPr lang="en-US" sz="1600" b="0" i="0" dirty="0" err="1">
                <a:solidFill>
                  <a:schemeClr val="tx1"/>
                </a:solidFill>
                <a:effectLst/>
                <a:latin typeface="Calibri" panose="020F0502020204030204" pitchFamily="34" charset="0"/>
                <a:cs typeface="Calibri" panose="020F0502020204030204" pitchFamily="34" charset="0"/>
              </a:rPr>
              <a:t>rstudio</a:t>
            </a:r>
            <a:r>
              <a:rPr lang="en-US" sz="1600" b="0" i="0" dirty="0">
                <a:solidFill>
                  <a:schemeClr val="tx1"/>
                </a:solidFill>
                <a:effectLst/>
                <a:latin typeface="Calibri" panose="020F0502020204030204" pitchFamily="34" charset="0"/>
                <a:cs typeface="Calibri" panose="020F0502020204030204" pitchFamily="34" charset="0"/>
              </a:rPr>
              <a:t>, visual studio code. For this project, we will be using </a:t>
            </a:r>
            <a:r>
              <a:rPr lang="en-US" sz="1600" b="0" i="0" dirty="0" err="1">
                <a:solidFill>
                  <a:schemeClr val="tx1"/>
                </a:solidFill>
                <a:effectLst/>
                <a:latin typeface="Calibri" panose="020F0502020204030204" pitchFamily="34" charset="0"/>
                <a:cs typeface="Calibri" panose="020F0502020204030204" pitchFamily="34" charset="0"/>
              </a:rPr>
              <a:t>jupyter</a:t>
            </a:r>
            <a:r>
              <a:rPr lang="en-US" sz="1600" b="0" i="0" dirty="0">
                <a:solidFill>
                  <a:schemeClr val="tx1"/>
                </a:solidFill>
                <a:effectLst/>
                <a:latin typeface="Calibri" panose="020F0502020204030204" pitchFamily="34" charset="0"/>
                <a:cs typeface="Calibri" panose="020F0502020204030204" pitchFamily="34" charset="0"/>
              </a:rPr>
              <a:t> notebook and </a:t>
            </a:r>
            <a:r>
              <a:rPr lang="en-US" sz="1600" b="0" i="0" dirty="0" err="1">
                <a:solidFill>
                  <a:schemeClr val="tx1"/>
                </a:solidFill>
                <a:effectLst/>
                <a:latin typeface="Calibri" panose="020F0502020204030204" pitchFamily="34" charset="0"/>
                <a:cs typeface="Calibri" panose="020F0502020204030204" pitchFamily="34" charset="0"/>
              </a:rPr>
              <a:t>spyder</a:t>
            </a:r>
            <a:br>
              <a:rPr lang="en-US" sz="1600" dirty="0">
                <a:solidFill>
                  <a:schemeClr val="tx1"/>
                </a:solidFill>
                <a:latin typeface="Calibri" panose="020F0502020204030204" pitchFamily="34" charset="0"/>
                <a:cs typeface="Calibri" panose="020F0502020204030204" pitchFamily="34" charset="0"/>
              </a:rPr>
            </a:br>
            <a:r>
              <a:rPr lang="en-US" sz="1600" b="1" i="0" dirty="0">
                <a:solidFill>
                  <a:schemeClr val="tx1"/>
                </a:solidFill>
                <a:effectLst/>
                <a:latin typeface="Calibri" panose="020F0502020204030204" pitchFamily="34" charset="0"/>
                <a:cs typeface="Calibri" panose="020F0502020204030204" pitchFamily="34" charset="0"/>
              </a:rPr>
              <a:t>to build machine learning models you must require the following packages</a:t>
            </a:r>
            <a:br>
              <a:rPr lang="en-US" sz="1600" b="0" i="0" dirty="0">
                <a:solidFill>
                  <a:schemeClr val="tx1"/>
                </a:solidFill>
                <a:effectLst/>
                <a:latin typeface="Calibri" panose="020F0502020204030204" pitchFamily="34" charset="0"/>
                <a:cs typeface="Calibri" panose="020F0502020204030204" pitchFamily="34" charset="0"/>
              </a:rPr>
            </a:br>
            <a:r>
              <a:rPr lang="en-US" sz="1600" b="1" i="0" dirty="0" err="1">
                <a:solidFill>
                  <a:schemeClr val="tx1"/>
                </a:solidFill>
                <a:effectLst/>
                <a:latin typeface="Calibri" panose="020F0502020204030204" pitchFamily="34" charset="0"/>
                <a:cs typeface="Calibri" panose="020F0502020204030204" pitchFamily="34" charset="0"/>
              </a:rPr>
              <a:t>numpy</a:t>
            </a:r>
            <a:r>
              <a:rPr lang="en-US" sz="1600" b="1" i="0" dirty="0">
                <a:solidFill>
                  <a:schemeClr val="tx1"/>
                </a:solidFill>
                <a:effectLst/>
                <a:latin typeface="Calibri" panose="020F0502020204030204" pitchFamily="34" charset="0"/>
                <a:cs typeface="Calibri" panose="020F0502020204030204" pitchFamily="34" charset="0"/>
              </a:rPr>
              <a:t>:</a:t>
            </a:r>
            <a:br>
              <a:rPr lang="en-US" sz="1600" dirty="0">
                <a:solidFill>
                  <a:schemeClr val="tx1"/>
                </a:solidFill>
                <a:latin typeface="Calibri" panose="020F0502020204030204" pitchFamily="34" charset="0"/>
                <a:cs typeface="Calibri" panose="020F0502020204030204" pitchFamily="34" charset="0"/>
              </a:rPr>
            </a:br>
            <a:r>
              <a:rPr lang="en-US" sz="1600" b="0" i="0" dirty="0">
                <a:solidFill>
                  <a:schemeClr val="tx1"/>
                </a:solidFill>
                <a:effectLst/>
                <a:latin typeface="Calibri" panose="020F0502020204030204" pitchFamily="34" charset="0"/>
                <a:cs typeface="Calibri" panose="020F0502020204030204" pitchFamily="34" charset="0"/>
              </a:rPr>
              <a:t> it is an open-source numerical python library. It contains a multidimensional array and matrix data structures and can be used to perform mathematical operations</a:t>
            </a:r>
            <a:br>
              <a:rPr lang="en-US" sz="1600" b="0" i="0" dirty="0">
                <a:solidFill>
                  <a:schemeClr val="tx1"/>
                </a:solidFill>
                <a:effectLst/>
                <a:latin typeface="Calibri" panose="020F0502020204030204" pitchFamily="34" charset="0"/>
                <a:cs typeface="Calibri" panose="020F0502020204030204" pitchFamily="34" charset="0"/>
              </a:rPr>
            </a:br>
            <a:r>
              <a:rPr lang="en-US" sz="1600" b="1" i="0" dirty="0">
                <a:solidFill>
                  <a:schemeClr val="tx1"/>
                </a:solidFill>
                <a:effectLst/>
                <a:latin typeface="Calibri" panose="020F0502020204030204" pitchFamily="34" charset="0"/>
                <a:cs typeface="Calibri" panose="020F0502020204030204" pitchFamily="34" charset="0"/>
              </a:rPr>
              <a:t>scikit-learn:</a:t>
            </a:r>
            <a:br>
              <a:rPr lang="en-US" sz="1600" b="0" i="0" dirty="0">
                <a:solidFill>
                  <a:schemeClr val="tx1"/>
                </a:solidFill>
                <a:effectLst/>
                <a:latin typeface="Calibri" panose="020F0502020204030204" pitchFamily="34" charset="0"/>
                <a:cs typeface="Calibri" panose="020F0502020204030204" pitchFamily="34" charset="0"/>
              </a:rPr>
            </a:br>
            <a:r>
              <a:rPr lang="en-US" sz="1600" b="0" i="0" dirty="0">
                <a:solidFill>
                  <a:schemeClr val="tx1"/>
                </a:solidFill>
                <a:effectLst/>
                <a:latin typeface="Calibri" panose="020F0502020204030204" pitchFamily="34" charset="0"/>
                <a:cs typeface="Calibri" panose="020F0502020204030204" pitchFamily="34" charset="0"/>
              </a:rPr>
              <a:t>it is a free machine learning library for python. It features various algorithms like support vector machine, random forests, and k-nearest </a:t>
            </a:r>
            <a:r>
              <a:rPr lang="en-US" sz="1600" b="0" i="0" dirty="0" err="1">
                <a:solidFill>
                  <a:schemeClr val="tx1"/>
                </a:solidFill>
                <a:effectLst/>
                <a:latin typeface="Calibri" panose="020F0502020204030204" pitchFamily="34" charset="0"/>
                <a:cs typeface="Calibri" panose="020F0502020204030204" pitchFamily="34" charset="0"/>
              </a:rPr>
              <a:t>neighbours</a:t>
            </a:r>
            <a:r>
              <a:rPr lang="en-US" sz="1600" b="0" i="0" dirty="0">
                <a:solidFill>
                  <a:schemeClr val="tx1"/>
                </a:solidFill>
                <a:effectLst/>
                <a:latin typeface="Calibri" panose="020F0502020204030204" pitchFamily="34" charset="0"/>
                <a:cs typeface="Calibri" panose="020F0502020204030204" pitchFamily="34" charset="0"/>
              </a:rPr>
              <a:t>, and it also supports python numerical and scientific libraries like </a:t>
            </a:r>
            <a:r>
              <a:rPr lang="en-US" sz="1600" b="0" i="0" dirty="0" err="1">
                <a:solidFill>
                  <a:schemeClr val="tx1"/>
                </a:solidFill>
                <a:effectLst/>
                <a:latin typeface="Calibri" panose="020F0502020204030204" pitchFamily="34" charset="0"/>
                <a:cs typeface="Calibri" panose="020F0502020204030204" pitchFamily="34" charset="0"/>
              </a:rPr>
              <a:t>numpy</a:t>
            </a:r>
            <a:r>
              <a:rPr lang="en-US" sz="1600" b="0" i="0" dirty="0">
                <a:solidFill>
                  <a:schemeClr val="tx1"/>
                </a:solidFill>
                <a:effectLst/>
                <a:latin typeface="Calibri" panose="020F0502020204030204" pitchFamily="34" charset="0"/>
                <a:cs typeface="Calibri" panose="020F0502020204030204" pitchFamily="34" charset="0"/>
              </a:rPr>
              <a:t> and </a:t>
            </a:r>
            <a:r>
              <a:rPr lang="en-US" sz="1600" b="0" i="0" dirty="0" err="1">
                <a:solidFill>
                  <a:schemeClr val="tx1"/>
                </a:solidFill>
                <a:effectLst/>
                <a:latin typeface="Calibri" panose="020F0502020204030204" pitchFamily="34" charset="0"/>
                <a:cs typeface="Calibri" panose="020F0502020204030204" pitchFamily="34" charset="0"/>
              </a:rPr>
              <a:t>scipy</a:t>
            </a:r>
            <a:br>
              <a:rPr lang="en-US" sz="1600" b="0" i="0" dirty="0">
                <a:solidFill>
                  <a:schemeClr val="tx1"/>
                </a:solidFill>
                <a:effectLst/>
                <a:latin typeface="Calibri" panose="020F0502020204030204" pitchFamily="34" charset="0"/>
                <a:cs typeface="Calibri" panose="020F0502020204030204" pitchFamily="34" charset="0"/>
              </a:rPr>
            </a:br>
            <a:r>
              <a:rPr lang="en-US" sz="1600" b="1" i="0" dirty="0">
                <a:solidFill>
                  <a:schemeClr val="tx1"/>
                </a:solidFill>
                <a:effectLst/>
                <a:latin typeface="Calibri" panose="020F0502020204030204" pitchFamily="34" charset="0"/>
                <a:cs typeface="Calibri" panose="020F0502020204030204" pitchFamily="34" charset="0"/>
              </a:rPr>
              <a:t>scikit-image</a:t>
            </a:r>
            <a:br>
              <a:rPr lang="en-US" sz="1600" b="0" i="0" dirty="0">
                <a:solidFill>
                  <a:schemeClr val="tx1"/>
                </a:solidFill>
                <a:effectLst/>
                <a:latin typeface="Calibri" panose="020F0502020204030204" pitchFamily="34" charset="0"/>
                <a:cs typeface="Calibri" panose="020F0502020204030204" pitchFamily="34" charset="0"/>
              </a:rPr>
            </a:br>
            <a:r>
              <a:rPr lang="en-US" sz="1600" b="0" i="0" dirty="0" err="1">
                <a:solidFill>
                  <a:schemeClr val="tx1"/>
                </a:solidFill>
                <a:effectLst/>
                <a:latin typeface="Calibri" panose="020F0502020204030204" pitchFamily="34" charset="0"/>
                <a:cs typeface="Calibri" panose="020F0502020204030204" pitchFamily="34" charset="0"/>
              </a:rPr>
              <a:t>scikit-image</a:t>
            </a:r>
            <a:r>
              <a:rPr lang="en-US" sz="1600" b="0" i="0" dirty="0">
                <a:solidFill>
                  <a:schemeClr val="tx1"/>
                </a:solidFill>
                <a:effectLst/>
                <a:latin typeface="Calibri" panose="020F0502020204030204" pitchFamily="34" charset="0"/>
                <a:cs typeface="Calibri" panose="020F0502020204030204" pitchFamily="34" charset="0"/>
              </a:rPr>
              <a:t> or </a:t>
            </a:r>
            <a:r>
              <a:rPr lang="en-US" sz="1600" b="0" i="0" dirty="0" err="1">
                <a:solidFill>
                  <a:schemeClr val="tx1"/>
                </a:solidFill>
                <a:effectLst/>
                <a:latin typeface="Calibri" panose="020F0502020204030204" pitchFamily="34" charset="0"/>
                <a:cs typeface="Calibri" panose="020F0502020204030204" pitchFamily="34" charset="0"/>
              </a:rPr>
              <a:t>skimage</a:t>
            </a:r>
            <a:r>
              <a:rPr lang="en-US" sz="1600" b="0" i="0" dirty="0">
                <a:solidFill>
                  <a:schemeClr val="tx1"/>
                </a:solidFill>
                <a:effectLst/>
                <a:latin typeface="Calibri" panose="020F0502020204030204" pitchFamily="34" charset="0"/>
                <a:cs typeface="Calibri" panose="020F0502020204030204" pitchFamily="34" charset="0"/>
              </a:rPr>
              <a:t>,  is an open-source python package designed for image preprocessing. </a:t>
            </a:r>
            <a:br>
              <a:rPr lang="en-US" sz="1600" b="0" i="0" dirty="0">
                <a:solidFill>
                  <a:schemeClr val="tx1"/>
                </a:solidFill>
                <a:effectLst/>
                <a:latin typeface="Calibri" panose="020F0502020204030204" pitchFamily="34" charset="0"/>
                <a:cs typeface="Calibri" panose="020F0502020204030204" pitchFamily="34" charset="0"/>
              </a:rPr>
            </a:br>
            <a:br>
              <a:rPr lang="en-US" sz="1600" b="0" i="0" dirty="0">
                <a:solidFill>
                  <a:schemeClr val="tx1"/>
                </a:solidFill>
                <a:effectLst/>
                <a:latin typeface="Calibri" panose="020F0502020204030204" pitchFamily="34" charset="0"/>
                <a:cs typeface="Calibri" panose="020F0502020204030204" pitchFamily="34" charset="0"/>
              </a:rPr>
            </a:br>
            <a:r>
              <a:rPr lang="en-US" sz="1600" b="1" i="0" dirty="0">
                <a:solidFill>
                  <a:schemeClr val="tx1"/>
                </a:solidFill>
                <a:effectLst/>
                <a:latin typeface="Calibri" panose="020F0502020204030204" pitchFamily="34" charset="0"/>
                <a:cs typeface="Calibri" panose="020F0502020204030204" pitchFamily="34" charset="0"/>
              </a:rPr>
              <a:t>Install </a:t>
            </a:r>
            <a:r>
              <a:rPr lang="en-US" sz="1600" b="1" i="0" dirty="0" err="1">
                <a:solidFill>
                  <a:schemeClr val="tx1"/>
                </a:solidFill>
                <a:effectLst/>
                <a:latin typeface="Calibri" panose="020F0502020204030204" pitchFamily="34" charset="0"/>
                <a:cs typeface="Calibri" panose="020F0502020204030204" pitchFamily="34" charset="0"/>
              </a:rPr>
              <a:t>imutils</a:t>
            </a:r>
            <a:br>
              <a:rPr lang="en-US" sz="1600" b="0" i="0" dirty="0">
                <a:solidFill>
                  <a:schemeClr val="tx1"/>
                </a:solidFill>
                <a:effectLst/>
                <a:latin typeface="Calibri" panose="020F0502020204030204" pitchFamily="34" charset="0"/>
                <a:cs typeface="Calibri" panose="020F0502020204030204" pitchFamily="34" charset="0"/>
              </a:rPr>
            </a:br>
            <a:r>
              <a:rPr lang="en-US" sz="1600" b="0" i="0" dirty="0" err="1">
                <a:solidFill>
                  <a:schemeClr val="tx1"/>
                </a:solidFill>
                <a:effectLst/>
                <a:latin typeface="Calibri" panose="020F0502020204030204" pitchFamily="34" charset="0"/>
                <a:cs typeface="Calibri" panose="020F0502020204030204" pitchFamily="34" charset="0"/>
              </a:rPr>
              <a:t>imutils</a:t>
            </a:r>
            <a:r>
              <a:rPr lang="en-US" sz="1600" b="0" i="0" dirty="0">
                <a:solidFill>
                  <a:schemeClr val="tx1"/>
                </a:solidFill>
                <a:effectLst/>
                <a:latin typeface="Calibri" panose="020F0502020204030204" pitchFamily="34" charset="0"/>
                <a:cs typeface="Calibri" panose="020F0502020204030204" pitchFamily="34" charset="0"/>
              </a:rPr>
              <a:t> are a series of convenience functions to make basic image processing functions such as translation, rotation, resizing, and displaying matplotlib images easier with </a:t>
            </a:r>
            <a:r>
              <a:rPr lang="en-US" sz="1600" b="0" i="0" dirty="0" err="1">
                <a:solidFill>
                  <a:schemeClr val="tx1"/>
                </a:solidFill>
                <a:effectLst/>
                <a:latin typeface="Calibri" panose="020F0502020204030204" pitchFamily="34" charset="0"/>
                <a:cs typeface="Calibri" panose="020F0502020204030204" pitchFamily="34" charset="0"/>
              </a:rPr>
              <a:t>opencv</a:t>
            </a:r>
            <a:br>
              <a:rPr lang="en-US" sz="1600" b="0" i="0" dirty="0">
                <a:solidFill>
                  <a:schemeClr val="tx1"/>
                </a:solidFill>
                <a:effectLst/>
                <a:latin typeface="Calibri" panose="020F0502020204030204" pitchFamily="34" charset="0"/>
                <a:cs typeface="Calibri" panose="020F0502020204030204" pitchFamily="34" charset="0"/>
              </a:rPr>
            </a:br>
            <a:r>
              <a:rPr lang="en-US" sz="1600" b="0" i="0" dirty="0">
                <a:solidFill>
                  <a:schemeClr val="tx1"/>
                </a:solidFill>
                <a:effectLst/>
                <a:latin typeface="Calibri" panose="020F0502020204030204" pitchFamily="34" charset="0"/>
                <a:cs typeface="Calibri" panose="020F0502020204030204" pitchFamily="34" charset="0"/>
              </a:rPr>
              <a:t>open anaconda prompt and type this command</a:t>
            </a:r>
            <a:br>
              <a:rPr lang="en-US" sz="1600" b="0" i="0" dirty="0">
                <a:solidFill>
                  <a:schemeClr val="tx1"/>
                </a:solidFill>
                <a:effectLst/>
                <a:latin typeface="Calibri" panose="020F0502020204030204" pitchFamily="34" charset="0"/>
                <a:cs typeface="Calibri" panose="020F0502020204030204" pitchFamily="34" charset="0"/>
              </a:rPr>
            </a:br>
            <a:r>
              <a:rPr lang="en-US" sz="1600" b="1" i="0" dirty="0">
                <a:solidFill>
                  <a:schemeClr val="tx1"/>
                </a:solidFill>
                <a:effectLst/>
                <a:latin typeface="Calibri" panose="020F0502020204030204" pitchFamily="34" charset="0"/>
                <a:cs typeface="Calibri" panose="020F0502020204030204" pitchFamily="34" charset="0"/>
              </a:rPr>
              <a:t>“pip install </a:t>
            </a:r>
            <a:r>
              <a:rPr lang="en-US" sz="1600" b="1" i="0" dirty="0" err="1">
                <a:solidFill>
                  <a:schemeClr val="tx1"/>
                </a:solidFill>
                <a:effectLst/>
                <a:latin typeface="Calibri" panose="020F0502020204030204" pitchFamily="34" charset="0"/>
                <a:cs typeface="Calibri" panose="020F0502020204030204" pitchFamily="34" charset="0"/>
              </a:rPr>
              <a:t>imutils</a:t>
            </a:r>
            <a:r>
              <a:rPr lang="en-US" sz="1600" b="1" i="0" dirty="0">
                <a:solidFill>
                  <a:schemeClr val="tx1"/>
                </a:solidFill>
                <a:effectLst/>
                <a:latin typeface="Calibri" panose="020F0502020204030204" pitchFamily="34" charset="0"/>
                <a:cs typeface="Calibri" panose="020F0502020204030204" pitchFamily="34" charset="0"/>
              </a:rPr>
              <a:t>”</a:t>
            </a:r>
            <a:br>
              <a:rPr lang="en-US" sz="1600" b="0" i="0" dirty="0">
                <a:solidFill>
                  <a:schemeClr val="tx1"/>
                </a:solidFill>
                <a:effectLst/>
                <a:latin typeface="Calibri" panose="020F0502020204030204" pitchFamily="34" charset="0"/>
                <a:cs typeface="Calibri" panose="020F0502020204030204" pitchFamily="34" charset="0"/>
              </a:rPr>
            </a:br>
            <a:br>
              <a:rPr lang="en-US" sz="1600" b="0" i="0" dirty="0">
                <a:solidFill>
                  <a:schemeClr val="tx1"/>
                </a:solidFill>
                <a:effectLst/>
                <a:latin typeface="Calibri" panose="020F0502020204030204" pitchFamily="34" charset="0"/>
                <a:cs typeface="Calibri" panose="020F0502020204030204" pitchFamily="34" charset="0"/>
              </a:rPr>
            </a:br>
            <a:r>
              <a:rPr lang="en-US" sz="1600" b="1" i="0" dirty="0" err="1">
                <a:solidFill>
                  <a:schemeClr val="tx1"/>
                </a:solidFill>
                <a:effectLst/>
                <a:latin typeface="Calibri" panose="020F0502020204030204" pitchFamily="34" charset="0"/>
                <a:cs typeface="Calibri" panose="020F0502020204030204" pitchFamily="34" charset="0"/>
              </a:rPr>
              <a:t>opencv</a:t>
            </a:r>
            <a:br>
              <a:rPr lang="en-US" sz="1600" b="0" i="0" dirty="0">
                <a:solidFill>
                  <a:schemeClr val="tx1"/>
                </a:solidFill>
                <a:effectLst/>
                <a:latin typeface="Calibri" panose="020F0502020204030204" pitchFamily="34" charset="0"/>
                <a:cs typeface="Calibri" panose="020F0502020204030204" pitchFamily="34" charset="0"/>
              </a:rPr>
            </a:br>
            <a:r>
              <a:rPr lang="en-US" sz="1600" b="0" i="0" u="none" strike="noStrike" dirty="0" err="1">
                <a:solidFill>
                  <a:schemeClr val="tx1"/>
                </a:solidFill>
                <a:effectLst/>
                <a:latin typeface="Calibri" panose="020F0502020204030204" pitchFamily="34" charset="0"/>
                <a:cs typeface="Calibri" panose="020F0502020204030204" pitchFamily="34" charset="0"/>
                <a:hlinkClick r:id="rId2">
                  <a:extLst>
                    <a:ext uri="{A12FA001-AC4F-418D-AE19-62706E023703}">
                      <ahyp:hlinkClr xmlns:ahyp="http://schemas.microsoft.com/office/drawing/2018/hyperlinkcolor" val="tx"/>
                    </a:ext>
                  </a:extLst>
                </a:hlinkClick>
              </a:rPr>
              <a:t>opencv</a:t>
            </a:r>
            <a:r>
              <a:rPr lang="en-US" sz="1600" b="0" i="0" dirty="0">
                <a:solidFill>
                  <a:schemeClr val="tx1"/>
                </a:solidFill>
                <a:effectLst/>
                <a:latin typeface="Calibri" panose="020F0502020204030204" pitchFamily="34" charset="0"/>
                <a:cs typeface="Calibri" panose="020F0502020204030204" pitchFamily="34" charset="0"/>
              </a:rPr>
              <a:t> is a library of programming functions mainly aimed at real-time computer vision. Here, </a:t>
            </a:r>
            <a:r>
              <a:rPr lang="en-US" sz="1600" b="0" i="0" dirty="0" err="1">
                <a:solidFill>
                  <a:schemeClr val="tx1"/>
                </a:solidFill>
                <a:effectLst/>
                <a:latin typeface="Calibri" panose="020F0502020204030204" pitchFamily="34" charset="0"/>
                <a:cs typeface="Calibri" panose="020F0502020204030204" pitchFamily="34" charset="0"/>
              </a:rPr>
              <a:t>opencv</a:t>
            </a:r>
            <a:r>
              <a:rPr lang="en-US" sz="1600" b="0" i="0" dirty="0">
                <a:solidFill>
                  <a:schemeClr val="tx1"/>
                </a:solidFill>
                <a:effectLst/>
                <a:latin typeface="Calibri" panose="020F0502020204030204" pitchFamily="34" charset="0"/>
                <a:cs typeface="Calibri" panose="020F0502020204030204" pitchFamily="34" charset="0"/>
              </a:rPr>
              <a:t> is used to capture frames by accessing the webcam in real-time.</a:t>
            </a:r>
            <a:br>
              <a:rPr lang="en-US" sz="1600" b="0" i="0" dirty="0">
                <a:solidFill>
                  <a:schemeClr val="tx1"/>
                </a:solidFill>
                <a:effectLst/>
                <a:latin typeface="Calibri" panose="020F0502020204030204" pitchFamily="34" charset="0"/>
                <a:cs typeface="Calibri" panose="020F0502020204030204" pitchFamily="34" charset="0"/>
              </a:rPr>
            </a:br>
            <a:r>
              <a:rPr lang="en-US" sz="1600" b="0" i="0" dirty="0">
                <a:solidFill>
                  <a:schemeClr val="tx1"/>
                </a:solidFill>
                <a:effectLst/>
                <a:latin typeface="Calibri" panose="020F0502020204030204" pitchFamily="34" charset="0"/>
                <a:cs typeface="Calibri" panose="020F0502020204030204" pitchFamily="34" charset="0"/>
              </a:rPr>
              <a:t>Open anaconda prompt and type this command</a:t>
            </a:r>
            <a:br>
              <a:rPr lang="en-US" sz="1600" b="0" i="0" dirty="0">
                <a:solidFill>
                  <a:schemeClr val="tx1"/>
                </a:solidFill>
                <a:effectLst/>
                <a:latin typeface="Calibri" panose="020F0502020204030204" pitchFamily="34" charset="0"/>
                <a:cs typeface="Calibri" panose="020F0502020204030204" pitchFamily="34" charset="0"/>
              </a:rPr>
            </a:br>
            <a:r>
              <a:rPr lang="en-US" sz="1600" b="1" i="0" dirty="0">
                <a:solidFill>
                  <a:schemeClr val="tx1"/>
                </a:solidFill>
                <a:effectLst/>
                <a:latin typeface="Calibri" panose="020F0502020204030204" pitchFamily="34" charset="0"/>
                <a:cs typeface="Calibri" panose="020F0502020204030204" pitchFamily="34" charset="0"/>
              </a:rPr>
              <a:t>“pip install </a:t>
            </a:r>
            <a:r>
              <a:rPr lang="en-US" sz="1600" b="1" i="0" dirty="0" err="1">
                <a:solidFill>
                  <a:schemeClr val="tx1"/>
                </a:solidFill>
                <a:effectLst/>
                <a:latin typeface="Calibri" panose="020F0502020204030204" pitchFamily="34" charset="0"/>
                <a:cs typeface="Calibri" panose="020F0502020204030204" pitchFamily="34" charset="0"/>
              </a:rPr>
              <a:t>opencv</a:t>
            </a:r>
            <a:r>
              <a:rPr lang="en-US" sz="1600" b="1" i="0" dirty="0">
                <a:solidFill>
                  <a:schemeClr val="tx1"/>
                </a:solidFill>
                <a:effectLst/>
                <a:latin typeface="Calibri" panose="020F0502020204030204" pitchFamily="34" charset="0"/>
                <a:cs typeface="Calibri" panose="020F0502020204030204" pitchFamily="34" charset="0"/>
              </a:rPr>
              <a:t>-</a:t>
            </a:r>
            <a:r>
              <a:rPr lang="en-US" sz="1600" b="1" i="0" dirty="0" err="1">
                <a:solidFill>
                  <a:schemeClr val="tx1"/>
                </a:solidFill>
                <a:effectLst/>
                <a:latin typeface="Calibri" panose="020F0502020204030204" pitchFamily="34" charset="0"/>
                <a:cs typeface="Calibri" panose="020F0502020204030204" pitchFamily="34" charset="0"/>
              </a:rPr>
              <a:t>contrib</a:t>
            </a:r>
            <a:r>
              <a:rPr lang="en-US" sz="1600" b="1" i="0" dirty="0">
                <a:solidFill>
                  <a:schemeClr val="tx1"/>
                </a:solidFill>
                <a:effectLst/>
                <a:latin typeface="Calibri" panose="020F0502020204030204" pitchFamily="34" charset="0"/>
                <a:cs typeface="Calibri" panose="020F0502020204030204" pitchFamily="34" charset="0"/>
              </a:rPr>
              <a:t>-python”</a:t>
            </a:r>
            <a:br>
              <a:rPr lang="en-US" sz="1600" b="0" i="0" dirty="0">
                <a:solidFill>
                  <a:schemeClr val="tx1"/>
                </a:solidFill>
                <a:effectLst/>
                <a:latin typeface="Calibri" panose="020F0502020204030204" pitchFamily="34" charset="0"/>
                <a:cs typeface="Calibri" panose="020F0502020204030204" pitchFamily="34" charset="0"/>
              </a:rPr>
            </a:br>
            <a:br>
              <a:rPr lang="en-US" sz="1600" b="0" i="0" dirty="0">
                <a:solidFill>
                  <a:schemeClr val="tx1"/>
                </a:solidFill>
                <a:effectLst/>
                <a:latin typeface="Calibri" panose="020F0502020204030204" pitchFamily="34" charset="0"/>
                <a:cs typeface="Calibri" panose="020F0502020204030204" pitchFamily="34" charset="0"/>
              </a:rPr>
            </a:br>
            <a:r>
              <a:rPr lang="en-US" sz="1600" b="1" i="0" dirty="0">
                <a:solidFill>
                  <a:schemeClr val="tx1"/>
                </a:solidFill>
                <a:effectLst/>
                <a:latin typeface="Calibri" panose="020F0502020204030204" pitchFamily="34" charset="0"/>
                <a:cs typeface="Calibri" panose="020F0502020204030204" pitchFamily="34" charset="0"/>
              </a:rPr>
              <a:t>flask: </a:t>
            </a:r>
            <a:br>
              <a:rPr lang="en-US" sz="1600" b="0" i="0" dirty="0">
                <a:solidFill>
                  <a:schemeClr val="tx1"/>
                </a:solidFill>
                <a:effectLst/>
                <a:latin typeface="Calibri" panose="020F0502020204030204" pitchFamily="34" charset="0"/>
                <a:cs typeface="Calibri" panose="020F0502020204030204" pitchFamily="34" charset="0"/>
              </a:rPr>
            </a:br>
            <a:r>
              <a:rPr lang="en-US" sz="1600" b="0" i="0" dirty="0">
                <a:solidFill>
                  <a:schemeClr val="tx1"/>
                </a:solidFill>
                <a:effectLst/>
                <a:latin typeface="Calibri" panose="020F0502020204030204" pitchFamily="34" charset="0"/>
                <a:cs typeface="Calibri" panose="020F0502020204030204" pitchFamily="34" charset="0"/>
              </a:rPr>
              <a:t>web framework used for building web applications</a:t>
            </a:r>
            <a:br>
              <a:rPr lang="en-US" sz="1050" b="0" i="0" dirty="0">
                <a:effectLst/>
                <a:latin typeface="Montserrat" panose="00000500000000000000" pitchFamily="2" charset="0"/>
              </a:rPr>
            </a:br>
            <a:endParaRPr lang="en-IN" sz="1800" dirty="0"/>
          </a:p>
        </p:txBody>
      </p:sp>
    </p:spTree>
    <p:extLst>
      <p:ext uri="{BB962C8B-B14F-4D97-AF65-F5344CB8AC3E}">
        <p14:creationId xmlns:p14="http://schemas.microsoft.com/office/powerpoint/2010/main" val="28919047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166835-2CE2-7780-2A78-7019764946DF}"/>
              </a:ext>
            </a:extLst>
          </p:cNvPr>
          <p:cNvSpPr>
            <a:spLocks noGrp="1"/>
          </p:cNvSpPr>
          <p:nvPr>
            <p:ph type="title"/>
          </p:nvPr>
        </p:nvSpPr>
        <p:spPr/>
        <p:txBody>
          <a:bodyPr/>
          <a:lstStyle/>
          <a:p>
            <a:r>
              <a:rPr lang="en-IN" b="1" dirty="0">
                <a:solidFill>
                  <a:schemeClr val="tx1"/>
                </a:solidFill>
                <a:latin typeface="Calibri" panose="020F0502020204030204" pitchFamily="34" charset="0"/>
                <a:cs typeface="Calibri" panose="020F0502020204030204" pitchFamily="34" charset="0"/>
              </a:rPr>
              <a:t>PROJECT STRUCTURE</a:t>
            </a:r>
          </a:p>
        </p:txBody>
      </p:sp>
      <p:sp>
        <p:nvSpPr>
          <p:cNvPr id="3" name="Content Placeholder 2">
            <a:extLst>
              <a:ext uri="{FF2B5EF4-FFF2-40B4-BE49-F238E27FC236}">
                <a16:creationId xmlns:a16="http://schemas.microsoft.com/office/drawing/2014/main" id="{F431374F-6790-15D9-E467-5B9DD9BA6533}"/>
              </a:ext>
            </a:extLst>
          </p:cNvPr>
          <p:cNvSpPr>
            <a:spLocks noGrp="1"/>
          </p:cNvSpPr>
          <p:nvPr>
            <p:ph idx="1"/>
          </p:nvPr>
        </p:nvSpPr>
        <p:spPr>
          <a:xfrm>
            <a:off x="504080" y="1747521"/>
            <a:ext cx="8596668" cy="4110962"/>
          </a:xfrm>
        </p:spPr>
        <p:txBody>
          <a:bodyPr/>
          <a:lstStyle/>
          <a:p>
            <a:pPr fontAlgn="base">
              <a:spcBef>
                <a:spcPts val="0"/>
              </a:spcBef>
              <a:buFont typeface="Arial" panose="020B0604020202020204" pitchFamily="34" charset="0"/>
              <a:buChar char="•"/>
            </a:pPr>
            <a:r>
              <a:rPr lang="en-IN" b="0" i="0" dirty="0">
                <a:solidFill>
                  <a:schemeClr val="tx1"/>
                </a:solidFill>
                <a:effectLst/>
                <a:latin typeface="Calibri" panose="020F0502020204030204" pitchFamily="34" charset="0"/>
                <a:cs typeface="Calibri" panose="020F0502020204030204" pitchFamily="34" charset="0"/>
              </a:rPr>
              <a:t>Training folder contains:</a:t>
            </a:r>
          </a:p>
          <a:p>
            <a:pPr marL="400050" indent="-285750" fontAlgn="base">
              <a:spcBef>
                <a:spcPts val="0"/>
              </a:spcBef>
              <a:buFont typeface="Arial" panose="020B0604020202020204" pitchFamily="34" charset="0"/>
              <a:buChar char="•"/>
            </a:pPr>
            <a:r>
              <a:rPr lang="en-IN" b="0" i="0" dirty="0">
                <a:solidFill>
                  <a:schemeClr val="tx1"/>
                </a:solidFill>
                <a:effectLst/>
                <a:latin typeface="Calibri" panose="020F0502020204030204" pitchFamily="34" charset="0"/>
                <a:cs typeface="Calibri" panose="020F0502020204030204" pitchFamily="34" charset="0"/>
              </a:rPr>
              <a:t>Parkinson_detect.py</a:t>
            </a:r>
          </a:p>
          <a:p>
            <a:pPr marL="400050" indent="-285750" fontAlgn="base">
              <a:spcBef>
                <a:spcPts val="0"/>
              </a:spcBef>
              <a:buFont typeface="Arial" panose="020B0604020202020204" pitchFamily="34" charset="0"/>
              <a:buChar char="•"/>
            </a:pPr>
            <a:r>
              <a:rPr lang="en-IN" b="0" i="0" dirty="0">
                <a:solidFill>
                  <a:schemeClr val="tx1"/>
                </a:solidFill>
                <a:effectLst/>
                <a:latin typeface="Calibri" panose="020F0502020204030204" pitchFamily="34" charset="0"/>
                <a:cs typeface="Calibri" panose="020F0502020204030204" pitchFamily="34" charset="0"/>
              </a:rPr>
              <a:t>model file “</a:t>
            </a:r>
            <a:r>
              <a:rPr lang="en-IN" b="0" i="0" dirty="0" err="1">
                <a:solidFill>
                  <a:schemeClr val="tx1"/>
                </a:solidFill>
                <a:effectLst/>
                <a:latin typeface="Calibri" panose="020F0502020204030204" pitchFamily="34" charset="0"/>
                <a:cs typeface="Calibri" panose="020F0502020204030204" pitchFamily="34" charset="0"/>
              </a:rPr>
              <a:t>parkinson.pkl</a:t>
            </a:r>
            <a:r>
              <a:rPr lang="en-IN" b="0" i="0" dirty="0">
                <a:solidFill>
                  <a:schemeClr val="tx1"/>
                </a:solidFill>
                <a:effectLst/>
                <a:latin typeface="Calibri" panose="020F0502020204030204" pitchFamily="34" charset="0"/>
                <a:cs typeface="Calibri" panose="020F0502020204030204" pitchFamily="34" charset="0"/>
              </a:rPr>
              <a:t>”</a:t>
            </a:r>
          </a:p>
          <a:p>
            <a:pPr fontAlgn="base">
              <a:spcBef>
                <a:spcPts val="0"/>
              </a:spcBef>
              <a:buFont typeface="Arial" panose="020B0604020202020204" pitchFamily="34" charset="0"/>
              <a:buChar char="•"/>
            </a:pPr>
            <a:r>
              <a:rPr lang="en-IN" b="0" i="0" dirty="0">
                <a:solidFill>
                  <a:schemeClr val="tx1"/>
                </a:solidFill>
                <a:effectLst/>
                <a:latin typeface="Calibri" panose="020F0502020204030204" pitchFamily="34" charset="0"/>
                <a:cs typeface="Calibri" panose="020F0502020204030204" pitchFamily="34" charset="0"/>
              </a:rPr>
              <a:t>Flask App folder contains:</a:t>
            </a:r>
          </a:p>
          <a:p>
            <a:pPr marL="400050" indent="-285750" fontAlgn="base">
              <a:spcBef>
                <a:spcPts val="0"/>
              </a:spcBef>
              <a:buFont typeface="Arial" panose="020B0604020202020204" pitchFamily="34" charset="0"/>
              <a:buChar char="•"/>
            </a:pPr>
            <a:r>
              <a:rPr lang="en-IN" b="0" i="0" dirty="0">
                <a:solidFill>
                  <a:schemeClr val="tx1"/>
                </a:solidFill>
                <a:effectLst/>
                <a:latin typeface="Calibri" panose="020F0502020204030204" pitchFamily="34" charset="0"/>
                <a:cs typeface="Calibri" panose="020F0502020204030204" pitchFamily="34" charset="0"/>
              </a:rPr>
              <a:t>static folder with the style sheets and the image required</a:t>
            </a:r>
          </a:p>
          <a:p>
            <a:pPr marL="400050" indent="-285750" fontAlgn="base">
              <a:spcBef>
                <a:spcPts val="0"/>
              </a:spcBef>
              <a:buFont typeface="Arial" panose="020B0604020202020204" pitchFamily="34" charset="0"/>
              <a:buChar char="•"/>
            </a:pPr>
            <a:r>
              <a:rPr lang="en-IN" b="0" i="0" dirty="0">
                <a:solidFill>
                  <a:schemeClr val="tx1"/>
                </a:solidFill>
                <a:effectLst/>
                <a:latin typeface="Calibri" panose="020F0502020204030204" pitchFamily="34" charset="0"/>
                <a:cs typeface="Calibri" panose="020F0502020204030204" pitchFamily="34" charset="0"/>
              </a:rPr>
              <a:t>templates folder with the HTML pages</a:t>
            </a:r>
          </a:p>
          <a:p>
            <a:pPr marL="400050" indent="-285750" fontAlgn="base">
              <a:spcBef>
                <a:spcPts val="0"/>
              </a:spcBef>
              <a:buFont typeface="Arial" panose="020B0604020202020204" pitchFamily="34" charset="0"/>
              <a:buChar char="•"/>
            </a:pPr>
            <a:r>
              <a:rPr lang="en-IN" b="0" i="0" dirty="0">
                <a:solidFill>
                  <a:schemeClr val="tx1"/>
                </a:solidFill>
                <a:effectLst/>
                <a:latin typeface="Calibri" panose="020F0502020204030204" pitchFamily="34" charset="0"/>
                <a:cs typeface="Calibri" panose="020F0502020204030204" pitchFamily="34" charset="0"/>
              </a:rPr>
              <a:t>app.py, a python script (Flask file) for server side computing. </a:t>
            </a:r>
          </a:p>
          <a:p>
            <a:pPr>
              <a:buFont typeface="Arial" panose="020B0604020202020204" pitchFamily="34" charset="0"/>
              <a:buChar char="•"/>
            </a:pPr>
            <a:endParaRPr lang="en-IN" dirty="0"/>
          </a:p>
        </p:txBody>
      </p:sp>
      <p:pic>
        <p:nvPicPr>
          <p:cNvPr id="2050" name="Picture 2">
            <a:extLst>
              <a:ext uri="{FF2B5EF4-FFF2-40B4-BE49-F238E27FC236}">
                <a16:creationId xmlns:a16="http://schemas.microsoft.com/office/drawing/2014/main" id="{4C4EAD6A-4423-24AD-0E84-6F8FDA4021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99622" y="847023"/>
            <a:ext cx="2779645" cy="54013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92369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AFADFE-8AD6-F135-A76D-2AA0EDEA8514}"/>
              </a:ext>
            </a:extLst>
          </p:cNvPr>
          <p:cNvSpPr>
            <a:spLocks noGrp="1"/>
          </p:cNvSpPr>
          <p:nvPr>
            <p:ph type="title"/>
          </p:nvPr>
        </p:nvSpPr>
        <p:spPr/>
        <p:txBody>
          <a:bodyPr/>
          <a:lstStyle/>
          <a:p>
            <a:r>
              <a:rPr lang="en-IN" b="1" dirty="0">
                <a:solidFill>
                  <a:schemeClr val="tx1"/>
                </a:solidFill>
                <a:latin typeface="Calibri" panose="020F0502020204030204" pitchFamily="34" charset="0"/>
                <a:cs typeface="Calibri" panose="020F0502020204030204" pitchFamily="34" charset="0"/>
              </a:rPr>
              <a:t>CONCLUSION</a:t>
            </a:r>
          </a:p>
        </p:txBody>
      </p:sp>
      <p:sp>
        <p:nvSpPr>
          <p:cNvPr id="3" name="Content Placeholder 2">
            <a:extLst>
              <a:ext uri="{FF2B5EF4-FFF2-40B4-BE49-F238E27FC236}">
                <a16:creationId xmlns:a16="http://schemas.microsoft.com/office/drawing/2014/main" id="{F3DB789B-BD26-BA6B-037A-E55F98B22A54}"/>
              </a:ext>
            </a:extLst>
          </p:cNvPr>
          <p:cNvSpPr>
            <a:spLocks noGrp="1"/>
          </p:cNvSpPr>
          <p:nvPr>
            <p:ph idx="1"/>
          </p:nvPr>
        </p:nvSpPr>
        <p:spPr/>
        <p:txBody>
          <a:bodyPr/>
          <a:lstStyle/>
          <a:p>
            <a:pPr marL="0" indent="0" algn="just">
              <a:buNone/>
            </a:pPr>
            <a:r>
              <a:rPr lang="en-US" b="0" i="0" dirty="0">
                <a:solidFill>
                  <a:srgbClr val="222222"/>
                </a:solidFill>
                <a:effectLst/>
                <a:latin typeface="Lato" panose="020F0502020204030203" pitchFamily="34" charset="0"/>
              </a:rPr>
              <a:t>Parkinson’s disease affects the CNS of the brain and has yet no treatment unless it’s detected early. Late detection leads to no treatment and loss of life. Thus its early detection is significant. For early detection of the disease, we utilized machine learning algorithms such as </a:t>
            </a:r>
            <a:r>
              <a:rPr lang="en-US" b="0" i="0" dirty="0" err="1">
                <a:solidFill>
                  <a:srgbClr val="222222"/>
                </a:solidFill>
                <a:effectLst/>
                <a:latin typeface="Lato" panose="020F0502020204030203" pitchFamily="34" charset="0"/>
              </a:rPr>
              <a:t>XGBoost</a:t>
            </a:r>
            <a:r>
              <a:rPr lang="en-US" b="0" i="0" dirty="0">
                <a:solidFill>
                  <a:srgbClr val="222222"/>
                </a:solidFill>
                <a:effectLst/>
                <a:latin typeface="Lato" panose="020F0502020204030203" pitchFamily="34" charset="0"/>
              </a:rPr>
              <a:t> and Random Forest. We checked our Parkinson disease data and find out </a:t>
            </a:r>
            <a:r>
              <a:rPr lang="en-US" b="0" i="0" dirty="0" err="1">
                <a:solidFill>
                  <a:srgbClr val="222222"/>
                </a:solidFill>
                <a:effectLst/>
                <a:latin typeface="Lato" panose="020F0502020204030203" pitchFamily="34" charset="0"/>
              </a:rPr>
              <a:t>XGBoost</a:t>
            </a:r>
            <a:r>
              <a:rPr lang="en-US" b="0" i="0" dirty="0">
                <a:solidFill>
                  <a:srgbClr val="222222"/>
                </a:solidFill>
                <a:effectLst/>
                <a:latin typeface="Lato" panose="020F0502020204030203" pitchFamily="34" charset="0"/>
              </a:rPr>
              <a:t> is the best Algorithm to predict the onset of the disease which will enable early treatment and save a life.</a:t>
            </a:r>
            <a:endParaRPr lang="en-IN" dirty="0"/>
          </a:p>
        </p:txBody>
      </p:sp>
    </p:spTree>
    <p:extLst>
      <p:ext uri="{BB962C8B-B14F-4D97-AF65-F5344CB8AC3E}">
        <p14:creationId xmlns:p14="http://schemas.microsoft.com/office/powerpoint/2010/main" val="109046505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29</TotalTime>
  <Words>996</Words>
  <Application>Microsoft Office PowerPoint</Application>
  <PresentationFormat>Widescreen</PresentationFormat>
  <Paragraphs>48</Paragraphs>
  <Slides>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Arial</vt:lpstr>
      <vt:lpstr>Calibri</vt:lpstr>
      <vt:lpstr>Lato</vt:lpstr>
      <vt:lpstr>Montserrat</vt:lpstr>
      <vt:lpstr>Open Sans</vt:lpstr>
      <vt:lpstr>Trebuchet MS</vt:lpstr>
      <vt:lpstr>Wingdings 3</vt:lpstr>
      <vt:lpstr>Facet</vt:lpstr>
      <vt:lpstr>Detection of Parkinson’s Disease using Machine Learning</vt:lpstr>
      <vt:lpstr>INTRODUCTION</vt:lpstr>
      <vt:lpstr>ABSTRACT</vt:lpstr>
      <vt:lpstr>OBJECTIVE</vt:lpstr>
      <vt:lpstr>PROJECT FLOW </vt:lpstr>
      <vt:lpstr>TECHNICAL ARCHITECTURE AND PRE-REQUISITES </vt:lpstr>
      <vt:lpstr>Anaconda navigator is a free and open-source distribution of the python and R programming languages for data science and machine learning related applications. It can be installed on windows, linux, and macos. Conda is an open-source, cross-platform, package management system. Anaconda comes with so very nice tools like jupyterlab, jupyter notebook, qtconsole, spyder, glueviz, orange, rstudio, visual studio code. For this project, we will be using jupyter notebook and spyder to build machine learning models you must require the following packages numpy:  it is an open-source numerical python library. It contains a multidimensional array and matrix data structures and can be used to perform mathematical operations scikit-learn: it is a free machine learning library for python. It features various algorithms like support vector machine, random forests, and k-nearest neighbours, and it also supports python numerical and scientific libraries like numpy and scipy scikit-image scikit-image or skimage,  is an open-source python package designed for image preprocessing.   Install imutils imutils are a series of convenience functions to make basic image processing functions such as translation, rotation, resizing, and displaying matplotlib images easier with opencv open anaconda prompt and type this command “pip install imutils”  opencv opencv is a library of programming functions mainly aimed at real-time computer vision. Here, opencv is used to capture frames by accessing the webcam in real-time. Open anaconda prompt and type this command “pip install opencv-contrib-python”  flask:  web framework used for building web applications </vt:lpstr>
      <vt:lpstr>PROJECT STRUCTURE</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Detection of Parkinson’s Disease using Machine Learning</dc:title>
  <dc:creator>Maneesh Vijay</dc:creator>
  <cp:lastModifiedBy>Maneesh Vijay</cp:lastModifiedBy>
  <cp:revision>1</cp:revision>
  <dcterms:created xsi:type="dcterms:W3CDTF">2022-09-26T13:28:48Z</dcterms:created>
  <dcterms:modified xsi:type="dcterms:W3CDTF">2022-09-26T13:58:13Z</dcterms:modified>
</cp:coreProperties>
</file>