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F7E-BC83-4500-9948-E80EC6B9BA0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FDE-8B9F-491E-9DBA-726DDA2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9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F7E-BC83-4500-9948-E80EC6B9BA0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FDE-8B9F-491E-9DBA-726DDA2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F7E-BC83-4500-9948-E80EC6B9BA0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FDE-8B9F-491E-9DBA-726DDA2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7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F7E-BC83-4500-9948-E80EC6B9BA0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FDE-8B9F-491E-9DBA-726DDA2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76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F7E-BC83-4500-9948-E80EC6B9BA0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FDE-8B9F-491E-9DBA-726DDA2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00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F7E-BC83-4500-9948-E80EC6B9BA0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FDE-8B9F-491E-9DBA-726DDA2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34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F7E-BC83-4500-9948-E80EC6B9BA0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FDE-8B9F-491E-9DBA-726DDA2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6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F7E-BC83-4500-9948-E80EC6B9BA0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FDE-8B9F-491E-9DBA-726DDA2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22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F7E-BC83-4500-9948-E80EC6B9BA0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FDE-8B9F-491E-9DBA-726DDA2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3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F7E-BC83-4500-9948-E80EC6B9BA0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70A7FDE-8B9F-491E-9DBA-726DDA2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5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F7E-BC83-4500-9948-E80EC6B9BA0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FDE-8B9F-491E-9DBA-726DDA2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7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F7E-BC83-4500-9948-E80EC6B9BA0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FDE-8B9F-491E-9DBA-726DDA2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5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F7E-BC83-4500-9948-E80EC6B9BA0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FDE-8B9F-491E-9DBA-726DDA2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0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F7E-BC83-4500-9948-E80EC6B9BA0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FDE-8B9F-491E-9DBA-726DDA2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5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F7E-BC83-4500-9948-E80EC6B9BA0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FDE-8B9F-491E-9DBA-726DDA2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F7E-BC83-4500-9948-E80EC6B9BA0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FDE-8B9F-491E-9DBA-726DDA2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8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F7E-BC83-4500-9948-E80EC6B9BA0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7FDE-8B9F-491E-9DBA-726DDA2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7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5E5F7E-BC83-4500-9948-E80EC6B9BA00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0A7FDE-8B9F-491E-9DBA-726DDA2E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biikkkLXADrCskCsyo5kLI9NEcJQWtFU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1C6E-2FA3-73D5-6E13-A75251CC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618" y="886692"/>
            <a:ext cx="11679382" cy="13654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latin typeface="Algerian" panose="04020705040A02060702" pitchFamily="82" charset="0"/>
              </a:rPr>
              <a:t>GAS LEAKAGE MONITORING AND</a:t>
            </a:r>
            <a:br>
              <a:rPr lang="en-US" sz="4800" dirty="0">
                <a:latin typeface="Algerian" panose="04020705040A02060702" pitchFamily="82" charset="0"/>
              </a:rPr>
            </a:br>
            <a:r>
              <a:rPr lang="en-US" sz="4800" dirty="0">
                <a:latin typeface="Algerian" panose="04020705040A02060702" pitchFamily="82" charset="0"/>
              </a:rPr>
              <a:t> ALERTING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70DEE-94D0-219C-3E27-EEE94DE15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3952" y="3729512"/>
            <a:ext cx="6747165" cy="2881745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Bahnschrift SemiBold" panose="020B0502040204020203" pitchFamily="34" charset="0"/>
              </a:rPr>
              <a:t>Team ID:</a:t>
            </a:r>
          </a:p>
          <a:p>
            <a:pPr algn="just"/>
            <a:r>
              <a:rPr lang="en-US" sz="2000" dirty="0">
                <a:latin typeface="Bahnschrift Light" panose="020B0502040204020203" pitchFamily="34" charset="0"/>
              </a:rPr>
              <a:t>PNT2022TMID21386</a:t>
            </a:r>
            <a:endParaRPr lang="en-US" sz="2000" dirty="0">
              <a:latin typeface="Bahnschrift Condensed" panose="020B0502040204020203" pitchFamily="34" charset="0"/>
            </a:endParaRPr>
          </a:p>
          <a:p>
            <a:pPr algn="just"/>
            <a:r>
              <a:rPr lang="en-US" sz="2000" dirty="0">
                <a:latin typeface="Bahnschrift SemiBold" panose="020B0502040204020203" pitchFamily="34" charset="0"/>
              </a:rPr>
              <a:t>Team members</a:t>
            </a:r>
          </a:p>
          <a:p>
            <a:pPr algn="just"/>
            <a:r>
              <a:rPr lang="en-US" sz="2000" dirty="0">
                <a:latin typeface="Bahnschrift Light SemiCondensed" panose="020B0502040204020203" pitchFamily="34" charset="0"/>
              </a:rPr>
              <a:t>917719D053-Muthu Veni V</a:t>
            </a:r>
          </a:p>
          <a:p>
            <a:pPr algn="just"/>
            <a:r>
              <a:rPr lang="en-US" sz="2000" dirty="0">
                <a:latin typeface="Bahnschrift Light SemiCondensed" panose="020B0502040204020203" pitchFamily="34" charset="0"/>
              </a:rPr>
              <a:t>917719D054-Nandhini P</a:t>
            </a:r>
          </a:p>
          <a:p>
            <a:pPr algn="just"/>
            <a:r>
              <a:rPr lang="en-US" sz="2000" dirty="0">
                <a:latin typeface="Bahnschrift Light SemiCondensed" panose="020B0502040204020203" pitchFamily="34" charset="0"/>
              </a:rPr>
              <a:t>917719D084-Senthilkumar C</a:t>
            </a:r>
          </a:p>
          <a:p>
            <a:pPr algn="just"/>
            <a:r>
              <a:rPr lang="en-US" sz="2000" dirty="0">
                <a:latin typeface="Bahnschrift Light SemiCondensed" panose="020B0502040204020203" pitchFamily="34" charset="0"/>
              </a:rPr>
              <a:t>917719D134-Swetha K</a:t>
            </a:r>
          </a:p>
        </p:txBody>
      </p:sp>
    </p:spTree>
    <p:extLst>
      <p:ext uri="{BB962C8B-B14F-4D97-AF65-F5344CB8AC3E}">
        <p14:creationId xmlns:p14="http://schemas.microsoft.com/office/powerpoint/2010/main" val="363047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B3EA-AEF3-F463-1E06-46881CEC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366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6CA0-B993-C8C9-9FB6-22705FBA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486" y="199571"/>
            <a:ext cx="4100737" cy="78377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Bell MT" panose="02020503060305020303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8307-F28C-B017-E08B-B710D699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486" y="983341"/>
            <a:ext cx="10018713" cy="31242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homemaker trying to detect the gas leakage, but manual detection of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leakage may not be accurate. Because it requires an alerting and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monitoring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mechanism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hich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makes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them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feel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could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cause a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field</a:t>
            </a:r>
            <a:r>
              <a:rPr lang="en-US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accident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D6136313-E1F2-8D73-91AA-D1C1B76B030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921" y="3274615"/>
            <a:ext cx="4982785" cy="230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6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9201-2E5B-8FA7-262E-62566BC7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28600"/>
            <a:ext cx="4318452" cy="83820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Bell MT" panose="02020503060305020303" pitchFamily="18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D2662-3F3B-960D-C160-BD1BBA922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91228"/>
            <a:ext cx="10018713" cy="3124201"/>
          </a:xfrm>
        </p:spPr>
        <p:txBody>
          <a:bodyPr>
            <a:no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consists of gas detector sensors, Arduino board, ESP8266 and Cloud</a:t>
            </a:r>
            <a:r>
              <a:rPr lang="en-US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server. One Society authority person can register the all ﬂat member user to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system.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Society admin can add the details of per ﬂat user such as user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name, mobile number, per user ﬂat sensor details information. Society admin</a:t>
            </a:r>
            <a:r>
              <a:rPr lang="en-US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conﬁgure the threshold value of each sensor.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hardware can be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deployed on each ﬂat. Sensors can sense the value per time. System can send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values to cloud server.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 can Check that the sensor values was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existed the threshold value. If sensor value can cross the limit the server can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send the command to hardware for buzzing the alarm. Server also sends the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notiﬁcation</a:t>
            </a:r>
            <a:r>
              <a:rPr lang="en-US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0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535F-4A41-2FF0-3BE9-773351A0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028" y="130629"/>
            <a:ext cx="5044167" cy="923061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Bell MT" panose="02020503060305020303" pitchFamily="18" charset="0"/>
              </a:rPr>
              <a:t>TECHNICAL 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30CA0C-DC1E-5DC5-75F0-98A73013EE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957448"/>
              </p:ext>
            </p:extLst>
          </p:nvPr>
        </p:nvGraphicFramePr>
        <p:xfrm>
          <a:off x="2322286" y="904565"/>
          <a:ext cx="9376227" cy="55957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19607">
                  <a:extLst>
                    <a:ext uri="{9D8B030D-6E8A-4147-A177-3AD203B41FA5}">
                      <a16:colId xmlns:a16="http://schemas.microsoft.com/office/drawing/2014/main" val="965086532"/>
                    </a:ext>
                  </a:extLst>
                </a:gridCol>
                <a:gridCol w="2403097">
                  <a:extLst>
                    <a:ext uri="{9D8B030D-6E8A-4147-A177-3AD203B41FA5}">
                      <a16:colId xmlns:a16="http://schemas.microsoft.com/office/drawing/2014/main" val="2972335196"/>
                    </a:ext>
                  </a:extLst>
                </a:gridCol>
                <a:gridCol w="3333356">
                  <a:extLst>
                    <a:ext uri="{9D8B030D-6E8A-4147-A177-3AD203B41FA5}">
                      <a16:colId xmlns:a16="http://schemas.microsoft.com/office/drawing/2014/main" val="1446626220"/>
                    </a:ext>
                  </a:extLst>
                </a:gridCol>
                <a:gridCol w="3020167">
                  <a:extLst>
                    <a:ext uri="{9D8B030D-6E8A-4147-A177-3AD203B41FA5}">
                      <a16:colId xmlns:a16="http://schemas.microsoft.com/office/drawing/2014/main" val="3532045027"/>
                    </a:ext>
                  </a:extLst>
                </a:gridCol>
              </a:tblGrid>
              <a:tr h="604224">
                <a:tc>
                  <a:txBody>
                    <a:bodyPr/>
                    <a:lstStyle/>
                    <a:p>
                      <a:pPr marL="50165" marR="0">
                        <a:lnSpc>
                          <a:spcPts val="16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0165" marR="0">
                        <a:lnSpc>
                          <a:spcPts val="16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667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667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5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Technology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13167507"/>
                  </a:ext>
                </a:extLst>
              </a:tr>
              <a:tr h="1332030">
                <a:tc>
                  <a:txBody>
                    <a:bodyPr/>
                    <a:lstStyle/>
                    <a:p>
                      <a:pPr marL="161290" marR="131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61290" marR="131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r>
                        <a:rPr lang="en-US" sz="15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marR="7886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00" marR="78867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user interacts</a:t>
                      </a:r>
                      <a:r>
                        <a:rPr lang="en-US" sz="1500" spc="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lang="en-US" sz="1500" spc="-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  <a:r>
                        <a:rPr lang="en-US" sz="1500" spc="-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e.g.</a:t>
                      </a:r>
                    </a:p>
                    <a:p>
                      <a:pPr marL="63500" marR="78867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</a:t>
                      </a:r>
                      <a:r>
                        <a:rPr lang="en-US" sz="1500" spc="-4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UI,</a:t>
                      </a:r>
                      <a:r>
                        <a:rPr lang="en-US" sz="15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</a:t>
                      </a:r>
                      <a:r>
                        <a:rPr lang="en-US" sz="15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App,</a:t>
                      </a:r>
                      <a:r>
                        <a:rPr lang="en-US" sz="1500" spc="-3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n-US" sz="1500" spc="-4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etc.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3429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175" marR="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</a:t>
                      </a:r>
                      <a:r>
                        <a:rPr lang="en-US" sz="15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CSS,</a:t>
                      </a:r>
                      <a:r>
                        <a:rPr lang="en-US" sz="1500" spc="-5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en-US" sz="1500" spc="-7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500" spc="-3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Angular</a:t>
                      </a:r>
                      <a:r>
                        <a:rPr lang="en-US" sz="15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</a:t>
                      </a:r>
                      <a:r>
                        <a:rPr lang="en-US" sz="1500" spc="-4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/React</a:t>
                      </a:r>
                      <a:r>
                        <a:rPr lang="en-US" sz="15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</a:t>
                      </a:r>
                      <a:r>
                        <a:rPr lang="en-US" sz="1500" spc="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etc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92372181"/>
                  </a:ext>
                </a:extLst>
              </a:tr>
              <a:tr h="788654">
                <a:tc>
                  <a:txBody>
                    <a:bodyPr/>
                    <a:lstStyle/>
                    <a:p>
                      <a:pPr marL="161290" marR="131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61290" marR="131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  <a:r>
                        <a:rPr lang="en-US" sz="1500" spc="-9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Logic-1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542925">
                        <a:lnSpc>
                          <a:spcPts val="16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" marR="542925">
                        <a:lnSpc>
                          <a:spcPts val="16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</a:t>
                      </a:r>
                      <a:r>
                        <a:rPr lang="en-US" sz="1500" spc="-5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500" spc="-4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500" spc="-6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en-US" sz="15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5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500" spc="-3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17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Java/Python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93096504"/>
                  </a:ext>
                </a:extLst>
              </a:tr>
              <a:tr h="774064">
                <a:tc>
                  <a:txBody>
                    <a:bodyPr/>
                    <a:lstStyle/>
                    <a:p>
                      <a:pPr marL="161290" marR="13144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61290" marR="13144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0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  <a:r>
                        <a:rPr lang="en-US" sz="1500" spc="-9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Logic-2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542925">
                        <a:lnSpc>
                          <a:spcPts val="16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" marR="542925">
                        <a:lnSpc>
                          <a:spcPts val="16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</a:t>
                      </a:r>
                      <a:r>
                        <a:rPr lang="en-US" sz="1500" spc="-5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500" spc="-4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500" spc="-6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en-US" sz="15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5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500" spc="-3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17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IBM</a:t>
                      </a:r>
                      <a:r>
                        <a:rPr lang="en-US" sz="15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Watson</a:t>
                      </a:r>
                      <a:r>
                        <a:rPr lang="en-US" sz="15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r>
                        <a:rPr lang="en-US" sz="1500" spc="-7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80346"/>
                  </a:ext>
                </a:extLst>
              </a:tr>
              <a:tr h="687558">
                <a:tc>
                  <a:txBody>
                    <a:bodyPr/>
                    <a:lstStyle/>
                    <a:p>
                      <a:pPr marL="161290" marR="131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61290" marR="1314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  <a:r>
                        <a:rPr lang="en-US" sz="1500" spc="-9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Logic-3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542925">
                        <a:lnSpc>
                          <a:spcPts val="16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" marR="542925">
                        <a:lnSpc>
                          <a:spcPts val="16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</a:t>
                      </a:r>
                      <a:r>
                        <a:rPr lang="en-US" sz="1500" spc="-5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500" spc="-4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500" spc="-6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en-US" sz="15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5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500" spc="-3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175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IBM</a:t>
                      </a:r>
                      <a:r>
                        <a:rPr lang="en-US" sz="1500" spc="-9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Watson</a:t>
                      </a:r>
                      <a:r>
                        <a:rPr lang="en-US" sz="15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Assistant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17354770"/>
                  </a:ext>
                </a:extLst>
              </a:tr>
              <a:tr h="546494">
                <a:tc>
                  <a:txBody>
                    <a:bodyPr/>
                    <a:lstStyle/>
                    <a:p>
                      <a:pPr marL="161290" marR="131445" algn="ctr">
                        <a:lnSpc>
                          <a:spcPts val="16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61290" marR="131445" algn="ctr">
                        <a:lnSpc>
                          <a:spcPts val="16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6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00" marR="0">
                        <a:lnSpc>
                          <a:spcPts val="16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</a:t>
                      </a:r>
                      <a:r>
                        <a:rPr lang="en-US" sz="1500" spc="-8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ts val="16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spc="-5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6675" marR="0">
                        <a:lnSpc>
                          <a:spcPts val="16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r>
                        <a:rPr lang="en-US" sz="1500" spc="-7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</a:t>
                      </a:r>
                      <a:r>
                        <a:rPr lang="en-US" sz="1500" spc="-8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en-US" sz="15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>
                        <a:lnSpc>
                          <a:spcPts val="16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175" marR="0">
                        <a:lnSpc>
                          <a:spcPts val="16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IBM</a:t>
                      </a:r>
                      <a:r>
                        <a:rPr lang="en-US" sz="1500" spc="-7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DB2,</a:t>
                      </a:r>
                      <a:r>
                        <a:rPr lang="en-US" sz="1500" spc="-4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IBM</a:t>
                      </a:r>
                      <a:r>
                        <a:rPr lang="en-US" sz="1500" spc="-7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Cloudant</a:t>
                      </a:r>
                      <a:r>
                        <a:rPr lang="en-US" sz="15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etc.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6574270"/>
                  </a:ext>
                </a:extLst>
              </a:tr>
              <a:tr h="862696">
                <a:tc>
                  <a:txBody>
                    <a:bodyPr/>
                    <a:lstStyle/>
                    <a:p>
                      <a:pPr marL="161290" marR="131445" algn="ctr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61290" marR="131445" algn="ctr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6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00" marR="0">
                        <a:lnSpc>
                          <a:spcPts val="16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Infrastructure</a:t>
                      </a:r>
                      <a:r>
                        <a:rPr lang="en-US" sz="1500" spc="1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(Server</a:t>
                      </a:r>
                      <a:r>
                        <a:rPr lang="en-US" sz="1500" spc="2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500" spc="-33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350520">
                        <a:lnSpc>
                          <a:spcPts val="16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spc="-5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" marR="350520">
                        <a:lnSpc>
                          <a:spcPts val="16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  <a:r>
                        <a:rPr lang="en-US" sz="15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</a:t>
                      </a:r>
                      <a:r>
                        <a:rPr lang="en-US" sz="1500" spc="-7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en-US" sz="1500" spc="-35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562610">
                        <a:lnSpc>
                          <a:spcPts val="16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175" marR="56261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Local,</a:t>
                      </a:r>
                      <a:r>
                        <a:rPr lang="en-US" sz="1500" spc="-8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</a:t>
                      </a:r>
                      <a:r>
                        <a:rPr lang="en-US" sz="1500" spc="-8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Foundry,</a:t>
                      </a:r>
                      <a:r>
                        <a:rPr lang="en-US" sz="1500" spc="-35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Kubernetes,</a:t>
                      </a:r>
                      <a:r>
                        <a:rPr lang="en-US" sz="1500" spc="-8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etc.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853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49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C710D6-EBD6-5274-F837-BC3F66A32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608131"/>
              </p:ext>
            </p:extLst>
          </p:nvPr>
        </p:nvGraphicFramePr>
        <p:xfrm>
          <a:off x="2235200" y="1204686"/>
          <a:ext cx="9421154" cy="53404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12545">
                  <a:extLst>
                    <a:ext uri="{9D8B030D-6E8A-4147-A177-3AD203B41FA5}">
                      <a16:colId xmlns:a16="http://schemas.microsoft.com/office/drawing/2014/main" val="4006945001"/>
                    </a:ext>
                  </a:extLst>
                </a:gridCol>
                <a:gridCol w="2055475">
                  <a:extLst>
                    <a:ext uri="{9D8B030D-6E8A-4147-A177-3AD203B41FA5}">
                      <a16:colId xmlns:a16="http://schemas.microsoft.com/office/drawing/2014/main" val="2889941260"/>
                    </a:ext>
                  </a:extLst>
                </a:gridCol>
                <a:gridCol w="4095481">
                  <a:extLst>
                    <a:ext uri="{9D8B030D-6E8A-4147-A177-3AD203B41FA5}">
                      <a16:colId xmlns:a16="http://schemas.microsoft.com/office/drawing/2014/main" val="3889020541"/>
                    </a:ext>
                  </a:extLst>
                </a:gridCol>
                <a:gridCol w="2457653">
                  <a:extLst>
                    <a:ext uri="{9D8B030D-6E8A-4147-A177-3AD203B41FA5}">
                      <a16:colId xmlns:a16="http://schemas.microsoft.com/office/drawing/2014/main" val="772671610"/>
                    </a:ext>
                  </a:extLst>
                </a:gridCol>
              </a:tblGrid>
              <a:tr h="789994">
                <a:tc>
                  <a:txBody>
                    <a:bodyPr/>
                    <a:lstStyle/>
                    <a:p>
                      <a:pPr marL="0" marR="115570" algn="ctr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115570" algn="ctr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 marR="0" algn="ctr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 algn="ctr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310" marR="0" algn="ctr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27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00442585"/>
                  </a:ext>
                </a:extLst>
              </a:tr>
              <a:tr h="1170065">
                <a:tc>
                  <a:txBody>
                    <a:bodyPr/>
                    <a:lstStyle/>
                    <a:p>
                      <a:pPr marL="0" marR="135890" algn="ctr">
                        <a:lnSpc>
                          <a:spcPct val="15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135890" algn="ctr">
                        <a:lnSpc>
                          <a:spcPct val="15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42164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 marR="42164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Scalable</a:t>
                      </a:r>
                      <a:r>
                        <a:rPr lang="en-US" sz="1500" spc="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marR="382270" indent="127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2865" marR="382270" indent="127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</a:t>
                      </a:r>
                      <a:r>
                        <a:rPr lang="en-US" sz="1500" spc="-7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</a:t>
                      </a:r>
                      <a:r>
                        <a:rPr lang="en-US" sz="1500" spc="-7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</a:t>
                      </a:r>
                      <a:r>
                        <a:rPr lang="en-US" sz="1500" spc="-8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500" spc="-9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Industries,</a:t>
                      </a:r>
                      <a:r>
                        <a:rPr lang="en-US" sz="1500" spc="-3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Hotels,</a:t>
                      </a:r>
                      <a:r>
                        <a:rPr lang="en-US" sz="1500" spc="-8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places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27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IOT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97112158"/>
                  </a:ext>
                </a:extLst>
              </a:tr>
              <a:tr h="1878646">
                <a:tc>
                  <a:txBody>
                    <a:bodyPr/>
                    <a:lstStyle/>
                    <a:p>
                      <a:pPr marL="0" marR="135890" algn="ctr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135890" algn="ctr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 marR="0" algn="ctr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Availability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marR="19685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2865" marR="19685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detect leakage 24/7 for</a:t>
                      </a:r>
                      <a:r>
                        <a:rPr lang="en-US" sz="1500" spc="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uninterrupted services we have</a:t>
                      </a:r>
                      <a:r>
                        <a:rPr lang="en-US" sz="1500" spc="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implemented</a:t>
                      </a:r>
                      <a:r>
                        <a:rPr lang="en-US" sz="15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5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</a:t>
                      </a:r>
                      <a:r>
                        <a:rPr lang="en-US" sz="15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servers (cloud)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127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IBM</a:t>
                      </a:r>
                      <a:r>
                        <a:rPr lang="en-US" sz="15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66675056"/>
                  </a:ext>
                </a:extLst>
              </a:tr>
              <a:tr h="1501770">
                <a:tc>
                  <a:txBody>
                    <a:bodyPr/>
                    <a:lstStyle/>
                    <a:p>
                      <a:pPr marL="0" marR="135890" algn="ctr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135890" algn="ctr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 marR="0" algn="ctr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marR="24574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2865" marR="24574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500" spc="-8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</a:t>
                      </a:r>
                      <a:r>
                        <a:rPr lang="en-US" sz="1500" spc="-6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implemented</a:t>
                      </a:r>
                      <a:r>
                        <a:rPr lang="en-US" sz="1500" spc="-5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500" spc="-5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industries,</a:t>
                      </a:r>
                      <a:r>
                        <a:rPr lang="en-US" sz="1500" spc="-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1500" spc="-3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needs</a:t>
                      </a:r>
                      <a:r>
                        <a:rPr lang="en-US" sz="1500" spc="-4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many</a:t>
                      </a:r>
                      <a:r>
                        <a:rPr lang="en-US" sz="1500" spc="-3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 sensors</a:t>
                      </a:r>
                      <a:r>
                        <a:rPr lang="en-US" sz="1500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5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793611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A33DB0-126A-B551-A773-A058C607A0A7}"/>
              </a:ext>
            </a:extLst>
          </p:cNvPr>
          <p:cNvSpPr txBox="1"/>
          <p:nvPr/>
        </p:nvSpPr>
        <p:spPr>
          <a:xfrm>
            <a:off x="1493588" y="312838"/>
            <a:ext cx="94211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Bell MT" panose="02020503060305020303" pitchFamily="18" charset="0"/>
                <a:cs typeface="Times New Roman" panose="02020603050405020304" pitchFamily="18" charset="0"/>
              </a:rPr>
              <a:t>TECHNICAL ARCHITECTURE :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Characteristics</a:t>
            </a:r>
            <a:endParaRPr lang="en-US" sz="26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7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0D21-5293-26F3-B826-D46824AA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829" y="221673"/>
            <a:ext cx="2984354" cy="838200"/>
          </a:xfrm>
        </p:spPr>
        <p:txBody>
          <a:bodyPr>
            <a:normAutofit fontScale="90000"/>
          </a:bodyPr>
          <a:lstStyle/>
          <a:p>
            <a:r>
              <a:rPr lang="en-US" sz="2600" dirty="0">
                <a:latin typeface="Bell MT" panose="02020503060305020303" pitchFamily="18" charset="0"/>
              </a:rPr>
              <a:t>DEMO : NODE RED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5A8706-3EAE-3BCA-689D-4D5F5D2BD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5" y="1059874"/>
            <a:ext cx="10515600" cy="5576454"/>
          </a:xfrm>
        </p:spPr>
      </p:pic>
    </p:spTree>
    <p:extLst>
      <p:ext uri="{BB962C8B-B14F-4D97-AF65-F5344CB8AC3E}">
        <p14:creationId xmlns:p14="http://schemas.microsoft.com/office/powerpoint/2010/main" val="19031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57DA-ED61-F84C-1E5E-CC31E1A5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891" y="249381"/>
            <a:ext cx="1887970" cy="872837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Bell MT" panose="02020503060305020303" pitchFamily="18" charset="0"/>
              </a:rPr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CFF212-6B9B-1C96-6577-D99334C6F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46" y="1319881"/>
            <a:ext cx="5001491" cy="5288738"/>
          </a:xfrm>
        </p:spPr>
      </p:pic>
    </p:spTree>
    <p:extLst>
      <p:ext uri="{BB962C8B-B14F-4D97-AF65-F5344CB8AC3E}">
        <p14:creationId xmlns:p14="http://schemas.microsoft.com/office/powerpoint/2010/main" val="353240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7F60-2880-4EC4-C2FA-02BA0D01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82" y="110837"/>
            <a:ext cx="3218006" cy="955963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Bell MT" panose="02020503060305020303" pitchFamily="18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1C8E-5FC0-1F4B-E917-572329B7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73035"/>
            <a:ext cx="10018713" cy="3124201"/>
          </a:xfrm>
        </p:spPr>
        <p:txBody>
          <a:bodyPr>
            <a:no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 scope could be including a Automatic</a:t>
            </a:r>
            <a:r>
              <a:rPr lang="en-US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Shut-off device which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turn</a:t>
            </a:r>
            <a:r>
              <a:rPr lang="en-US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</a:t>
            </a:r>
            <a:r>
              <a:rPr lang="en-US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gas</a:t>
            </a:r>
            <a:r>
              <a:rPr lang="en-US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supply</a:t>
            </a:r>
            <a:r>
              <a:rPr lang="en-US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whenever</a:t>
            </a:r>
            <a:r>
              <a:rPr lang="en-US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</a:t>
            </a:r>
            <a:r>
              <a:rPr lang="en-US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</a:t>
            </a:r>
            <a:r>
              <a:rPr lang="en-US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gas</a:t>
            </a:r>
            <a:r>
              <a:rPr lang="en-US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leakage.</a:t>
            </a:r>
            <a:r>
              <a:rPr lang="en-US" spc="-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system can be implemented in Industries, Hotels and wherever the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LPG cylinders are used. The system can be taken as a small attempt in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connecting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existing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primary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gas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</a:t>
            </a:r>
            <a:r>
              <a:rPr lang="en-US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 integrated with IoT platforms.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gases are sensed in an area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10m radius of the rover and the sensor output data’s are continuously</a:t>
            </a:r>
            <a:r>
              <a:rPr lang="en-US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transferred to the local server. The accuracy of sensors are not up to the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</a:t>
            </a:r>
            <a:r>
              <a:rPr lang="en-US" spc="2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thus</a:t>
            </a:r>
            <a:r>
              <a:rPr lang="en-US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stray</a:t>
            </a:r>
            <a:r>
              <a:rPr lang="en-US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gases</a:t>
            </a:r>
            <a:r>
              <a:rPr lang="en-US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detected</a:t>
            </a:r>
            <a:r>
              <a:rPr lang="en-US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creates</a:t>
            </a:r>
            <a:r>
              <a:rPr lang="en-US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</a:t>
            </a:r>
            <a:r>
              <a:rPr lang="en-US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error in the outputs of the sensors, especially in case of methane.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Hence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better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solutions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DFC8-801C-54AC-9B2A-3B709462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10837"/>
            <a:ext cx="3508951" cy="955963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Bell MT" panose="02020503060305020303" pitchFamily="18" charset="0"/>
              </a:rPr>
              <a:t>DEMO VIDEO LINK: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64916-3763-87DA-587E-0D339C2A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5836"/>
            <a:ext cx="10018713" cy="31242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https://drive.google.com/drive/folders/1biikkkLXADrCskCsyo5kLI9NEcJQWtFU?usp=sharing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6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178</TotalTime>
  <Words>564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Algerian</vt:lpstr>
      <vt:lpstr>Arial</vt:lpstr>
      <vt:lpstr>Bahnschrift Condensed</vt:lpstr>
      <vt:lpstr>Bahnschrift Light</vt:lpstr>
      <vt:lpstr>Bahnschrift Light SemiCondensed</vt:lpstr>
      <vt:lpstr>Bahnschrift SemiBold</vt:lpstr>
      <vt:lpstr>Bell MT</vt:lpstr>
      <vt:lpstr>Corbel</vt:lpstr>
      <vt:lpstr>Times New Roman</vt:lpstr>
      <vt:lpstr>Wingdings</vt:lpstr>
      <vt:lpstr>Parallax</vt:lpstr>
      <vt:lpstr>GAS LEAKAGE MONITORING AND  ALERTING SYSTEMS</vt:lpstr>
      <vt:lpstr>PROBLEM STATEMENT</vt:lpstr>
      <vt:lpstr>PROPOSED SOLUTION</vt:lpstr>
      <vt:lpstr>TECHNICAL ARCHITECTURE</vt:lpstr>
      <vt:lpstr>PowerPoint Presentation</vt:lpstr>
      <vt:lpstr>DEMO : NODE RED</vt:lpstr>
      <vt:lpstr>RESULT</vt:lpstr>
      <vt:lpstr>FUTURE SCOPE</vt:lpstr>
      <vt:lpstr>DEMO VIDEO LINK: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LEAKAGE MONITORING AND  ALERTING SYSTEMS</dc:title>
  <dc:creator>Muthu Veni V</dc:creator>
  <cp:lastModifiedBy>Muthu Veni V</cp:lastModifiedBy>
  <cp:revision>1</cp:revision>
  <dcterms:created xsi:type="dcterms:W3CDTF">2022-11-20T15:16:29Z</dcterms:created>
  <dcterms:modified xsi:type="dcterms:W3CDTF">2022-11-20T18:14:29Z</dcterms:modified>
</cp:coreProperties>
</file>