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0" r:id="rId5"/>
    <p:sldId id="271" r:id="rId6"/>
    <p:sldId id="259" r:id="rId7"/>
    <p:sldId id="260" r:id="rId8"/>
    <p:sldId id="265" r:id="rId9"/>
    <p:sldId id="266" r:id="rId10"/>
    <p:sldId id="268" r:id="rId11"/>
    <p:sldId id="269" r:id="rId12"/>
    <p:sldId id="261" r:id="rId13"/>
    <p:sldId id="262" r:id="rId14"/>
    <p:sldId id="264" r:id="rId15"/>
    <p:sldId id="27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E18EC5-18F6-4C8B-84E4-E1620A53BAA8}" type="datetimeFigureOut">
              <a:rPr lang="en-IN" smtClean="0"/>
              <a:t>19-11-2022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2BFA7B-746A-4FB3-BA72-FC3AAC838C0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68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18EC5-18F6-4C8B-84E4-E1620A53BAA8}"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BFA7B-746A-4FB3-BA72-FC3AAC838C0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26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18EC5-18F6-4C8B-84E4-E1620A53BAA8}"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BFA7B-746A-4FB3-BA72-FC3AAC838C0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092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18EC5-18F6-4C8B-84E4-E1620A53BAA8}"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BFA7B-746A-4FB3-BA72-FC3AAC838C0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78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18EC5-18F6-4C8B-84E4-E1620A53BAA8}"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BFA7B-746A-4FB3-BA72-FC3AAC838C0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48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E18EC5-18F6-4C8B-84E4-E1620A53BAA8}"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BFA7B-746A-4FB3-BA72-FC3AAC838C0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878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E18EC5-18F6-4C8B-84E4-E1620A53BAA8}"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2BFA7B-746A-4FB3-BA72-FC3AAC838C0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81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E18EC5-18F6-4C8B-84E4-E1620A53BAA8}"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2BFA7B-746A-4FB3-BA72-FC3AAC838C0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99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18EC5-18F6-4C8B-84E4-E1620A53BAA8}"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2BFA7B-746A-4FB3-BA72-FC3AAC838C0C}" type="slidenum">
              <a:rPr lang="en-IN" smtClean="0"/>
              <a:t>‹#›</a:t>
            </a:fld>
            <a:endParaRPr lang="en-IN"/>
          </a:p>
        </p:txBody>
      </p:sp>
    </p:spTree>
    <p:extLst>
      <p:ext uri="{BB962C8B-B14F-4D97-AF65-F5344CB8AC3E}">
        <p14:creationId xmlns:p14="http://schemas.microsoft.com/office/powerpoint/2010/main" val="58800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E18EC5-18F6-4C8B-84E4-E1620A53BAA8}"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BFA7B-746A-4FB3-BA72-FC3AAC838C0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33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E18EC5-18F6-4C8B-84E4-E1620A53BAA8}" type="datetimeFigureOut">
              <a:rPr lang="en-IN" smtClean="0"/>
              <a:t>19-11-2022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2BFA7B-746A-4FB3-BA72-FC3AAC838C0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785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E18EC5-18F6-4C8B-84E4-E1620A53BAA8}" type="datetimeFigureOut">
              <a:rPr lang="en-IN" smtClean="0"/>
              <a:t>19-11-2022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2BFA7B-746A-4FB3-BA72-FC3AAC838C0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7653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FEB2-266C-FF36-3A5E-10D14AF1D4EC}"/>
              </a:ext>
            </a:extLst>
          </p:cNvPr>
          <p:cNvSpPr>
            <a:spLocks noGrp="1"/>
          </p:cNvSpPr>
          <p:nvPr>
            <p:ph type="ctrTitle"/>
          </p:nvPr>
        </p:nvSpPr>
        <p:spPr>
          <a:xfrm>
            <a:off x="853735" y="1249534"/>
            <a:ext cx="10484530" cy="1742241"/>
          </a:xfrm>
        </p:spPr>
        <p:txBody>
          <a:bodyPr>
            <a:normAutofit fontScale="90000"/>
          </a:bodyPr>
          <a:lstStyle/>
          <a:p>
            <a:pPr algn="ctr"/>
            <a:r>
              <a:rPr lang="en-US" sz="4400" b="1" u="sng" dirty="0">
                <a:latin typeface="Algerian" panose="04020705040A02060702" pitchFamily="82" charset="0"/>
                <a:cs typeface="Arial" panose="020B0604020202020204" pitchFamily="34" charset="0"/>
              </a:rPr>
              <a:t>TITLE</a:t>
            </a:r>
            <a:br>
              <a:rPr lang="en-US" sz="4400" b="1" dirty="0">
                <a:latin typeface="Algerian" panose="04020705040A02060702" pitchFamily="82" charset="0"/>
                <a:cs typeface="Arial" panose="020B0604020202020204" pitchFamily="34" charset="0"/>
              </a:rPr>
            </a:br>
            <a:r>
              <a:rPr lang="en-US" sz="3200" b="1" dirty="0">
                <a:latin typeface="Algerian" panose="04020705040A02060702" pitchFamily="82" charset="0"/>
                <a:cs typeface="Times New Roman" panose="02020603050405020304" pitchFamily="18" charset="0"/>
              </a:rPr>
              <a:t>AI-BASED LOCALIZATION AND CLASSIFICATION OF            SKIN DISEASE WITH ERYTHEMA</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86ED89E7-C125-AB09-E7B0-73640C25FEB5}"/>
              </a:ext>
            </a:extLst>
          </p:cNvPr>
          <p:cNvSpPr>
            <a:spLocks noGrp="1"/>
          </p:cNvSpPr>
          <p:nvPr>
            <p:ph type="subTitle" idx="1"/>
          </p:nvPr>
        </p:nvSpPr>
        <p:spPr>
          <a:xfrm>
            <a:off x="6764784" y="3533313"/>
            <a:ext cx="4358936" cy="2581179"/>
          </a:xfrm>
        </p:spPr>
        <p:txBody>
          <a:bodyPr>
            <a:noAutofit/>
          </a:bodyPr>
          <a:lstStyle/>
          <a:p>
            <a:r>
              <a:rPr lang="en-IN" sz="1600" dirty="0">
                <a:latin typeface="Algerian" panose="04020705040A02060702" pitchFamily="82" charset="0"/>
              </a:rPr>
              <a:t>DONE BY:</a:t>
            </a:r>
          </a:p>
          <a:p>
            <a:r>
              <a:rPr lang="en-IN" sz="1600" dirty="0">
                <a:latin typeface="Algerian" panose="04020705040A02060702" pitchFamily="82" charset="0"/>
              </a:rPr>
              <a:t>	GOKULNATH S (19C025)</a:t>
            </a:r>
          </a:p>
          <a:p>
            <a:r>
              <a:rPr lang="en-IN" sz="1600" dirty="0">
                <a:latin typeface="Algerian" panose="04020705040A02060702" pitchFamily="82" charset="0"/>
              </a:rPr>
              <a:t>	RAJA Rajeshwari a s (19C076)</a:t>
            </a:r>
          </a:p>
          <a:p>
            <a:r>
              <a:rPr lang="en-IN" sz="1600" dirty="0">
                <a:latin typeface="Algerian" panose="04020705040A02060702" pitchFamily="82" charset="0"/>
              </a:rPr>
              <a:t>	THIRUMOORTHY R (19C107)</a:t>
            </a:r>
          </a:p>
          <a:p>
            <a:r>
              <a:rPr lang="en-IN" sz="1600" dirty="0">
                <a:latin typeface="Algerian" panose="04020705040A02060702" pitchFamily="82" charset="0"/>
              </a:rPr>
              <a:t>	VIKASH J (19C139)</a:t>
            </a:r>
          </a:p>
        </p:txBody>
      </p:sp>
    </p:spTree>
    <p:extLst>
      <p:ext uri="{BB962C8B-B14F-4D97-AF65-F5344CB8AC3E}">
        <p14:creationId xmlns:p14="http://schemas.microsoft.com/office/powerpoint/2010/main" val="393745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16F98-1BD3-F147-E1C1-9F2F3E981FF6}"/>
              </a:ext>
            </a:extLst>
          </p:cNvPr>
          <p:cNvPicPr>
            <a:picLocks noChangeAspect="1"/>
          </p:cNvPicPr>
          <p:nvPr/>
        </p:nvPicPr>
        <p:blipFill rotWithShape="1">
          <a:blip r:embed="rId2"/>
          <a:srcRect l="5972" t="22840" r="40000" b="25803"/>
          <a:stretch/>
        </p:blipFill>
        <p:spPr>
          <a:xfrm>
            <a:off x="4766734" y="1565763"/>
            <a:ext cx="6587067" cy="3522134"/>
          </a:xfrm>
          <a:prstGeom prst="rect">
            <a:avLst/>
          </a:prstGeom>
        </p:spPr>
      </p:pic>
      <p:sp>
        <p:nvSpPr>
          <p:cNvPr id="4" name="TextBox 3">
            <a:extLst>
              <a:ext uri="{FF2B5EF4-FFF2-40B4-BE49-F238E27FC236}">
                <a16:creationId xmlns:a16="http://schemas.microsoft.com/office/drawing/2014/main" id="{4672C503-DA79-384E-C664-4ED9E6D097BA}"/>
              </a:ext>
            </a:extLst>
          </p:cNvPr>
          <p:cNvSpPr txBox="1"/>
          <p:nvPr/>
        </p:nvSpPr>
        <p:spPr>
          <a:xfrm>
            <a:off x="4344551" y="855133"/>
            <a:ext cx="2300630" cy="523220"/>
          </a:xfrm>
          <a:prstGeom prst="rect">
            <a:avLst/>
          </a:prstGeom>
          <a:noFill/>
        </p:spPr>
        <p:txBody>
          <a:bodyPr wrap="none" rtlCol="0">
            <a:spAutoFit/>
          </a:bodyPr>
          <a:lstStyle/>
          <a:p>
            <a:r>
              <a:rPr lang="en-IN" sz="2800" dirty="0"/>
              <a:t>CNN MODEL</a:t>
            </a:r>
          </a:p>
        </p:txBody>
      </p:sp>
      <p:sp>
        <p:nvSpPr>
          <p:cNvPr id="5" name="TextBox 4">
            <a:extLst>
              <a:ext uri="{FF2B5EF4-FFF2-40B4-BE49-F238E27FC236}">
                <a16:creationId xmlns:a16="http://schemas.microsoft.com/office/drawing/2014/main" id="{F04673B6-34AC-E048-D02B-2638B34E2540}"/>
              </a:ext>
            </a:extLst>
          </p:cNvPr>
          <p:cNvSpPr txBox="1"/>
          <p:nvPr/>
        </p:nvSpPr>
        <p:spPr>
          <a:xfrm>
            <a:off x="1035050" y="1895669"/>
            <a:ext cx="3071283" cy="2862322"/>
          </a:xfrm>
          <a:prstGeom prst="rect">
            <a:avLst/>
          </a:prstGeom>
          <a:noFill/>
        </p:spPr>
        <p:txBody>
          <a:bodyPr wrap="square">
            <a:spAutoFit/>
          </a:bodyPr>
          <a:lstStyle/>
          <a:p>
            <a:pPr marL="285750" indent="-285750">
              <a:buFont typeface="Arial" panose="020B0604020202020204" pitchFamily="34" charset="0"/>
              <a:buChar char="•"/>
            </a:pPr>
            <a:r>
              <a:rPr lang="en-US" dirty="0"/>
              <a:t>The dataset consists of 10015 </a:t>
            </a:r>
            <a:r>
              <a:rPr lang="en-US" dirty="0" err="1"/>
              <a:t>dermatoscopic</a:t>
            </a:r>
            <a:r>
              <a:rPr lang="en-US" dirty="0"/>
              <a:t> images which can serve as a training set for academic machine learning purposes. </a:t>
            </a:r>
          </a:p>
          <a:p>
            <a:pPr marL="285750" indent="-285750">
              <a:buFont typeface="Arial" panose="020B0604020202020204" pitchFamily="34" charset="0"/>
              <a:buChar char="•"/>
            </a:pPr>
            <a:r>
              <a:rPr lang="en-US" dirty="0"/>
              <a:t>The objective to build deep learning model to classify given query image into one of the 7 different classes of skin cancer.</a:t>
            </a:r>
          </a:p>
        </p:txBody>
      </p:sp>
    </p:spTree>
    <p:extLst>
      <p:ext uri="{BB962C8B-B14F-4D97-AF65-F5344CB8AC3E}">
        <p14:creationId xmlns:p14="http://schemas.microsoft.com/office/powerpoint/2010/main" val="201656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90203-D617-2001-EF4A-F91720D4CC4A}"/>
              </a:ext>
            </a:extLst>
          </p:cNvPr>
          <p:cNvSpPr txBox="1"/>
          <p:nvPr/>
        </p:nvSpPr>
        <p:spPr>
          <a:xfrm>
            <a:off x="3117850" y="340710"/>
            <a:ext cx="6100232" cy="5078313"/>
          </a:xfrm>
          <a:prstGeom prst="rect">
            <a:avLst/>
          </a:prstGeom>
          <a:noFill/>
        </p:spPr>
        <p:txBody>
          <a:bodyPr wrap="square">
            <a:spAutoFit/>
          </a:bodyPr>
          <a:lstStyle/>
          <a:p>
            <a:r>
              <a:rPr lang="en-US" b="1" dirty="0">
                <a:effectLst/>
                <a:latin typeface="Consolas" panose="020B0609020204030204" pitchFamily="49" charset="0"/>
              </a:rPr>
              <a:t>Steps for model building and evaluation which are as follows :</a:t>
            </a:r>
          </a:p>
          <a:p>
            <a:br>
              <a:rPr lang="en-US" b="0" dirty="0">
                <a:effectLst/>
                <a:latin typeface="Consolas" panose="020B0609020204030204" pitchFamily="49" charset="0"/>
              </a:rPr>
            </a:br>
            <a:r>
              <a:rPr lang="en-US" b="0" dirty="0">
                <a:effectLst/>
                <a:latin typeface="Consolas" panose="020B0609020204030204" pitchFamily="49" charset="0"/>
              </a:rPr>
              <a:t>Step 1: Importing Essential Libraries</a:t>
            </a:r>
          </a:p>
          <a:p>
            <a:br>
              <a:rPr lang="en-US" b="0" dirty="0">
                <a:effectLst/>
                <a:latin typeface="Consolas" panose="020B0609020204030204" pitchFamily="49" charset="0"/>
              </a:rPr>
            </a:br>
            <a:r>
              <a:rPr lang="en-US" b="0" dirty="0">
                <a:effectLst/>
                <a:latin typeface="Consolas" panose="020B0609020204030204" pitchFamily="49" charset="0"/>
              </a:rPr>
              <a:t>Step 2: Loading data and Making labels</a:t>
            </a:r>
          </a:p>
          <a:p>
            <a:br>
              <a:rPr lang="en-US" b="0" dirty="0">
                <a:effectLst/>
                <a:latin typeface="Consolas" panose="020B0609020204030204" pitchFamily="49" charset="0"/>
              </a:rPr>
            </a:br>
            <a:r>
              <a:rPr lang="en-US" b="0" dirty="0">
                <a:effectLst/>
                <a:latin typeface="Consolas" panose="020B0609020204030204" pitchFamily="49" charset="0"/>
              </a:rPr>
              <a:t>Step 3: Train Test Split</a:t>
            </a:r>
          </a:p>
          <a:p>
            <a:br>
              <a:rPr lang="en-US" b="0" dirty="0">
                <a:effectLst/>
                <a:latin typeface="Consolas" panose="020B0609020204030204" pitchFamily="49" charset="0"/>
              </a:rPr>
            </a:br>
            <a:r>
              <a:rPr lang="en-US" b="0" dirty="0">
                <a:effectLst/>
                <a:latin typeface="Consolas" panose="020B0609020204030204" pitchFamily="49" charset="0"/>
              </a:rPr>
              <a:t>Step 4: Exploratory data analysis (EDA)</a:t>
            </a:r>
          </a:p>
          <a:p>
            <a:br>
              <a:rPr lang="en-US" b="0" dirty="0">
                <a:effectLst/>
                <a:latin typeface="Consolas" panose="020B0609020204030204" pitchFamily="49" charset="0"/>
              </a:rPr>
            </a:br>
            <a:r>
              <a:rPr lang="en-US" b="0" dirty="0">
                <a:effectLst/>
                <a:latin typeface="Consolas" panose="020B0609020204030204" pitchFamily="49" charset="0"/>
              </a:rPr>
              <a:t>Step 5: Model Building (CNN)</a:t>
            </a:r>
          </a:p>
          <a:p>
            <a:br>
              <a:rPr lang="en-US" b="0" dirty="0">
                <a:effectLst/>
                <a:latin typeface="Consolas" panose="020B0609020204030204" pitchFamily="49" charset="0"/>
              </a:rPr>
            </a:br>
            <a:r>
              <a:rPr lang="en-US" b="0" dirty="0">
                <a:effectLst/>
                <a:latin typeface="Consolas" panose="020B0609020204030204" pitchFamily="49" charset="0"/>
              </a:rPr>
              <a:t>Step 6: Setting Optimizer &amp; Annealing</a:t>
            </a:r>
          </a:p>
          <a:p>
            <a:br>
              <a:rPr lang="en-US" b="0" dirty="0">
                <a:effectLst/>
                <a:latin typeface="Consolas" panose="020B0609020204030204" pitchFamily="49" charset="0"/>
              </a:rPr>
            </a:br>
            <a:r>
              <a:rPr lang="en-US" b="0" dirty="0">
                <a:effectLst/>
                <a:latin typeface="Consolas" panose="020B0609020204030204" pitchFamily="49" charset="0"/>
              </a:rPr>
              <a:t>Step 7: Fitting the model</a:t>
            </a:r>
          </a:p>
          <a:p>
            <a:br>
              <a:rPr lang="en-US" b="0" dirty="0">
                <a:effectLst/>
                <a:latin typeface="Consolas" panose="020B0609020204030204" pitchFamily="49" charset="0"/>
              </a:rPr>
            </a:br>
            <a:r>
              <a:rPr lang="en-US" b="0" dirty="0">
                <a:effectLst/>
                <a:latin typeface="Consolas" panose="020B0609020204030204" pitchFamily="49" charset="0"/>
              </a:rPr>
              <a:t>Step 8: Model Evaluation</a:t>
            </a:r>
          </a:p>
        </p:txBody>
      </p:sp>
    </p:spTree>
    <p:extLst>
      <p:ext uri="{BB962C8B-B14F-4D97-AF65-F5344CB8AC3E}">
        <p14:creationId xmlns:p14="http://schemas.microsoft.com/office/powerpoint/2010/main" val="63934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01D7C-695F-B672-3033-F9D0503F9AA0}"/>
              </a:ext>
            </a:extLst>
          </p:cNvPr>
          <p:cNvSpPr txBox="1"/>
          <p:nvPr/>
        </p:nvSpPr>
        <p:spPr>
          <a:xfrm>
            <a:off x="108523" y="304163"/>
            <a:ext cx="10525073"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BLOCK DIAGRAM:</a:t>
            </a:r>
            <a:endParaRPr lang="en-IN" sz="32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2"/>
          <a:srcRect l="31523" t="24363" r="15152" b="13571"/>
          <a:stretch/>
        </p:blipFill>
        <p:spPr>
          <a:xfrm>
            <a:off x="1137404" y="999774"/>
            <a:ext cx="9752269" cy="4738255"/>
          </a:xfrm>
          <a:prstGeom prst="rect">
            <a:avLst/>
          </a:prstGeom>
        </p:spPr>
      </p:pic>
    </p:spTree>
    <p:extLst>
      <p:ext uri="{BB962C8B-B14F-4D97-AF65-F5344CB8AC3E}">
        <p14:creationId xmlns:p14="http://schemas.microsoft.com/office/powerpoint/2010/main" val="81883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744" y="247828"/>
            <a:ext cx="10724972"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OUTPUT SCREENSHOTS: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73" y="892424"/>
            <a:ext cx="11288900" cy="4793395"/>
          </a:xfrm>
          <a:prstGeom prst="rect">
            <a:avLst/>
          </a:prstGeom>
        </p:spPr>
      </p:pic>
    </p:spTree>
    <p:extLst>
      <p:ext uri="{BB962C8B-B14F-4D97-AF65-F5344CB8AC3E}">
        <p14:creationId xmlns:p14="http://schemas.microsoft.com/office/powerpoint/2010/main" val="102649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 y="387927"/>
            <a:ext cx="11982589" cy="5259789"/>
          </a:xfrm>
          <a:prstGeom prst="rect">
            <a:avLst/>
          </a:prstGeom>
        </p:spPr>
      </p:pic>
    </p:spTree>
    <p:extLst>
      <p:ext uri="{BB962C8B-B14F-4D97-AF65-F5344CB8AC3E}">
        <p14:creationId xmlns:p14="http://schemas.microsoft.com/office/powerpoint/2010/main" val="170444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45C5D-CEB5-8DB1-721A-B801BA1962F2}"/>
              </a:ext>
            </a:extLst>
          </p:cNvPr>
          <p:cNvSpPr txBox="1"/>
          <p:nvPr/>
        </p:nvSpPr>
        <p:spPr>
          <a:xfrm>
            <a:off x="1045634" y="2219174"/>
            <a:ext cx="10100732" cy="2031325"/>
          </a:xfrm>
          <a:prstGeom prst="rect">
            <a:avLst/>
          </a:prstGeom>
          <a:noFill/>
        </p:spPr>
        <p:txBody>
          <a:bodyPr wrap="square">
            <a:spAutoFit/>
          </a:bodyPr>
          <a:lstStyle/>
          <a:p>
            <a:r>
              <a:rPr lang="en-US" dirty="0"/>
              <a:t>Skin Diseases are ranked fourth most common cause of human illness, but many still do not consult doctors. We presented a robust and automated method for the diagnosis of dermatological diseases. Treatments for skin are more effective and less disfiguring when found early. We should point out that it is to replace doctors because no machine can yet replace the human input on analysis and intuition. Researches in European Society of Medical Oncology have shown for the first time that form of AI or ML is better than experienced dermatologists. In this a brief description of the system and the implementation methodology is presented.</a:t>
            </a:r>
            <a:endParaRPr lang="en-IN" dirty="0"/>
          </a:p>
        </p:txBody>
      </p:sp>
      <p:sp>
        <p:nvSpPr>
          <p:cNvPr id="4" name="TextBox 3">
            <a:extLst>
              <a:ext uri="{FF2B5EF4-FFF2-40B4-BE49-F238E27FC236}">
                <a16:creationId xmlns:a16="http://schemas.microsoft.com/office/drawing/2014/main" id="{A4BF3713-3ABD-E41D-D15C-AAE6766301EE}"/>
              </a:ext>
            </a:extLst>
          </p:cNvPr>
          <p:cNvSpPr txBox="1"/>
          <p:nvPr/>
        </p:nvSpPr>
        <p:spPr>
          <a:xfrm>
            <a:off x="4089400" y="1227666"/>
            <a:ext cx="3826934" cy="523220"/>
          </a:xfrm>
          <a:prstGeom prst="rect">
            <a:avLst/>
          </a:prstGeom>
          <a:noFill/>
        </p:spPr>
        <p:txBody>
          <a:bodyPr wrap="square" rtlCol="0">
            <a:spAutoFit/>
          </a:bodyPr>
          <a:lstStyle/>
          <a:p>
            <a:r>
              <a:rPr lang="en-IN" sz="2800" dirty="0"/>
              <a:t>CONCLUSION</a:t>
            </a:r>
          </a:p>
        </p:txBody>
      </p:sp>
    </p:spTree>
    <p:extLst>
      <p:ext uri="{BB962C8B-B14F-4D97-AF65-F5344CB8AC3E}">
        <p14:creationId xmlns:p14="http://schemas.microsoft.com/office/powerpoint/2010/main" val="66627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6541" y="2820112"/>
            <a:ext cx="4076345" cy="769441"/>
          </a:xfrm>
          <a:prstGeom prst="rect">
            <a:avLst/>
          </a:prstGeom>
          <a:noFill/>
        </p:spPr>
        <p:txBody>
          <a:bodyPr wrap="square" rtlCol="0">
            <a:spAutoFit/>
          </a:bodyPr>
          <a:lstStyle/>
          <a:p>
            <a:r>
              <a:rPr lang="en-US" sz="4400" dirty="0"/>
              <a:t>THANK YOU</a:t>
            </a:r>
          </a:p>
        </p:txBody>
      </p:sp>
    </p:spTree>
    <p:extLst>
      <p:ext uri="{BB962C8B-B14F-4D97-AF65-F5344CB8AC3E}">
        <p14:creationId xmlns:p14="http://schemas.microsoft.com/office/powerpoint/2010/main" val="326400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06BFE-50CE-A2C2-475A-321F7456864A}"/>
              </a:ext>
            </a:extLst>
          </p:cNvPr>
          <p:cNvSpPr txBox="1"/>
          <p:nvPr/>
        </p:nvSpPr>
        <p:spPr>
          <a:xfrm>
            <a:off x="590365" y="914400"/>
            <a:ext cx="11904956"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ABSTRACT:</a:t>
            </a:r>
            <a:endParaRPr lang="en-IN" sz="3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FD508BB-DAB5-CC06-05E6-EA9FFCE85331}"/>
              </a:ext>
            </a:extLst>
          </p:cNvPr>
          <p:cNvSpPr txBox="1"/>
          <p:nvPr/>
        </p:nvSpPr>
        <p:spPr>
          <a:xfrm>
            <a:off x="590365" y="1928813"/>
            <a:ext cx="11026066" cy="30003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Arial Narrow" panose="020B0606020202030204" pitchFamily="34" charset="0"/>
              </a:rPr>
              <a:t>This project describes the skin disease detection  and classification using CNN algorithm.</a:t>
            </a:r>
          </a:p>
          <a:p>
            <a:pPr marL="285750" indent="-285750" algn="just">
              <a:lnSpc>
                <a:spcPct val="150000"/>
              </a:lnSpc>
              <a:buFont typeface="Wingdings" panose="05000000000000000000" pitchFamily="2" charset="2"/>
              <a:buChar char="Ø"/>
            </a:pPr>
            <a:r>
              <a:rPr lang="en-US" sz="1600" dirty="0"/>
              <a:t>We have used Deep Learning to train our model, Deep Learning is a part of Machine Learning in which unlike Machine Learning it uses large dataset and hence the number of classifiers is reduced substantially. </a:t>
            </a:r>
          </a:p>
          <a:p>
            <a:pPr marL="285750" indent="-285750" algn="just">
              <a:lnSpc>
                <a:spcPct val="150000"/>
              </a:lnSpc>
              <a:buFont typeface="Wingdings" panose="05000000000000000000" pitchFamily="2" charset="2"/>
              <a:buChar char="Ø"/>
            </a:pPr>
            <a:r>
              <a:rPr lang="en-US" sz="1600" dirty="0"/>
              <a:t>The machine learns itself and divide the data provided into the levels of prediction and in a very short period of time gives the accurate results, thereby promoting and supporting development of Dermatology. </a:t>
            </a:r>
          </a:p>
          <a:p>
            <a:pPr marL="285750" indent="-285750" algn="just">
              <a:lnSpc>
                <a:spcPct val="150000"/>
              </a:lnSpc>
              <a:buFont typeface="Wingdings" panose="05000000000000000000" pitchFamily="2" charset="2"/>
              <a:buChar char="Ø"/>
            </a:pPr>
            <a:r>
              <a:rPr lang="en-US" sz="1600" dirty="0"/>
              <a:t>The algorithm that we have used is Convolutional Neural Network (CNN) as it is one of the most preferred algorithm for image classification.</a:t>
            </a:r>
            <a:endParaRPr lang="en-US" sz="1600" dirty="0">
              <a:latin typeface="Arial Narrow" panose="020B0606020202030204" pitchFamily="34" charset="0"/>
            </a:endParaRPr>
          </a:p>
          <a:p>
            <a:pPr marL="285750" indent="-285750" algn="just">
              <a:lnSpc>
                <a:spcPct val="150000"/>
              </a:lnSpc>
              <a:buFont typeface="Wingdings" panose="05000000000000000000" pitchFamily="2" charset="2"/>
              <a:buChar char="Ø"/>
            </a:pPr>
            <a:endParaRPr lang="en-US" sz="1600" dirty="0">
              <a:latin typeface="Arial Narrow" panose="020B0606020202030204" pitchFamily="34" charset="0"/>
            </a:endParaRPr>
          </a:p>
        </p:txBody>
      </p:sp>
    </p:spTree>
    <p:extLst>
      <p:ext uri="{BB962C8B-B14F-4D97-AF65-F5344CB8AC3E}">
        <p14:creationId xmlns:p14="http://schemas.microsoft.com/office/powerpoint/2010/main" val="81642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B217D4-DCA3-21DE-B50E-E0DF37FCCA57}"/>
              </a:ext>
            </a:extLst>
          </p:cNvPr>
          <p:cNvSpPr txBox="1"/>
          <p:nvPr/>
        </p:nvSpPr>
        <p:spPr>
          <a:xfrm>
            <a:off x="500109" y="568172"/>
            <a:ext cx="10727185"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INTRODUCTION:</a:t>
            </a:r>
            <a:endParaRPr lang="en-IN"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AA08736-1FAB-7ABA-2B02-37A5CAB6973E}"/>
              </a:ext>
            </a:extLst>
          </p:cNvPr>
          <p:cNvSpPr txBox="1"/>
          <p:nvPr/>
        </p:nvSpPr>
        <p:spPr>
          <a:xfrm>
            <a:off x="683581" y="1091392"/>
            <a:ext cx="11008310" cy="378417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Arial Narrow" panose="020B0606020202030204" pitchFamily="34" charset="0"/>
                <a:cs typeface="Times New Roman" panose="02020603050405020304" pitchFamily="18" charset="0"/>
              </a:rPr>
              <a:t>Skin diseases remain a major cause of disability worldwide, and skin conditions pose a significant threat to patient well-being.</a:t>
            </a:r>
          </a:p>
          <a:p>
            <a:pPr marL="285750" indent="-285750" algn="just">
              <a:lnSpc>
                <a:spcPct val="150000"/>
              </a:lnSpc>
              <a:buFont typeface="Wingdings" panose="05000000000000000000" pitchFamily="2" charset="2"/>
              <a:buChar char="Ø"/>
            </a:pPr>
            <a:r>
              <a:rPr lang="en-US" sz="2000" dirty="0">
                <a:latin typeface="Arial Narrow" panose="020B0606020202030204" pitchFamily="34" charset="0"/>
                <a:cs typeface="Times New Roman" panose="02020603050405020304" pitchFamily="18" charset="0"/>
              </a:rPr>
              <a:t>Skin conditions accounted for 1.79% of the global burden, measured in disability-adjusted life years (DALYs), of  306 diseases and injuries in 2013.</a:t>
            </a:r>
          </a:p>
          <a:p>
            <a:pPr marL="285750" indent="-285750" algn="just">
              <a:lnSpc>
                <a:spcPct val="150000"/>
              </a:lnSpc>
              <a:buFont typeface="Wingdings" panose="05000000000000000000" pitchFamily="2" charset="2"/>
              <a:buChar char="Ø"/>
            </a:pPr>
            <a:r>
              <a:rPr lang="en-US" sz="2000" dirty="0">
                <a:latin typeface="Arial Narrow" panose="020B0606020202030204" pitchFamily="34" charset="0"/>
                <a:cs typeface="Times New Roman" panose="02020603050405020304" pitchFamily="18" charset="0"/>
              </a:rPr>
              <a:t>Malignant melanoma is a highly aggressive cancer that tends to spread to other parts of the body, and may  be fatal if not treated early.</a:t>
            </a:r>
          </a:p>
          <a:p>
            <a:pPr marL="285750" indent="-285750" algn="just">
              <a:lnSpc>
                <a:spcPct val="160000"/>
              </a:lnSpc>
              <a:buFont typeface="Wingdings" panose="05000000000000000000" pitchFamily="2" charset="2"/>
              <a:buChar char="Ø"/>
            </a:pPr>
            <a:r>
              <a:rPr lang="en-US" sz="2000" dirty="0">
                <a:latin typeface="Arial Narrow" panose="020B0606020202030204" pitchFamily="34" charset="0"/>
                <a:cs typeface="Times New Roman" panose="02020603050405020304" pitchFamily="18" charset="0"/>
              </a:rPr>
              <a:t>Melanoma is detected at an early stage, it can usually be completely removed with surgery. Recently, deep learning has played a vital role in the early  detection of cancer.</a:t>
            </a:r>
          </a:p>
        </p:txBody>
      </p:sp>
    </p:spTree>
    <p:extLst>
      <p:ext uri="{BB962C8B-B14F-4D97-AF65-F5344CB8AC3E}">
        <p14:creationId xmlns:p14="http://schemas.microsoft.com/office/powerpoint/2010/main" val="62893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26B267-8964-4269-5980-90F08176A55A}"/>
              </a:ext>
            </a:extLst>
          </p:cNvPr>
          <p:cNvSpPr txBox="1"/>
          <p:nvPr/>
        </p:nvSpPr>
        <p:spPr>
          <a:xfrm>
            <a:off x="1567392" y="1720840"/>
            <a:ext cx="9057216"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Montserrat" panose="00000500000000000000" pitchFamily="2" charset="0"/>
              </a:rPr>
              <a:t>Now a day’s people are suffering from skin diseases, More than 125 million people suffering from Psoriasis </a:t>
            </a:r>
          </a:p>
          <a:p>
            <a:pPr marL="285750" indent="-285750" algn="l">
              <a:buFont typeface="Arial" panose="020B0604020202020204" pitchFamily="34" charset="0"/>
              <a:buChar char="•"/>
            </a:pPr>
            <a:r>
              <a:rPr lang="en-US" b="0" i="0" dirty="0">
                <a:effectLst/>
                <a:latin typeface="Montserrat" panose="00000500000000000000" pitchFamily="2" charset="0"/>
              </a:rPr>
              <a:t>skin cancer rate is rapidly increasing over the last few decades especially Melanoma is most diversifying skin cancer. </a:t>
            </a:r>
          </a:p>
          <a:p>
            <a:pPr marL="285750" indent="-285750" algn="l">
              <a:buFont typeface="Arial" panose="020B0604020202020204" pitchFamily="34" charset="0"/>
              <a:buChar char="•"/>
            </a:pPr>
            <a:r>
              <a:rPr lang="en-US" b="0" i="0" dirty="0">
                <a:effectLst/>
                <a:latin typeface="Montserrat" panose="00000500000000000000" pitchFamily="2" charset="0"/>
              </a:rPr>
              <a:t>If skin diseases are not treated at an earlier stage, then it may lead to complications in the body including spreading of the infection from one individual to the other.</a:t>
            </a:r>
          </a:p>
          <a:p>
            <a:pPr marL="285750" indent="-285750" algn="l">
              <a:buFont typeface="Arial" panose="020B0604020202020204" pitchFamily="34" charset="0"/>
              <a:buChar char="•"/>
            </a:pPr>
            <a:r>
              <a:rPr lang="en-US" b="0" i="0" dirty="0">
                <a:effectLst/>
                <a:latin typeface="Montserrat" panose="00000500000000000000" pitchFamily="2" charset="0"/>
              </a:rPr>
              <a:t> The skin diseases can be prevented by investigating the infected region at an early stage. </a:t>
            </a:r>
          </a:p>
          <a:p>
            <a:pPr marL="285750" indent="-285750" algn="l">
              <a:buFont typeface="Arial" panose="020B0604020202020204" pitchFamily="34" charset="0"/>
              <a:buChar char="•"/>
            </a:pPr>
            <a:r>
              <a:rPr lang="en-US" b="0" i="0" dirty="0">
                <a:effectLst/>
                <a:latin typeface="Montserrat" panose="00000500000000000000" pitchFamily="2" charset="0"/>
              </a:rPr>
              <a:t>The characteristic of the skin images is diversified so that it is a challenging job to devise an efficient and robust algorithm for automatic detection of skin disease and its severity. </a:t>
            </a:r>
          </a:p>
        </p:txBody>
      </p:sp>
      <p:sp>
        <p:nvSpPr>
          <p:cNvPr id="4" name="TextBox 3">
            <a:extLst>
              <a:ext uri="{FF2B5EF4-FFF2-40B4-BE49-F238E27FC236}">
                <a16:creationId xmlns:a16="http://schemas.microsoft.com/office/drawing/2014/main" id="{1C52B03A-CC02-E921-13A6-5ADD687383AF}"/>
              </a:ext>
            </a:extLst>
          </p:cNvPr>
          <p:cNvSpPr txBox="1"/>
          <p:nvPr/>
        </p:nvSpPr>
        <p:spPr>
          <a:xfrm flipH="1">
            <a:off x="4143585" y="939799"/>
            <a:ext cx="5008881" cy="461665"/>
          </a:xfrm>
          <a:prstGeom prst="rect">
            <a:avLst/>
          </a:prstGeom>
          <a:noFill/>
        </p:spPr>
        <p:txBody>
          <a:bodyPr wrap="square" rtlCol="0">
            <a:spAutoFit/>
          </a:bodyPr>
          <a:lstStyle/>
          <a:p>
            <a:r>
              <a:rPr lang="en-IN" sz="2400" dirty="0"/>
              <a:t>PROBLRM STATEMENT</a:t>
            </a:r>
          </a:p>
        </p:txBody>
      </p:sp>
    </p:spTree>
    <p:extLst>
      <p:ext uri="{BB962C8B-B14F-4D97-AF65-F5344CB8AC3E}">
        <p14:creationId xmlns:p14="http://schemas.microsoft.com/office/powerpoint/2010/main" val="385821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B0A8F-2729-0395-35B3-C6DD3F9F4480}"/>
              </a:ext>
            </a:extLst>
          </p:cNvPr>
          <p:cNvSpPr txBox="1"/>
          <p:nvPr/>
        </p:nvSpPr>
        <p:spPr>
          <a:xfrm>
            <a:off x="711200" y="2340739"/>
            <a:ext cx="10769600" cy="1754326"/>
          </a:xfrm>
          <a:prstGeom prst="rect">
            <a:avLst/>
          </a:prstGeom>
          <a:noFill/>
        </p:spPr>
        <p:txBody>
          <a:bodyPr wrap="square">
            <a:spAutoFit/>
          </a:bodyPr>
          <a:lstStyle/>
          <a:p>
            <a:pPr algn="l"/>
            <a:endParaRPr lang="en-US" b="0" i="0" dirty="0">
              <a:effectLst/>
              <a:latin typeface="Montserrat" panose="00000500000000000000" pitchFamily="2" charset="0"/>
            </a:endParaRPr>
          </a:p>
          <a:p>
            <a:pPr marL="285750" indent="-285750" algn="l">
              <a:buFont typeface="Arial" panose="020B0604020202020204" pitchFamily="34" charset="0"/>
              <a:buChar char="•"/>
            </a:pPr>
            <a:r>
              <a:rPr lang="en-US" b="0" i="0" dirty="0">
                <a:effectLst/>
                <a:latin typeface="Montserrat" panose="00000500000000000000" pitchFamily="2" charset="0"/>
              </a:rPr>
              <a:t>To build a model which </a:t>
            </a:r>
            <a:r>
              <a:rPr lang="en-US" dirty="0">
                <a:latin typeface="Montserrat" panose="00000500000000000000" pitchFamily="2" charset="0"/>
              </a:rPr>
              <a:t>could be </a:t>
            </a:r>
            <a:r>
              <a:rPr lang="en-US" b="0" i="0" dirty="0">
                <a:effectLst/>
                <a:latin typeface="Montserrat" panose="00000500000000000000" pitchFamily="2" charset="0"/>
              </a:rPr>
              <a:t>used for the prevention and early detection of skin cancer, psoriasis. </a:t>
            </a:r>
            <a:endParaRPr lang="en-US" dirty="0">
              <a:latin typeface="Montserrat" panose="00000500000000000000" pitchFamily="2" charset="0"/>
            </a:endParaRPr>
          </a:p>
          <a:p>
            <a:pPr algn="l"/>
            <a:endParaRPr lang="en-US" b="0" i="0" dirty="0">
              <a:effectLst/>
              <a:latin typeface="Montserrat" panose="00000500000000000000" pitchFamily="2" charset="0"/>
            </a:endParaRPr>
          </a:p>
          <a:p>
            <a:pPr marL="285750" indent="-285750" algn="l">
              <a:buFont typeface="Arial" panose="020B0604020202020204" pitchFamily="34" charset="0"/>
              <a:buChar char="•"/>
            </a:pPr>
            <a:r>
              <a:rPr lang="en-US" dirty="0">
                <a:latin typeface="Montserrat" panose="00000500000000000000" pitchFamily="2" charset="0"/>
              </a:rPr>
              <a:t>To </a:t>
            </a:r>
            <a:r>
              <a:rPr lang="en-US" b="0" i="0" dirty="0">
                <a:effectLst/>
                <a:latin typeface="Montserrat" panose="00000500000000000000" pitchFamily="2" charset="0"/>
              </a:rPr>
              <a:t>analyze the images of skin and detect whether the person is having skin disease or not.</a:t>
            </a:r>
          </a:p>
        </p:txBody>
      </p:sp>
      <p:sp>
        <p:nvSpPr>
          <p:cNvPr id="4" name="TextBox 3">
            <a:extLst>
              <a:ext uri="{FF2B5EF4-FFF2-40B4-BE49-F238E27FC236}">
                <a16:creationId xmlns:a16="http://schemas.microsoft.com/office/drawing/2014/main" id="{444E02C4-C5A2-3A55-D405-3A808537DBC2}"/>
              </a:ext>
            </a:extLst>
          </p:cNvPr>
          <p:cNvSpPr txBox="1"/>
          <p:nvPr/>
        </p:nvSpPr>
        <p:spPr>
          <a:xfrm flipH="1">
            <a:off x="4319268" y="1236134"/>
            <a:ext cx="4831081" cy="584775"/>
          </a:xfrm>
          <a:prstGeom prst="rect">
            <a:avLst/>
          </a:prstGeom>
          <a:noFill/>
        </p:spPr>
        <p:txBody>
          <a:bodyPr wrap="square" rtlCol="0">
            <a:spAutoFit/>
          </a:bodyPr>
          <a:lstStyle/>
          <a:p>
            <a:r>
              <a:rPr lang="en-IN" sz="3200" dirty="0"/>
              <a:t>OBJECTIVES</a:t>
            </a:r>
          </a:p>
        </p:txBody>
      </p:sp>
    </p:spTree>
    <p:extLst>
      <p:ext uri="{BB962C8B-B14F-4D97-AF65-F5344CB8AC3E}">
        <p14:creationId xmlns:p14="http://schemas.microsoft.com/office/powerpoint/2010/main" val="75777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B73EA-EB74-AC56-ED55-C83CA8FE00FA}"/>
              </a:ext>
            </a:extLst>
          </p:cNvPr>
          <p:cNvSpPr txBox="1"/>
          <p:nvPr/>
        </p:nvSpPr>
        <p:spPr>
          <a:xfrm>
            <a:off x="4562516" y="112144"/>
            <a:ext cx="11292396"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EXISTING SYSTEM</a:t>
            </a:r>
            <a:endParaRPr lang="en-IN"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CCCA801-9F8C-04BC-9DD8-093EAA36B3BC}"/>
              </a:ext>
            </a:extLst>
          </p:cNvPr>
          <p:cNvSpPr txBox="1"/>
          <p:nvPr/>
        </p:nvSpPr>
        <p:spPr>
          <a:xfrm>
            <a:off x="642151" y="1800262"/>
            <a:ext cx="11103006" cy="1015663"/>
          </a:xfrm>
          <a:prstGeom prst="rect">
            <a:avLst/>
          </a:prstGeom>
          <a:noFill/>
        </p:spPr>
        <p:txBody>
          <a:bodyPr wrap="square" rtlCol="0">
            <a:spAutoFit/>
          </a:bodyPr>
          <a:lstStyle/>
          <a:p>
            <a:pPr algn="just">
              <a:lnSpc>
                <a:spcPct val="150000"/>
              </a:lnSpc>
            </a:pPr>
            <a:endParaRPr lang="en-US" sz="2400" dirty="0">
              <a:latin typeface="Arial Narrow" panose="020B0606020202030204" pitchFamily="34"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Arial Narrow" panose="020B0606020202030204" pitchFamily="34" charset="0"/>
            </a:endParaRPr>
          </a:p>
        </p:txBody>
      </p:sp>
      <p:pic>
        <p:nvPicPr>
          <p:cNvPr id="5" name="Picture 4">
            <a:extLst>
              <a:ext uri="{FF2B5EF4-FFF2-40B4-BE49-F238E27FC236}">
                <a16:creationId xmlns:a16="http://schemas.microsoft.com/office/drawing/2014/main" id="{9E038965-6FB3-B15E-4688-A3FB012076BA}"/>
              </a:ext>
            </a:extLst>
          </p:cNvPr>
          <p:cNvPicPr>
            <a:picLocks noChangeAspect="1"/>
          </p:cNvPicPr>
          <p:nvPr/>
        </p:nvPicPr>
        <p:blipFill rotWithShape="1">
          <a:blip r:embed="rId2"/>
          <a:srcRect l="30069" t="11604" r="32014" b="7037"/>
          <a:stretch/>
        </p:blipFill>
        <p:spPr>
          <a:xfrm>
            <a:off x="1802921" y="512255"/>
            <a:ext cx="8143336" cy="6233602"/>
          </a:xfrm>
          <a:prstGeom prst="rect">
            <a:avLst/>
          </a:prstGeom>
        </p:spPr>
      </p:pic>
    </p:spTree>
    <p:extLst>
      <p:ext uri="{BB962C8B-B14F-4D97-AF65-F5344CB8AC3E}">
        <p14:creationId xmlns:p14="http://schemas.microsoft.com/office/powerpoint/2010/main" val="41734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C73EE7-B391-F206-0A24-7B1806E70122}"/>
              </a:ext>
            </a:extLst>
          </p:cNvPr>
          <p:cNvPicPr>
            <a:picLocks noChangeAspect="1"/>
          </p:cNvPicPr>
          <p:nvPr/>
        </p:nvPicPr>
        <p:blipFill>
          <a:blip r:embed="rId2"/>
          <a:stretch>
            <a:fillRect/>
          </a:stretch>
        </p:blipFill>
        <p:spPr>
          <a:xfrm>
            <a:off x="672627" y="1386398"/>
            <a:ext cx="10846745" cy="4119715"/>
          </a:xfrm>
          <a:prstGeom prst="rect">
            <a:avLst/>
          </a:prstGeom>
        </p:spPr>
      </p:pic>
      <p:sp>
        <p:nvSpPr>
          <p:cNvPr id="5" name="TextBox 4">
            <a:extLst>
              <a:ext uri="{FF2B5EF4-FFF2-40B4-BE49-F238E27FC236}">
                <a16:creationId xmlns:a16="http://schemas.microsoft.com/office/drawing/2014/main" id="{F85DE12A-C7E0-C40C-07FD-BD208FA88A26}"/>
              </a:ext>
            </a:extLst>
          </p:cNvPr>
          <p:cNvSpPr txBox="1"/>
          <p:nvPr/>
        </p:nvSpPr>
        <p:spPr>
          <a:xfrm flipH="1">
            <a:off x="-736847" y="577048"/>
            <a:ext cx="10234622" cy="523219"/>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		PROPOSED SOLUTION:</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08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927" y="692727"/>
            <a:ext cx="7744691" cy="4247317"/>
          </a:xfrm>
          <a:prstGeom prst="rect">
            <a:avLst/>
          </a:prstGeom>
          <a:noFill/>
        </p:spPr>
        <p:txBody>
          <a:bodyPr wrap="square" rtlCol="0">
            <a:spAutoFit/>
          </a:bodyPr>
          <a:lstStyle/>
          <a:p>
            <a:pPr fontAlgn="base"/>
            <a:r>
              <a:rPr lang="en-US" sz="2800" b="1" dirty="0"/>
              <a:t>LIBRARIES USED:</a:t>
            </a:r>
          </a:p>
          <a:p>
            <a:pPr marL="285750" indent="-285750" fontAlgn="base">
              <a:buFont typeface="Arial" panose="020B0604020202020204" pitchFamily="34" charset="0"/>
              <a:buChar char="•"/>
            </a:pPr>
            <a:r>
              <a:rPr lang="en-US" sz="2800" dirty="0" err="1"/>
              <a:t>Numpy</a:t>
            </a:r>
            <a:endParaRPr lang="en-US" sz="2800" dirty="0"/>
          </a:p>
          <a:p>
            <a:pPr marL="285750" indent="-285750" fontAlgn="base">
              <a:buFont typeface="Arial" panose="020B0604020202020204" pitchFamily="34" charset="0"/>
              <a:buChar char="•"/>
            </a:pPr>
            <a:r>
              <a:rPr lang="en-US" sz="2800" dirty="0" err="1"/>
              <a:t>Keras</a:t>
            </a:r>
            <a:endParaRPr lang="en-US" sz="2800" dirty="0"/>
          </a:p>
          <a:p>
            <a:pPr marL="285750" indent="-285750" fontAlgn="base">
              <a:buFont typeface="Arial" panose="020B0604020202020204" pitchFamily="34" charset="0"/>
              <a:buChar char="•"/>
            </a:pPr>
            <a:r>
              <a:rPr lang="en-US" sz="2800" dirty="0" err="1"/>
              <a:t>Tensorflow</a:t>
            </a:r>
            <a:endParaRPr lang="en-US" sz="2800" dirty="0"/>
          </a:p>
          <a:p>
            <a:pPr marL="285750" indent="-285750" fontAlgn="base">
              <a:buFont typeface="Arial" panose="020B0604020202020204" pitchFamily="34" charset="0"/>
              <a:buChar char="•"/>
            </a:pPr>
            <a:r>
              <a:rPr lang="en-US" sz="2800" dirty="0"/>
              <a:t>Pandas</a:t>
            </a:r>
          </a:p>
          <a:p>
            <a:pPr marL="285750" indent="-285750" fontAlgn="base">
              <a:buFont typeface="Arial" panose="020B0604020202020204" pitchFamily="34" charset="0"/>
              <a:buChar char="•"/>
            </a:pPr>
            <a:r>
              <a:rPr lang="en-US" sz="2800" dirty="0" err="1"/>
              <a:t>Matplotlib</a:t>
            </a:r>
            <a:r>
              <a:rPr lang="en-US" sz="2800" dirty="0"/>
              <a:t> </a:t>
            </a:r>
          </a:p>
          <a:p>
            <a:pPr marL="285750" indent="-285750" fontAlgn="base">
              <a:buFont typeface="Arial" panose="020B0604020202020204" pitchFamily="34" charset="0"/>
              <a:buChar char="•"/>
            </a:pPr>
            <a:r>
              <a:rPr lang="en-US" sz="2800" dirty="0" err="1"/>
              <a:t>Numpy</a:t>
            </a:r>
            <a:endParaRPr lang="en-US" sz="2800" dirty="0"/>
          </a:p>
          <a:p>
            <a:pPr marL="285750" indent="-285750" fontAlgn="base">
              <a:buFont typeface="Arial" panose="020B0604020202020204" pitchFamily="34" charset="0"/>
              <a:buChar char="•"/>
            </a:pPr>
            <a:r>
              <a:rPr lang="en-US" sz="2800" dirty="0"/>
              <a:t>Flask</a:t>
            </a:r>
          </a:p>
          <a:p>
            <a:pPr marL="285750" indent="-285750" fontAlgn="base">
              <a:buFont typeface="Arial" panose="020B0604020202020204" pitchFamily="34" charset="0"/>
              <a:buChar char="•"/>
            </a:pPr>
            <a:r>
              <a:rPr lang="en-US" sz="2800" dirty="0" err="1"/>
              <a:t>Seaborn</a:t>
            </a: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0650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9091" y="637308"/>
            <a:ext cx="9518073" cy="4031873"/>
          </a:xfrm>
          <a:prstGeom prst="rect">
            <a:avLst/>
          </a:prstGeom>
          <a:noFill/>
        </p:spPr>
        <p:txBody>
          <a:bodyPr wrap="square" rtlCol="0">
            <a:spAutoFit/>
          </a:bodyPr>
          <a:lstStyle/>
          <a:p>
            <a:r>
              <a:rPr lang="en-US" sz="3200" b="1" dirty="0"/>
              <a:t>It has 7 different classes of skin cancer which are listed below :</a:t>
            </a:r>
          </a:p>
          <a:p>
            <a:r>
              <a:rPr lang="en-US" sz="3200" dirty="0"/>
              <a:t>1. Melanocytic nevi</a:t>
            </a:r>
          </a:p>
          <a:p>
            <a:r>
              <a:rPr lang="en-US" sz="3200" dirty="0"/>
              <a:t>2. Melanoma</a:t>
            </a:r>
          </a:p>
          <a:p>
            <a:r>
              <a:rPr lang="en-US" sz="3200" dirty="0"/>
              <a:t>3. Benign keratosis-like lesions</a:t>
            </a:r>
          </a:p>
          <a:p>
            <a:r>
              <a:rPr lang="en-US" sz="3200" dirty="0"/>
              <a:t>4. Basal cell carcinoma</a:t>
            </a:r>
          </a:p>
          <a:p>
            <a:r>
              <a:rPr lang="en-US" sz="3200" dirty="0"/>
              <a:t>5. Actinic </a:t>
            </a:r>
            <a:r>
              <a:rPr lang="en-US" sz="3200" dirty="0" err="1"/>
              <a:t>keratoses</a:t>
            </a:r>
            <a:endParaRPr lang="en-US" sz="3200" dirty="0"/>
          </a:p>
          <a:p>
            <a:r>
              <a:rPr lang="en-US" sz="3200" dirty="0"/>
              <a:t>6. Vascular lesions</a:t>
            </a:r>
          </a:p>
        </p:txBody>
      </p:sp>
    </p:spTree>
    <p:extLst>
      <p:ext uri="{BB962C8B-B14F-4D97-AF65-F5344CB8AC3E}">
        <p14:creationId xmlns:p14="http://schemas.microsoft.com/office/powerpoint/2010/main" val="7855282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201</TotalTime>
  <Words>718</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Narrow</vt:lpstr>
      <vt:lpstr>Consolas</vt:lpstr>
      <vt:lpstr>Gill Sans MT</vt:lpstr>
      <vt:lpstr>Montserrat</vt:lpstr>
      <vt:lpstr>Times New Roman</vt:lpstr>
      <vt:lpstr>Wingdings</vt:lpstr>
      <vt:lpstr>Gallery</vt:lpstr>
      <vt:lpstr>TITLE AI-BASED LOCALIZATION AND CLASSIFICATION OF            SKIN DISEASE WITH ERYTHEMA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AI-BASED LOCALIZATION AND CLASSIFICATION OF            SKIN DISEASE WITH ERYTHEMA</dc:title>
  <dc:creator>J VIKASH</dc:creator>
  <cp:lastModifiedBy>Linesh raj</cp:lastModifiedBy>
  <cp:revision>11</cp:revision>
  <dcterms:created xsi:type="dcterms:W3CDTF">2022-11-18T16:38:38Z</dcterms:created>
  <dcterms:modified xsi:type="dcterms:W3CDTF">2022-11-19T17:28:43Z</dcterms:modified>
</cp:coreProperties>
</file>