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5" r:id="rId11"/>
    <p:sldId id="269"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07A6-ED75-4E65-050C-913EC831192D}"/>
              </a:ext>
            </a:extLst>
          </p:cNvPr>
          <p:cNvSpPr>
            <a:spLocks noGrp="1"/>
          </p:cNvSpPr>
          <p:nvPr>
            <p:ph type="ctrTitle"/>
          </p:nvPr>
        </p:nvSpPr>
        <p:spPr>
          <a:xfrm>
            <a:off x="3020873" y="1913467"/>
            <a:ext cx="6815669" cy="1515533"/>
          </a:xfrm>
        </p:spPr>
        <p:txBody>
          <a:bodyPr/>
          <a:lstStyle/>
          <a:p>
            <a:pPr marL="109220" marR="581660">
              <a:lnSpc>
                <a:spcPct val="150000"/>
              </a:lnSpc>
              <a:spcBef>
                <a:spcPts val="5"/>
              </a:spcBef>
              <a:spcAft>
                <a:spcPts val="0"/>
              </a:spcAft>
            </a:pP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rPr>
              <a:t>PERSONAL ASSISTANCE FOR SENIORS WHO ARE SELF RELIANT</a:t>
            </a:r>
            <a:endParaRPr lang="en-IN" sz="2400" dirty="0"/>
          </a:p>
        </p:txBody>
      </p:sp>
    </p:spTree>
    <p:extLst>
      <p:ext uri="{BB962C8B-B14F-4D97-AF65-F5344CB8AC3E}">
        <p14:creationId xmlns:p14="http://schemas.microsoft.com/office/powerpoint/2010/main" val="22363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0E6B9B-2C54-A6D4-9147-F0E948D9F76F}"/>
              </a:ext>
            </a:extLst>
          </p:cNvPr>
          <p:cNvPicPr>
            <a:picLocks noChangeAspect="1"/>
          </p:cNvPicPr>
          <p:nvPr/>
        </p:nvPicPr>
        <p:blipFill rotWithShape="1">
          <a:blip r:embed="rId2">
            <a:extLst>
              <a:ext uri="{28A0092B-C50C-407E-A947-70E740481C1C}">
                <a14:useLocalDpi xmlns:a14="http://schemas.microsoft.com/office/drawing/2010/main" val="0"/>
              </a:ext>
            </a:extLst>
          </a:blip>
          <a:srcRect t="3463"/>
          <a:stretch/>
        </p:blipFill>
        <p:spPr bwMode="auto">
          <a:xfrm>
            <a:off x="2361269" y="1350309"/>
            <a:ext cx="7655284" cy="41573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647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718532-40B9-4FCE-D07D-B079F7849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349" y="1516904"/>
            <a:ext cx="8275301" cy="3824192"/>
          </a:xfrm>
          <a:prstGeom prst="rect">
            <a:avLst/>
          </a:prstGeom>
        </p:spPr>
      </p:pic>
    </p:spTree>
    <p:extLst>
      <p:ext uri="{BB962C8B-B14F-4D97-AF65-F5344CB8AC3E}">
        <p14:creationId xmlns:p14="http://schemas.microsoft.com/office/powerpoint/2010/main" val="243906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B65C-2AAE-B295-C88D-90F8EB87512E}"/>
              </a:ext>
            </a:extLst>
          </p:cNvPr>
          <p:cNvSpPr>
            <a:spLocks noGrp="1"/>
          </p:cNvSpPr>
          <p:nvPr>
            <p:ph type="title"/>
          </p:nvPr>
        </p:nvSpPr>
        <p:spPr>
          <a:xfrm>
            <a:off x="1409702" y="992714"/>
            <a:ext cx="9601196" cy="1303867"/>
          </a:xfrm>
        </p:spPr>
        <p:txBody>
          <a:bodyPr>
            <a:normAutofit/>
          </a:bodyPr>
          <a:lstStyle/>
          <a:p>
            <a:r>
              <a:rPr lang="en-IN" sz="2600" b="1" dirty="0">
                <a:latin typeface="Times New Roman" panose="02020603050405020304" pitchFamily="18" charset="0"/>
                <a:cs typeface="Times New Roman" panose="02020603050405020304" pitchFamily="18" charset="0"/>
              </a:rPr>
              <a:t>Feature Scope</a:t>
            </a:r>
          </a:p>
        </p:txBody>
      </p:sp>
      <p:sp>
        <p:nvSpPr>
          <p:cNvPr id="3" name="Content Placeholder 2">
            <a:extLst>
              <a:ext uri="{FF2B5EF4-FFF2-40B4-BE49-F238E27FC236}">
                <a16:creationId xmlns:a16="http://schemas.microsoft.com/office/drawing/2014/main" id="{D3735986-F69B-F711-18BF-E2015D66D879}"/>
              </a:ext>
            </a:extLst>
          </p:cNvPr>
          <p:cNvSpPr>
            <a:spLocks noGrp="1"/>
          </p:cNvSpPr>
          <p:nvPr>
            <p:ph idx="1"/>
          </p:nvPr>
        </p:nvSpPr>
        <p:spPr>
          <a:xfrm>
            <a:off x="1295400" y="2556932"/>
            <a:ext cx="10229849" cy="3318936"/>
          </a:xfrm>
        </p:spPr>
        <p:txBody>
          <a:bodyPr>
            <a:normAutofit fontScale="25000" lnSpcReduction="20000"/>
          </a:bodyPr>
          <a:lstStyle/>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Health information</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2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The application helps family members to keep track of medicines.</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Alert message</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2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If medicines are out of stock it gives alert message.</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Order nearby</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20000"/>
              </a:lnSpc>
              <a:buNone/>
            </a:pPr>
            <a:r>
              <a:rPr lang="en-IN" sz="8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We can order medicines in nearby pharmacy.</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20000"/>
              </a:lnSpc>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Users</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Single point to multi point user.</a:t>
            </a:r>
            <a:endParaRPr lang="en-IN" sz="8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547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B32E3-15E6-3206-CF88-8A64FF9BC188}"/>
              </a:ext>
            </a:extLst>
          </p:cNvPr>
          <p:cNvSpPr>
            <a:spLocks noGrp="1"/>
          </p:cNvSpPr>
          <p:nvPr>
            <p:ph type="title" idx="4294967295"/>
          </p:nvPr>
        </p:nvSpPr>
        <p:spPr>
          <a:xfrm>
            <a:off x="866775" y="2701925"/>
            <a:ext cx="9601200" cy="1304925"/>
          </a:xfrm>
        </p:spPr>
        <p:txBody>
          <a:bodyPr>
            <a:normAutofit/>
          </a:bodyPr>
          <a:lstStyle/>
          <a:p>
            <a:r>
              <a:rPr lang="en-IN" sz="26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04218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5DAA-CB66-40E5-52DD-F4ACB5341166}"/>
              </a:ext>
            </a:extLst>
          </p:cNvPr>
          <p:cNvSpPr>
            <a:spLocks noGrp="1"/>
          </p:cNvSpPr>
          <p:nvPr>
            <p:ph type="title"/>
          </p:nvPr>
        </p:nvSpPr>
        <p:spPr>
          <a:xfrm>
            <a:off x="1375301" y="1221829"/>
            <a:ext cx="9601196" cy="1303867"/>
          </a:xfrm>
        </p:spPr>
        <p:txBody>
          <a:bodyPr>
            <a:normAutofit/>
          </a:bodyPr>
          <a:lstStyle/>
          <a:p>
            <a:r>
              <a:rPr lang="en-US" sz="2600" b="1" dirty="0">
                <a:solidFill>
                  <a:srgbClr val="000000"/>
                </a:solidFill>
                <a:effectLst/>
                <a:latin typeface="Times New Roman" panose="02020603050405020304" pitchFamily="18" charset="0"/>
                <a:ea typeface="Times New Roman" panose="02020603050405020304" pitchFamily="18" charset="0"/>
              </a:rPr>
              <a:t>Team ID: PNT2022TMID21391</a:t>
            </a:r>
            <a:endParaRPr lang="en-IN" sz="2600" b="1" dirty="0"/>
          </a:p>
        </p:txBody>
      </p:sp>
      <p:graphicFrame>
        <p:nvGraphicFramePr>
          <p:cNvPr id="8" name="Table 8">
            <a:extLst>
              <a:ext uri="{FF2B5EF4-FFF2-40B4-BE49-F238E27FC236}">
                <a16:creationId xmlns:a16="http://schemas.microsoft.com/office/drawing/2014/main" id="{515CB889-0CCF-3A38-3CC6-710FC5C2E7C5}"/>
              </a:ext>
            </a:extLst>
          </p:cNvPr>
          <p:cNvGraphicFramePr>
            <a:graphicFrameLocks noGrp="1"/>
          </p:cNvGraphicFramePr>
          <p:nvPr>
            <p:extLst>
              <p:ext uri="{D42A27DB-BD31-4B8C-83A1-F6EECF244321}">
                <p14:modId xmlns:p14="http://schemas.microsoft.com/office/powerpoint/2010/main" val="1708001340"/>
              </p:ext>
            </p:extLst>
          </p:nvPr>
        </p:nvGraphicFramePr>
        <p:xfrm>
          <a:off x="2111899" y="2555735"/>
          <a:ext cx="8127999" cy="3324276"/>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761874416"/>
                    </a:ext>
                  </a:extLst>
                </a:gridCol>
                <a:gridCol w="2709333">
                  <a:extLst>
                    <a:ext uri="{9D8B030D-6E8A-4147-A177-3AD203B41FA5}">
                      <a16:colId xmlns:a16="http://schemas.microsoft.com/office/drawing/2014/main" val="2021496009"/>
                    </a:ext>
                  </a:extLst>
                </a:gridCol>
                <a:gridCol w="2709333">
                  <a:extLst>
                    <a:ext uri="{9D8B030D-6E8A-4147-A177-3AD203B41FA5}">
                      <a16:colId xmlns:a16="http://schemas.microsoft.com/office/drawing/2014/main" val="2800291417"/>
                    </a:ext>
                  </a:extLst>
                </a:gridCol>
              </a:tblGrid>
              <a:tr h="520116">
                <a:tc>
                  <a:txBody>
                    <a:bodyPr/>
                    <a:lstStyle/>
                    <a:p>
                      <a:pPr algn="l"/>
                      <a:r>
                        <a:rPr lang="en-IN" sz="2000" dirty="0">
                          <a:solidFill>
                            <a:schemeClr val="tx1"/>
                          </a:solidFill>
                          <a:latin typeface="Times New Roman" panose="02020603050405020304" pitchFamily="18" charset="0"/>
                          <a:cs typeface="Times New Roman" panose="02020603050405020304" pitchFamily="18" charset="0"/>
                        </a:rPr>
                        <a:t>Reg. No</a:t>
                      </a:r>
                    </a:p>
                  </a:txBody>
                  <a:tcPr/>
                </a:tc>
                <a:tc>
                  <a:txBody>
                    <a:bodyPr/>
                    <a:lstStyle/>
                    <a:p>
                      <a:pPr algn="l"/>
                      <a:r>
                        <a:rPr lang="en-IN" sz="2000" dirty="0">
                          <a:solidFill>
                            <a:schemeClr val="tx1"/>
                          </a:solidFill>
                          <a:latin typeface="Times New Roman" panose="02020603050405020304" pitchFamily="18" charset="0"/>
                          <a:cs typeface="Times New Roman" panose="02020603050405020304" pitchFamily="18" charset="0"/>
                        </a:rPr>
                        <a:t>IBM Reg. No</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Name</a:t>
                      </a:r>
                    </a:p>
                  </a:txBody>
                  <a:tcPr/>
                </a:tc>
                <a:extLst>
                  <a:ext uri="{0D108BD9-81ED-4DB2-BD59-A6C34878D82A}">
                    <a16:rowId xmlns:a16="http://schemas.microsoft.com/office/drawing/2014/main" val="2415514308"/>
                  </a:ext>
                </a:extLst>
              </a:tr>
              <a:tr h="520116">
                <a:tc>
                  <a:txBody>
                    <a:bodyPr/>
                    <a:lstStyle/>
                    <a:p>
                      <a:r>
                        <a:rPr lang="en-IN" sz="2000" dirty="0">
                          <a:solidFill>
                            <a:schemeClr val="tx1"/>
                          </a:solidFill>
                          <a:latin typeface="Times New Roman" panose="02020603050405020304" pitchFamily="18" charset="0"/>
                          <a:cs typeface="Times New Roman" panose="02020603050405020304" pitchFamily="18" charset="0"/>
                        </a:rPr>
                        <a:t>19D058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917719D058</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Nisha C</a:t>
                      </a:r>
                    </a:p>
                  </a:txBody>
                  <a:tcPr/>
                </a:tc>
                <a:extLst>
                  <a:ext uri="{0D108BD9-81ED-4DB2-BD59-A6C34878D82A}">
                    <a16:rowId xmlns:a16="http://schemas.microsoft.com/office/drawing/2014/main" val="3715526113"/>
                  </a:ext>
                </a:extLst>
              </a:tr>
              <a:tr h="5201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19D022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917719D022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Fathima D</a:t>
                      </a:r>
                    </a:p>
                  </a:txBody>
                  <a:tcPr/>
                </a:tc>
                <a:extLst>
                  <a:ext uri="{0D108BD9-81ED-4DB2-BD59-A6C34878D82A}">
                    <a16:rowId xmlns:a16="http://schemas.microsoft.com/office/drawing/2014/main" val="3455899019"/>
                  </a:ext>
                </a:extLst>
              </a:tr>
              <a:tr h="5201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19D028</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917719D028</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Harni V</a:t>
                      </a:r>
                    </a:p>
                  </a:txBody>
                  <a:tcPr/>
                </a:tc>
                <a:extLst>
                  <a:ext uri="{0D108BD9-81ED-4DB2-BD59-A6C34878D82A}">
                    <a16:rowId xmlns:a16="http://schemas.microsoft.com/office/drawing/2014/main" val="4065060032"/>
                  </a:ext>
                </a:extLst>
              </a:tr>
              <a:tr h="5201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19D132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solidFill>
                            <a:schemeClr val="tx1"/>
                          </a:solidFill>
                          <a:latin typeface="Times New Roman" panose="02020603050405020304" pitchFamily="18" charset="0"/>
                          <a:cs typeface="Times New Roman" panose="02020603050405020304" pitchFamily="18" charset="0"/>
                        </a:rPr>
                        <a:t>917719D132</a:t>
                      </a:r>
                    </a:p>
                    <a:p>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Sangeetha M</a:t>
                      </a:r>
                    </a:p>
                  </a:txBody>
                  <a:tcPr/>
                </a:tc>
                <a:extLst>
                  <a:ext uri="{0D108BD9-81ED-4DB2-BD59-A6C34878D82A}">
                    <a16:rowId xmlns:a16="http://schemas.microsoft.com/office/drawing/2014/main" val="1680078290"/>
                  </a:ext>
                </a:extLst>
              </a:tr>
            </a:tbl>
          </a:graphicData>
        </a:graphic>
      </p:graphicFrame>
    </p:spTree>
    <p:extLst>
      <p:ext uri="{BB962C8B-B14F-4D97-AF65-F5344CB8AC3E}">
        <p14:creationId xmlns:p14="http://schemas.microsoft.com/office/powerpoint/2010/main" val="366620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0825-A990-7E01-28E7-2A1DF80FAFAD}"/>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25F708C-F6AB-D394-B94F-160B2585EF06}"/>
              </a:ext>
            </a:extLst>
          </p:cNvPr>
          <p:cNvSpPr>
            <a:spLocks noGrp="1"/>
          </p:cNvSpPr>
          <p:nvPr>
            <p:ph idx="1"/>
          </p:nvPr>
        </p:nvSpPr>
        <p:spPr>
          <a:xfrm>
            <a:off x="1295401" y="2556932"/>
            <a:ext cx="9839324" cy="3318936"/>
          </a:xfrm>
        </p:spPr>
        <p:txBody>
          <a:bodyPr/>
          <a:lstStyle/>
          <a:p>
            <a:pPr marL="0" indent="0">
              <a:lnSpc>
                <a:spcPct val="150000"/>
              </a:lnSpc>
              <a:buNone/>
              <a:tabLst>
                <a:tab pos="521335" algn="l"/>
              </a:tabLst>
            </a:pPr>
            <a:r>
              <a:rPr lang="en-GB" sz="2000" dirty="0">
                <a:effectLst/>
                <a:latin typeface="Times New Roman" panose="02020603050405020304" pitchFamily="18" charset="0"/>
                <a:ea typeface="Times New Roman" panose="02020603050405020304" pitchFamily="18" charset="0"/>
              </a:rPr>
              <a:t>Our problem statement is to remind the elderly persons to take their medicines on correct time.</a:t>
            </a: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tabLst>
                <a:tab pos="521335" algn="l"/>
              </a:tabLst>
            </a:pP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65B8968-6FC7-8F6B-FCDE-2ECEFE461ACC}"/>
              </a:ext>
            </a:extLst>
          </p:cNvPr>
          <p:cNvPicPr>
            <a:picLocks noChangeAspect="1"/>
          </p:cNvPicPr>
          <p:nvPr/>
        </p:nvPicPr>
        <p:blipFill rotWithShape="1">
          <a:blip r:embed="rId2"/>
          <a:srcRect l="16993" t="17893" r="13464" b="44462"/>
          <a:stretch/>
        </p:blipFill>
        <p:spPr bwMode="auto">
          <a:xfrm>
            <a:off x="2671476" y="3262655"/>
            <a:ext cx="5890260" cy="2125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83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823E-3511-BA04-AB78-400BD2011B32}"/>
              </a:ext>
            </a:extLst>
          </p:cNvPr>
          <p:cNvSpPr>
            <a:spLocks noGrp="1"/>
          </p:cNvSpPr>
          <p:nvPr>
            <p:ph type="title" idx="4294967295"/>
          </p:nvPr>
        </p:nvSpPr>
        <p:spPr>
          <a:xfrm>
            <a:off x="1228722" y="498476"/>
            <a:ext cx="9601200" cy="1303337"/>
          </a:xfrm>
        </p:spPr>
        <p:txBody>
          <a:bodyPr>
            <a:normAutofit/>
          </a:bodyPr>
          <a:lstStyle/>
          <a:p>
            <a:r>
              <a:rPr lang="en-IN" sz="2600" b="1" dirty="0">
                <a:latin typeface="Times New Roman" panose="02020603050405020304" pitchFamily="18" charset="0"/>
                <a:cs typeface="Times New Roman" panose="02020603050405020304" pitchFamily="18" charset="0"/>
              </a:rPr>
              <a:t>Proposed Solution</a:t>
            </a:r>
          </a:p>
        </p:txBody>
      </p:sp>
      <p:graphicFrame>
        <p:nvGraphicFramePr>
          <p:cNvPr id="11" name="Table 11">
            <a:extLst>
              <a:ext uri="{FF2B5EF4-FFF2-40B4-BE49-F238E27FC236}">
                <a16:creationId xmlns:a16="http://schemas.microsoft.com/office/drawing/2014/main" id="{BF507BC4-C53A-7783-7FBA-F79CD8878E6B}"/>
              </a:ext>
            </a:extLst>
          </p:cNvPr>
          <p:cNvGraphicFramePr>
            <a:graphicFrameLocks noGrp="1"/>
          </p:cNvGraphicFramePr>
          <p:nvPr>
            <p:ph idx="4294967295"/>
            <p:extLst>
              <p:ext uri="{D42A27DB-BD31-4B8C-83A1-F6EECF244321}">
                <p14:modId xmlns:p14="http://schemas.microsoft.com/office/powerpoint/2010/main" val="2525994014"/>
              </p:ext>
            </p:extLst>
          </p:nvPr>
        </p:nvGraphicFramePr>
        <p:xfrm>
          <a:off x="1062037" y="1611313"/>
          <a:ext cx="10067925" cy="4535042"/>
        </p:xfrm>
        <a:graphic>
          <a:graphicData uri="http://schemas.openxmlformats.org/drawingml/2006/table">
            <a:tbl>
              <a:tblPr firstRow="1" bandRow="1">
                <a:tableStyleId>{F5AB1C69-6EDB-4FF4-983F-18BD219EF322}</a:tableStyleId>
              </a:tblPr>
              <a:tblGrid>
                <a:gridCol w="695325">
                  <a:extLst>
                    <a:ext uri="{9D8B030D-6E8A-4147-A177-3AD203B41FA5}">
                      <a16:colId xmlns:a16="http://schemas.microsoft.com/office/drawing/2014/main" val="3542951080"/>
                    </a:ext>
                  </a:extLst>
                </a:gridCol>
                <a:gridCol w="3333750">
                  <a:extLst>
                    <a:ext uri="{9D8B030D-6E8A-4147-A177-3AD203B41FA5}">
                      <a16:colId xmlns:a16="http://schemas.microsoft.com/office/drawing/2014/main" val="2948590690"/>
                    </a:ext>
                  </a:extLst>
                </a:gridCol>
                <a:gridCol w="6038850">
                  <a:extLst>
                    <a:ext uri="{9D8B030D-6E8A-4147-A177-3AD203B41FA5}">
                      <a16:colId xmlns:a16="http://schemas.microsoft.com/office/drawing/2014/main" val="52617838"/>
                    </a:ext>
                  </a:extLst>
                </a:gridCol>
              </a:tblGrid>
              <a:tr h="481202">
                <a:tc>
                  <a:txBody>
                    <a:bodyPr/>
                    <a:lstStyle/>
                    <a:p>
                      <a:pPr marL="71120">
                        <a:lnSpc>
                          <a:spcPct val="150000"/>
                        </a:lnSpc>
                      </a:pPr>
                      <a:r>
                        <a:rPr lang="en-US" sz="2000" b="1" dirty="0">
                          <a:solidFill>
                            <a:schemeClr val="tx1"/>
                          </a:solidFill>
                          <a:effectLst/>
                          <a:latin typeface="Times New Roman" panose="02020603050405020304" pitchFamily="18" charset="0"/>
                          <a:cs typeface="Times New Roman" panose="02020603050405020304" pitchFamily="18" charset="0"/>
                        </a:rPr>
                        <a:t>S. No</a:t>
                      </a:r>
                      <a:endPar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2000" b="1" kern="1200" dirty="0">
                          <a:solidFill>
                            <a:schemeClr val="tx1"/>
                          </a:solidFill>
                          <a:effectLst/>
                          <a:latin typeface="Times New Roman" panose="02020603050405020304" pitchFamily="18" charset="0"/>
                          <a:cs typeface="Times New Roman" panose="02020603050405020304" pitchFamily="18" charset="0"/>
                        </a:rPr>
                        <a:t>Parameter</a:t>
                      </a:r>
                      <a:endParaRPr lang="en-IN"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1" kern="1200" dirty="0">
                          <a:solidFill>
                            <a:schemeClr val="tx1"/>
                          </a:solidFill>
                          <a:effectLst/>
                          <a:latin typeface="Times New Roman" panose="02020603050405020304" pitchFamily="18" charset="0"/>
                          <a:cs typeface="Times New Roman" panose="02020603050405020304" pitchFamily="18" charset="0"/>
                        </a:rPr>
                        <a:t>Description</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7644938"/>
                  </a:ext>
                </a:extLst>
              </a:tr>
              <a:tr h="370840">
                <a:tc>
                  <a:txBody>
                    <a:bodyPr/>
                    <a:lstStyle/>
                    <a:p>
                      <a:r>
                        <a:rPr lang="en-IN" sz="20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2000" b="0" kern="1200" dirty="0">
                          <a:solidFill>
                            <a:schemeClr val="tx1"/>
                          </a:solidFill>
                          <a:effectLst/>
                          <a:latin typeface="Times New Roman" panose="02020603050405020304" pitchFamily="18" charset="0"/>
                          <a:cs typeface="Times New Roman" panose="02020603050405020304" pitchFamily="18" charset="0"/>
                        </a:rPr>
                        <a:t>Problem Statement (Problem to be solved)</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Sometimes elderly people forget to take medicines at correct time ,to avoid this medicine remainder system is developed.</a:t>
                      </a:r>
                      <a:endParaRPr lang="en-IN"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445669936"/>
                  </a:ext>
                </a:extLst>
              </a:tr>
              <a:tr h="370840">
                <a:tc>
                  <a:txBody>
                    <a:bodyPr/>
                    <a:lstStyle/>
                    <a:p>
                      <a:r>
                        <a:rPr lang="en-IN" sz="20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2000" b="0" kern="1200" dirty="0">
                          <a:solidFill>
                            <a:schemeClr val="tx1"/>
                          </a:solidFill>
                          <a:effectLst/>
                          <a:latin typeface="Times New Roman" panose="02020603050405020304" pitchFamily="18" charset="0"/>
                          <a:cs typeface="Times New Roman" panose="02020603050405020304" pitchFamily="18" charset="0"/>
                        </a:rPr>
                        <a:t>Idea / Solution description</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nSpc>
                          <a:spcPct val="100000"/>
                        </a:lnSpc>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In order to monitor elders we proposed medicine reminder system. An app is built for the user (caretaker) which enables them to set the desired time and medicine. </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These details will be stored in the Cloud DB. If the medicine time arrives the web application will send the medicine name to the IoT Device through the IoT platform. The device will receive the medicine name and notify the user with voice commands.</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72390">
                        <a:lnSpc>
                          <a:spcPct val="100000"/>
                        </a:lnSpc>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IN"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04339588"/>
                  </a:ext>
                </a:extLst>
              </a:tr>
            </a:tbl>
          </a:graphicData>
        </a:graphic>
      </p:graphicFrame>
    </p:spTree>
    <p:extLst>
      <p:ext uri="{BB962C8B-B14F-4D97-AF65-F5344CB8AC3E}">
        <p14:creationId xmlns:p14="http://schemas.microsoft.com/office/powerpoint/2010/main" val="120569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B092A3F-9377-7F9C-FEFE-136ABEA8376E}"/>
              </a:ext>
            </a:extLst>
          </p:cNvPr>
          <p:cNvGraphicFramePr>
            <a:graphicFrameLocks noGrp="1"/>
          </p:cNvGraphicFramePr>
          <p:nvPr>
            <p:ph idx="4294967295"/>
            <p:extLst>
              <p:ext uri="{D42A27DB-BD31-4B8C-83A1-F6EECF244321}">
                <p14:modId xmlns:p14="http://schemas.microsoft.com/office/powerpoint/2010/main" val="325549565"/>
              </p:ext>
            </p:extLst>
          </p:nvPr>
        </p:nvGraphicFramePr>
        <p:xfrm>
          <a:off x="1019175" y="657891"/>
          <a:ext cx="10296525" cy="5508834"/>
        </p:xfrm>
        <a:graphic>
          <a:graphicData uri="http://schemas.openxmlformats.org/drawingml/2006/table">
            <a:tbl>
              <a:tblPr firstRow="1" bandRow="1">
                <a:tableStyleId>{F5AB1C69-6EDB-4FF4-983F-18BD219EF322}</a:tableStyleId>
              </a:tblPr>
              <a:tblGrid>
                <a:gridCol w="628650">
                  <a:extLst>
                    <a:ext uri="{9D8B030D-6E8A-4147-A177-3AD203B41FA5}">
                      <a16:colId xmlns:a16="http://schemas.microsoft.com/office/drawing/2014/main" val="3905680322"/>
                    </a:ext>
                  </a:extLst>
                </a:gridCol>
                <a:gridCol w="4000500">
                  <a:extLst>
                    <a:ext uri="{9D8B030D-6E8A-4147-A177-3AD203B41FA5}">
                      <a16:colId xmlns:a16="http://schemas.microsoft.com/office/drawing/2014/main" val="358179069"/>
                    </a:ext>
                  </a:extLst>
                </a:gridCol>
                <a:gridCol w="5667375">
                  <a:extLst>
                    <a:ext uri="{9D8B030D-6E8A-4147-A177-3AD203B41FA5}">
                      <a16:colId xmlns:a16="http://schemas.microsoft.com/office/drawing/2014/main" val="2352136042"/>
                    </a:ext>
                  </a:extLst>
                </a:gridCol>
              </a:tblGrid>
              <a:tr h="913674">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cs typeface="Times New Roman" panose="02020603050405020304" pitchFamily="18" charset="0"/>
                        </a:rPr>
                        <a:t>Novelty / Uniqueness</a:t>
                      </a: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lvl="0" indent="-342900">
                        <a:lnSpc>
                          <a:spcPct val="100000"/>
                        </a:lnSpc>
                        <a:buFont typeface="Wingdings" panose="05000000000000000000" pitchFamily="2" charset="2"/>
                        <a:buChar char="Ø"/>
                      </a:pPr>
                      <a:r>
                        <a:rPr lang="en-US" sz="2000" b="0" kern="1200" dirty="0">
                          <a:solidFill>
                            <a:schemeClr val="tx1"/>
                          </a:solidFill>
                          <a:effectLst/>
                          <a:latin typeface="Times New Roman" panose="02020603050405020304" pitchFamily="18" charset="0"/>
                          <a:cs typeface="Times New Roman" panose="02020603050405020304" pitchFamily="18" charset="0"/>
                        </a:rPr>
                        <a:t>Digital Voice assistant technology</a:t>
                      </a:r>
                      <a:endParaRPr lang="en-IN" sz="2000" b="0" kern="1200" dirty="0">
                        <a:solidFill>
                          <a:schemeClr val="tx1"/>
                        </a:solidFill>
                        <a:effectLst/>
                        <a:latin typeface="Times New Roman" panose="02020603050405020304" pitchFamily="18" charset="0"/>
                        <a:cs typeface="Times New Roman" panose="02020603050405020304" pitchFamily="18" charset="0"/>
                      </a:endParaRPr>
                    </a:p>
                    <a:p>
                      <a:pPr lvl="0">
                        <a:lnSpc>
                          <a:spcPct val="100000"/>
                        </a:lnSpc>
                      </a:pPr>
                      <a:r>
                        <a:rPr lang="en-US" sz="2000" b="0" kern="1200" dirty="0">
                          <a:solidFill>
                            <a:schemeClr val="tx1"/>
                          </a:solidFill>
                          <a:effectLst/>
                          <a:latin typeface="Times New Roman" panose="02020603050405020304" pitchFamily="18" charset="0"/>
                          <a:cs typeface="Times New Roman" panose="02020603050405020304" pitchFamily="18" charset="0"/>
                        </a:rPr>
                        <a:t>Notification System.</a:t>
                      </a:r>
                      <a:endParaRPr lang="en-IN" sz="2000" b="0" kern="120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6937707"/>
                  </a:ext>
                </a:extLst>
              </a:tr>
              <a:tr h="1150920">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Social Impact / Customer Satisfaction</a:t>
                      </a:r>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dirty="0">
                          <a:solidFill>
                            <a:schemeClr val="tx1"/>
                          </a:solidFill>
                          <a:effectLst/>
                          <a:latin typeface="Times New Roman" panose="02020603050405020304" pitchFamily="18" charset="0"/>
                          <a:cs typeface="Times New Roman" panose="02020603050405020304" pitchFamily="18" charset="0"/>
                        </a:rPr>
                        <a:t>This will be helpful for the caretakers/doctors for monitoring the health conditions of elders and also this creates positive impact on seniors health.</a:t>
                      </a:r>
                      <a:endParaRPr lang="en-IN" sz="2000" b="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7420306"/>
                  </a:ext>
                </a:extLst>
              </a:tr>
              <a:tr h="1636616">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nSpc>
                          <a:spcPct val="100000"/>
                        </a:lnSpc>
                      </a:pPr>
                      <a:r>
                        <a:rPr lang="en-US" sz="2000" b="0" kern="1200" dirty="0">
                          <a:solidFill>
                            <a:schemeClr val="tx1"/>
                          </a:solidFill>
                          <a:effectLst/>
                          <a:latin typeface="Times New Roman" panose="02020603050405020304" pitchFamily="18" charset="0"/>
                          <a:cs typeface="Times New Roman" panose="02020603050405020304" pitchFamily="18" charset="0"/>
                        </a:rPr>
                        <a:t>Business Model (Revenue Model)</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1597226"/>
                  </a:ext>
                </a:extLst>
              </a:tr>
              <a:tr h="661468">
                <a:tc>
                  <a:txBody>
                    <a:bodyPr/>
                    <a:lstStyle/>
                    <a:p>
                      <a:pPr>
                        <a:lnSpc>
                          <a:spcPct val="100000"/>
                        </a:lnSpc>
                      </a:pPr>
                      <a:r>
                        <a:rPr lang="en-IN" sz="2000"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nSpc>
                          <a:spcPct val="100000"/>
                        </a:lnSpc>
                      </a:pPr>
                      <a:r>
                        <a:rPr lang="en-US" sz="2000" b="0" kern="1200" dirty="0">
                          <a:solidFill>
                            <a:schemeClr val="tx1"/>
                          </a:solidFill>
                          <a:effectLst/>
                          <a:latin typeface="Times New Roman" panose="02020603050405020304" pitchFamily="18" charset="0"/>
                          <a:cs typeface="Times New Roman" panose="02020603050405020304" pitchFamily="18" charset="0"/>
                        </a:rPr>
                        <a:t>Scalability of the Solution</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42900" marR="331470" lvl="0" indent="-342900">
                        <a:lnSpc>
                          <a:spcPct val="100000"/>
                        </a:lnSpc>
                        <a:spcBef>
                          <a:spcPts val="5"/>
                        </a:spcBef>
                        <a:spcAft>
                          <a:spcPts val="0"/>
                        </a:spcAft>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In future increase the number of users, Maintains best possible user experience.</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342900" marR="331470" lvl="0" indent="-342900">
                        <a:lnSpc>
                          <a:spcPct val="100000"/>
                        </a:lnSpc>
                        <a:spcBef>
                          <a:spcPts val="5"/>
                        </a:spcBef>
                        <a:spcAft>
                          <a:spcPts val="0"/>
                        </a:spcAft>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Helps the elders to take medicines regularly </a:t>
                      </a:r>
                      <a:endParaRPr lang="en-IN" sz="2000" b="0" dirty="0">
                        <a:solidFill>
                          <a:schemeClr val="tx1"/>
                        </a:solidFill>
                        <a:effectLst/>
                        <a:latin typeface="Times New Roman" panose="02020603050405020304" pitchFamily="18" charset="0"/>
                        <a:cs typeface="Times New Roman" panose="02020603050405020304" pitchFamily="18" charset="0"/>
                      </a:endParaRPr>
                    </a:p>
                    <a:p>
                      <a:pPr marL="342900" marR="331470" lvl="0" indent="-342900">
                        <a:lnSpc>
                          <a:spcPct val="100000"/>
                        </a:lnSpc>
                        <a:spcBef>
                          <a:spcPts val="5"/>
                        </a:spcBef>
                        <a:spcAft>
                          <a:spcPts val="0"/>
                        </a:spcAft>
                        <a:buFont typeface="Wingdings" panose="05000000000000000000" pitchFamily="2" charset="2"/>
                        <a:buChar char=""/>
                      </a:pPr>
                      <a:r>
                        <a:rPr lang="en-US" sz="2000" b="0" dirty="0">
                          <a:solidFill>
                            <a:schemeClr val="tx1"/>
                          </a:solidFill>
                          <a:effectLst/>
                          <a:latin typeface="Times New Roman" panose="02020603050405020304" pitchFamily="18" charset="0"/>
                          <a:cs typeface="Times New Roman" panose="02020603050405020304" pitchFamily="18" charset="0"/>
                        </a:rPr>
                        <a:t>And also helps to refill the medicines.</a:t>
                      </a:r>
                    </a:p>
                    <a:p>
                      <a:pPr marL="342900" marR="331470" lvl="0" indent="-342900">
                        <a:lnSpc>
                          <a:spcPct val="100000"/>
                        </a:lnSpc>
                        <a:spcBef>
                          <a:spcPts val="5"/>
                        </a:spcBef>
                        <a:spcAft>
                          <a:spcPts val="0"/>
                        </a:spcAft>
                        <a:buFont typeface="Wingdings" panose="05000000000000000000" pitchFamily="2" charset="2"/>
                        <a:buChar char=""/>
                      </a:pPr>
                      <a:endParaRPr lang="en-IN"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5440867"/>
                  </a:ext>
                </a:extLst>
              </a:tr>
            </a:tbl>
          </a:graphicData>
        </a:graphic>
      </p:graphicFrame>
      <p:pic>
        <p:nvPicPr>
          <p:cNvPr id="5" name="Picture 4">
            <a:extLst>
              <a:ext uri="{FF2B5EF4-FFF2-40B4-BE49-F238E27FC236}">
                <a16:creationId xmlns:a16="http://schemas.microsoft.com/office/drawing/2014/main" id="{F776FFAC-17A8-3FD4-7D85-74ECEEEC8FF6}"/>
              </a:ext>
            </a:extLst>
          </p:cNvPr>
          <p:cNvPicPr>
            <a:picLocks noChangeAspect="1"/>
          </p:cNvPicPr>
          <p:nvPr/>
        </p:nvPicPr>
        <p:blipFill>
          <a:blip r:embed="rId2"/>
          <a:stretch>
            <a:fillRect/>
          </a:stretch>
        </p:blipFill>
        <p:spPr>
          <a:xfrm>
            <a:off x="7235560" y="2815499"/>
            <a:ext cx="2565665" cy="1712184"/>
          </a:xfrm>
          <a:prstGeom prst="rect">
            <a:avLst/>
          </a:prstGeom>
        </p:spPr>
      </p:pic>
    </p:spTree>
    <p:extLst>
      <p:ext uri="{BB962C8B-B14F-4D97-AF65-F5344CB8AC3E}">
        <p14:creationId xmlns:p14="http://schemas.microsoft.com/office/powerpoint/2010/main" val="228307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6CB1-62DC-67E7-0DA3-A8041B67A4C2}"/>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Technical Architecture</a:t>
            </a:r>
          </a:p>
        </p:txBody>
      </p:sp>
      <p:pic>
        <p:nvPicPr>
          <p:cNvPr id="4" name="image1.jpeg">
            <a:extLst>
              <a:ext uri="{FF2B5EF4-FFF2-40B4-BE49-F238E27FC236}">
                <a16:creationId xmlns:a16="http://schemas.microsoft.com/office/drawing/2014/main" id="{484B9C7A-1E2D-5C57-0F3B-38F8F72371D3}"/>
              </a:ext>
            </a:extLst>
          </p:cNvPr>
          <p:cNvPicPr>
            <a:picLocks noGrp="1" noChangeAspect="1"/>
          </p:cNvPicPr>
          <p:nvPr>
            <p:ph idx="1"/>
          </p:nvPr>
        </p:nvPicPr>
        <p:blipFill>
          <a:blip r:embed="rId2" cstate="print"/>
          <a:stretch>
            <a:fillRect/>
          </a:stretch>
        </p:blipFill>
        <p:spPr>
          <a:xfrm>
            <a:off x="1295400" y="2585211"/>
            <a:ext cx="9601200" cy="3262379"/>
          </a:xfrm>
          <a:prstGeom prst="rect">
            <a:avLst/>
          </a:prstGeom>
        </p:spPr>
      </p:pic>
    </p:spTree>
    <p:extLst>
      <p:ext uri="{BB962C8B-B14F-4D97-AF65-F5344CB8AC3E}">
        <p14:creationId xmlns:p14="http://schemas.microsoft.com/office/powerpoint/2010/main" val="144410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AA84-B875-E273-A5E2-D0EB5A90410A}"/>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Working Demo of the Project</a:t>
            </a:r>
          </a:p>
        </p:txBody>
      </p:sp>
      <p:sp>
        <p:nvSpPr>
          <p:cNvPr id="3" name="Content Placeholder 2">
            <a:extLst>
              <a:ext uri="{FF2B5EF4-FFF2-40B4-BE49-F238E27FC236}">
                <a16:creationId xmlns:a16="http://schemas.microsoft.com/office/drawing/2014/main" id="{0FB10A89-65EF-3AA5-3F3F-6402542458C4}"/>
              </a:ext>
            </a:extLst>
          </p:cNvPr>
          <p:cNvSpPr>
            <a:spLocks noGrp="1"/>
          </p:cNvSpPr>
          <p:nvPr>
            <p:ph idx="1"/>
          </p:nvPr>
        </p:nvSpPr>
        <p:spPr/>
        <p:txBody>
          <a:bodyPr/>
          <a:lstStyle/>
          <a:p>
            <a:r>
              <a:rPr lang="en-IN"/>
              <a:t>https://drive.google.com/file/d/1YiKPIZ9pPgB3QgvqpydGLFLSXCFmpJPJ/view?usp=share_link</a:t>
            </a:r>
          </a:p>
        </p:txBody>
      </p:sp>
    </p:spTree>
    <p:extLst>
      <p:ext uri="{BB962C8B-B14F-4D97-AF65-F5344CB8AC3E}">
        <p14:creationId xmlns:p14="http://schemas.microsoft.com/office/powerpoint/2010/main" val="365457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5D4-1185-66B3-52D3-9E34F2805642}"/>
              </a:ext>
            </a:extLst>
          </p:cNvPr>
          <p:cNvSpPr>
            <a:spLocks noGrp="1"/>
          </p:cNvSpPr>
          <p:nvPr>
            <p:ph type="title" idx="4294967295"/>
          </p:nvPr>
        </p:nvSpPr>
        <p:spPr>
          <a:xfrm>
            <a:off x="1448569" y="816674"/>
            <a:ext cx="9601200" cy="1303337"/>
          </a:xfrm>
        </p:spPr>
        <p:txBody>
          <a:bodyPr>
            <a:normAutofit/>
          </a:bodyPr>
          <a:lstStyle/>
          <a:p>
            <a:r>
              <a:rPr lang="en-IN" sz="2600" b="1" dirty="0">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D5F8095C-8200-4C2A-6821-E4E78B2215A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69421" y="2042373"/>
            <a:ext cx="7293729" cy="3468923"/>
          </a:xfrm>
          <a:prstGeom prst="rect">
            <a:avLst/>
          </a:prstGeom>
        </p:spPr>
      </p:pic>
    </p:spTree>
    <p:extLst>
      <p:ext uri="{BB962C8B-B14F-4D97-AF65-F5344CB8AC3E}">
        <p14:creationId xmlns:p14="http://schemas.microsoft.com/office/powerpoint/2010/main" val="1949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38F0246F-EF13-BABA-2CE9-539ECD98677F}"/>
              </a:ext>
            </a:extLst>
          </p:cNvPr>
          <p:cNvPicPr>
            <a:picLocks noChangeAspect="1"/>
          </p:cNvPicPr>
          <p:nvPr/>
        </p:nvPicPr>
        <p:blipFill rotWithShape="1">
          <a:blip r:embed="rId2">
            <a:extLst>
              <a:ext uri="{28A0092B-C50C-407E-A947-70E740481C1C}">
                <a14:useLocalDpi xmlns:a14="http://schemas.microsoft.com/office/drawing/2010/main" val="0"/>
              </a:ext>
            </a:extLst>
          </a:blip>
          <a:srcRect t="3001"/>
          <a:stretch/>
        </p:blipFill>
        <p:spPr bwMode="auto">
          <a:xfrm>
            <a:off x="2450514" y="1310386"/>
            <a:ext cx="7290971" cy="397862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9BBFE71D-DF8B-EF12-88D1-E886C5FA0379}"/>
              </a:ext>
            </a:extLst>
          </p:cNvPr>
          <p:cNvSpPr txBox="1"/>
          <p:nvPr/>
        </p:nvSpPr>
        <p:spPr>
          <a:xfrm>
            <a:off x="3521660" y="5416034"/>
            <a:ext cx="6115050" cy="400110"/>
          </a:xfrm>
          <a:prstGeom prst="rect">
            <a:avLst/>
          </a:prstGeom>
          <a:noFill/>
        </p:spPr>
        <p:txBody>
          <a:bodyPr wrap="square">
            <a:spAutoFit/>
          </a:bodyPr>
          <a:lstStyle/>
          <a:p>
            <a:r>
              <a:rPr lang="en-IN" sz="2000" dirty="0">
                <a:effectLst/>
                <a:latin typeface="Times New Roman" panose="02020603050405020304" pitchFamily="18" charset="0"/>
                <a:ea typeface="Times New Roman" panose="02020603050405020304" pitchFamily="18" charset="0"/>
              </a:rPr>
              <a:t>Medicine name and time can be entered to get alert</a:t>
            </a:r>
            <a:endParaRPr lang="en-IN" sz="2000" dirty="0"/>
          </a:p>
        </p:txBody>
      </p:sp>
    </p:spTree>
    <p:extLst>
      <p:ext uri="{BB962C8B-B14F-4D97-AF65-F5344CB8AC3E}">
        <p14:creationId xmlns:p14="http://schemas.microsoft.com/office/powerpoint/2010/main" val="2214602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136</TotalTime>
  <Words>360</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Times New Roman</vt:lpstr>
      <vt:lpstr>Wingdings</vt:lpstr>
      <vt:lpstr>Organic</vt:lpstr>
      <vt:lpstr>    PERSONAL ASSISTANCE FOR SENIORS WHO ARE SELF RELIANT</vt:lpstr>
      <vt:lpstr>Team ID: PNT2022TMID21391</vt:lpstr>
      <vt:lpstr>Problem Statement</vt:lpstr>
      <vt:lpstr>Proposed Solution</vt:lpstr>
      <vt:lpstr>PowerPoint Presentation</vt:lpstr>
      <vt:lpstr>Technical Architecture</vt:lpstr>
      <vt:lpstr>Working Demo of the Project</vt:lpstr>
      <vt:lpstr>Results</vt:lpstr>
      <vt:lpstr>PowerPoint Presentation</vt:lpstr>
      <vt:lpstr>PowerPoint Presentation</vt:lpstr>
      <vt:lpstr>PowerPoint Presentation</vt:lpstr>
      <vt:lpstr>Feature Scope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SELF RELIANT</dc:title>
  <dc:creator>harni v</dc:creator>
  <cp:lastModifiedBy>harni v</cp:lastModifiedBy>
  <cp:revision>2</cp:revision>
  <dcterms:created xsi:type="dcterms:W3CDTF">2022-11-20T15:24:22Z</dcterms:created>
  <dcterms:modified xsi:type="dcterms:W3CDTF">2022-11-20T18:32:05Z</dcterms:modified>
</cp:coreProperties>
</file>