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12" r:id="rId3"/>
    <p:sldId id="267" r:id="rId4"/>
    <p:sldId id="318" r:id="rId5"/>
    <p:sldId id="313" r:id="rId6"/>
    <p:sldId id="314" r:id="rId7"/>
    <p:sldId id="315" r:id="rId8"/>
    <p:sldId id="316" r:id="rId9"/>
    <p:sldId id="317" r:id="rId10"/>
    <p:sldId id="281" r:id="rId11"/>
    <p:sldId id="296"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91" autoAdjust="0"/>
  </p:normalViewPr>
  <p:slideViewPr>
    <p:cSldViewPr>
      <p:cViewPr varScale="1">
        <p:scale>
          <a:sx n="77" d="100"/>
          <a:sy n="77" d="100"/>
        </p:scale>
        <p:origin x="1433"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0424B723-05C1-4B1C-989A-5353EF5BA5C0}" type="datetimeFigureOut">
              <a:rPr lang="en-IN"/>
              <a:t>25-09-2022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8C073F1-F156-4ECC-93F3-CE5E7246AD90}" type="slidenum">
              <a:rPr lang="en-IN" altLang="en-US"/>
              <a:t>‹#›</a:t>
            </a:fld>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AE138D1B-AA16-4635-BF65-DFACBA70EDCE}" type="datetimeFigureOut">
              <a:rPr lang="en-IN"/>
              <a:t>25-09-2022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DDFA10FF-9134-4262-9BCC-6EDE8A4ECAC1}" type="slidenum">
              <a:rPr lang="en-IN" altLang="en-US"/>
              <a:t>‹#›</a:t>
            </a:fld>
            <a:endParaRPr lang="en-I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E6A58164-8AD0-450E-8EF0-5DCD2096B2AA}" type="datetimeFigureOut">
              <a:rPr lang="en-IN"/>
              <a:t>25-09-2022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EE748255-E0B2-459F-978B-2037D6EF965C}" type="slidenum">
              <a:rPr lang="en-IN" altLang="en-US"/>
              <a:t>‹#›</a:t>
            </a:fld>
            <a:endParaRPr lang="en-I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FD235F99-D308-46F2-9B6E-CDAF71FF4AAF}" type="datetimeFigureOut">
              <a:rPr lang="en-IN"/>
              <a:t>25-09-2022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86C63166-E021-4182-8B4C-1C1480A7FCA0}" type="slidenum">
              <a:rPr lang="en-IN" altLang="en-US"/>
              <a:t>‹#›</a:t>
            </a:fld>
            <a:endParaRPr lang="en-I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9DE978E-FBB1-442C-B189-0F0D01BA5DA4}" type="datetimeFigureOut">
              <a:rPr lang="en-IN"/>
              <a:t>25-09-2022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2AA7727-CCD8-40BA-BD6D-87B772E77A46}" type="slidenum">
              <a:rPr lang="en-IN" altLang="en-US"/>
              <a:t>‹#›</a:t>
            </a:fld>
            <a:endParaRPr lang="en-I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89F6A123-B5B2-4549-B206-A56D292BC58F}" type="datetimeFigureOut">
              <a:rPr lang="en-IN"/>
              <a:t>25-09-2022</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22E6F507-073F-4FFC-AB3A-54AEC627FB4A}" type="slidenum">
              <a:rPr lang="en-IN" altLang="en-US"/>
              <a:t>‹#›</a:t>
            </a:fld>
            <a:endParaRPr lang="en-I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F8023E09-3305-4DD7-AD76-30FD9EF4252F}" type="datetimeFigureOut">
              <a:rPr lang="en-IN"/>
              <a:t>25-09-2022</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D4196A60-76C9-4377-B45C-494E0CDF5ECE}" type="slidenum">
              <a:rPr lang="en-IN" altLang="en-US"/>
              <a:t>‹#›</a:t>
            </a:fld>
            <a:endParaRPr lang="en-I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11DBE8C2-C5F0-443C-9687-6282034491AA}" type="datetimeFigureOut">
              <a:rPr lang="en-IN"/>
              <a:t>25-09-2022</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A71FD13D-B5C6-46A8-B1FC-A9F629F607A6}" type="slidenum">
              <a:rPr lang="en-IN" altLang="en-US"/>
              <a:t>‹#›</a:t>
            </a:fld>
            <a:endParaRPr lang="en-I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1FC3538-E142-4928-A59B-FED81AD719C3}" type="datetimeFigureOut">
              <a:rPr lang="en-IN"/>
              <a:t>25-09-2022</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ACB59120-4804-4380-9ADA-6F176CE6BA30}" type="slidenum">
              <a:rPr lang="en-IN" altLang="en-US"/>
              <a:t>‹#›</a:t>
            </a:fld>
            <a:endParaRPr lang="en-I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E6EE38-C5A7-4EFD-94E8-95CAD40E1005}" type="datetimeFigureOut">
              <a:rPr lang="en-IN"/>
              <a:t>25-09-2022</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772615F8-D352-4A49-9B1A-97A53519531B}" type="slidenum">
              <a:rPr lang="en-IN" altLang="en-US"/>
              <a:t>‹#›</a:t>
            </a:fld>
            <a:endParaRPr lang="en-I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82B5166-7CEE-4732-B5B9-8CA976B99498}" type="datetimeFigureOut">
              <a:rPr lang="en-IN"/>
              <a:t>25-09-2022</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CCAF98BD-DB30-424F-8BDD-27619F170AEB}" type="slidenum">
              <a:rPr lang="en-IN" altLang="en-US"/>
              <a:t>‹#›</a:t>
            </a:fld>
            <a:endParaRPr lang="en-I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F57EC2B6-79F4-4D32-B1CF-158054DBBBEC}" type="datetimeFigureOut">
              <a:rPr lang="en-IN"/>
              <a:t>25-09-2022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E6C4EBAF-4FA1-486E-9331-70E824296162}" type="slidenum">
              <a:rPr lang="en-IN" altLang="en-US"/>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304800" y="807357"/>
            <a:ext cx="8610600" cy="1371600"/>
          </a:xfrm>
        </p:spPr>
        <p:txBody>
          <a:bodyPr/>
          <a:lstStyle/>
          <a:p>
            <a:br>
              <a:rPr lang="en-GB" b="1" i="0" dirty="0">
                <a:effectLst/>
                <a:latin typeface="Calibri" panose="020F0502020204030204" pitchFamily="34" charset="0"/>
                <a:cs typeface="Calibri" panose="020F0502020204030204" pitchFamily="34" charset="0"/>
              </a:rPr>
            </a:br>
            <a:r>
              <a:rPr lang="en-GB" b="1" i="0" dirty="0">
                <a:effectLst/>
                <a:latin typeface="Calibri (Headings)"/>
                <a:cs typeface="Calibri" panose="020F0502020204030204" pitchFamily="34" charset="0"/>
              </a:rPr>
              <a:t>ESTIMATE</a:t>
            </a:r>
            <a:r>
              <a:rPr lang="en-GB" b="1" i="0" dirty="0">
                <a:effectLst/>
                <a:latin typeface="Calibri" panose="020F0502020204030204" pitchFamily="34" charset="0"/>
                <a:cs typeface="Calibri" panose="020F0502020204030204" pitchFamily="34" charset="0"/>
              </a:rPr>
              <a:t> THE CROP YIELD USING DATA ANALYTICS</a:t>
            </a:r>
            <a:br>
              <a:rPr lang="en-GB" sz="1100" b="1" i="0" dirty="0">
                <a:solidFill>
                  <a:srgbClr val="35475C"/>
                </a:solidFill>
                <a:effectLst/>
                <a:latin typeface="Open Sans" panose="020B0606030504020204" pitchFamily="34" charset="0"/>
              </a:rPr>
            </a:br>
            <a:r>
              <a:rPr lang="en-IN" altLang="en-US" sz="2800" b="1" dirty="0">
                <a:latin typeface="Times New Roman" panose="02020603050405020304" pitchFamily="18" charset="0"/>
                <a:cs typeface="Times New Roman" panose="02020603050405020304" pitchFamily="18" charset="0"/>
              </a:rPr>
              <a:t> </a:t>
            </a:r>
            <a:br>
              <a:rPr lang="en-IN" altLang="en-US" sz="2800" b="1" dirty="0">
                <a:latin typeface="Times New Roman" panose="02020603050405020304" pitchFamily="18" charset="0"/>
                <a:cs typeface="Times New Roman" panose="02020603050405020304" pitchFamily="18" charset="0"/>
              </a:rPr>
            </a:br>
            <a:endParaRPr lang="en-IN" alt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8600" y="3429000"/>
            <a:ext cx="8763000" cy="2438400"/>
          </a:xfrm>
        </p:spPr>
        <p:txBody>
          <a:bodyPr rtlCol="0">
            <a:normAutofit fontScale="95000"/>
          </a:bodyPr>
          <a:lstStyle/>
          <a:p>
            <a:pPr algn="l" eaLnBrk="1" fontAlgn="auto" hangingPunct="1">
              <a:spcAft>
                <a:spcPts val="0"/>
              </a:spcAft>
              <a:defRPr/>
            </a:pPr>
            <a:r>
              <a:rPr lang="en-US" b="1" dirty="0">
                <a:solidFill>
                  <a:srgbClr val="0070C0"/>
                </a:solidFill>
              </a:rPr>
              <a:t>Team Members:				Mentor:</a:t>
            </a:r>
          </a:p>
          <a:p>
            <a:pPr algn="l" eaLnBrk="1" fontAlgn="auto" hangingPunct="1">
              <a:spcAft>
                <a:spcPts val="0"/>
              </a:spcAft>
              <a:defRPr/>
            </a:pPr>
            <a:r>
              <a:rPr lang="en-IN" altLang="en-US" sz="2500" b="1" dirty="0">
                <a:solidFill>
                  <a:schemeClr val="tx1"/>
                </a:solidFill>
                <a:latin typeface="Times New Roman" panose="02020603050405020304" pitchFamily="18" charset="0"/>
                <a:cs typeface="Times New Roman" panose="02020603050405020304" pitchFamily="18" charset="0"/>
              </a:rPr>
              <a:t>INDHU S                     (621319104016)        </a:t>
            </a:r>
            <a:r>
              <a:rPr lang="en-IN" altLang="en-US" sz="2500" b="1" dirty="0" err="1">
                <a:solidFill>
                  <a:schemeClr val="tx1"/>
                </a:solidFill>
                <a:latin typeface="Times New Roman" panose="02020603050405020304" pitchFamily="18" charset="0"/>
                <a:cs typeface="Times New Roman" panose="02020603050405020304" pitchFamily="18" charset="0"/>
              </a:rPr>
              <a:t>Mrs.L.NIVETHA,M.E</a:t>
            </a:r>
            <a:r>
              <a:rPr lang="en-IN" altLang="en-US" sz="2500" b="1" dirty="0">
                <a:solidFill>
                  <a:schemeClr val="tx1"/>
                </a:solidFill>
                <a:latin typeface="Times New Roman" panose="02020603050405020304" pitchFamily="18" charset="0"/>
                <a:cs typeface="Times New Roman" panose="02020603050405020304" pitchFamily="18" charset="0"/>
              </a:rPr>
              <a:t>,</a:t>
            </a:r>
          </a:p>
          <a:p>
            <a:pPr algn="l" eaLnBrk="1" fontAlgn="auto" hangingPunct="1">
              <a:spcAft>
                <a:spcPts val="0"/>
              </a:spcAft>
              <a:defRPr/>
            </a:pPr>
            <a:r>
              <a:rPr lang="en-IN" sz="2500" b="1" dirty="0">
                <a:solidFill>
                  <a:schemeClr val="tx1"/>
                </a:solidFill>
                <a:latin typeface="Times New Roman" panose="02020603050405020304" pitchFamily="18" charset="0"/>
                <a:cs typeface="Times New Roman" panose="02020603050405020304" pitchFamily="18" charset="0"/>
              </a:rPr>
              <a:t>DEEPAVARSHINI V (621319104010)         ASSISTANT</a:t>
            </a:r>
          </a:p>
          <a:p>
            <a:pPr algn="l" eaLnBrk="1" fontAlgn="auto" hangingPunct="1">
              <a:spcAft>
                <a:spcPts val="0"/>
              </a:spcAft>
              <a:defRPr/>
            </a:pPr>
            <a:r>
              <a:rPr lang="en-IN" sz="2500" b="1" dirty="0">
                <a:solidFill>
                  <a:schemeClr val="tx1"/>
                </a:solidFill>
                <a:latin typeface="Times New Roman" panose="02020603050405020304" pitchFamily="18" charset="0"/>
                <a:cs typeface="Times New Roman" panose="02020603050405020304" pitchFamily="18" charset="0"/>
              </a:rPr>
              <a:t>ARUNA  A S               (621319104005)         PROFESSOR</a:t>
            </a:r>
          </a:p>
          <a:p>
            <a:pPr algn="l" eaLnBrk="1" fontAlgn="auto" hangingPunct="1">
              <a:spcAft>
                <a:spcPts val="0"/>
              </a:spcAft>
              <a:defRPr/>
            </a:pPr>
            <a:r>
              <a:rPr lang="en-IN" sz="2500" b="1" dirty="0">
                <a:solidFill>
                  <a:schemeClr val="tx1"/>
                </a:solidFill>
                <a:latin typeface="Times New Roman" panose="02020603050405020304" pitchFamily="18" charset="0"/>
                <a:cs typeface="Times New Roman" panose="02020603050405020304" pitchFamily="18" charset="0"/>
              </a:rPr>
              <a:t>KAVYA  V R               (621319104023)</a:t>
            </a:r>
          </a:p>
          <a:p>
            <a:pPr algn="l" eaLnBrk="1" fontAlgn="auto" hangingPunct="1">
              <a:spcAft>
                <a:spcPts val="0"/>
              </a:spcAft>
              <a:defRPr/>
            </a:pPr>
            <a:endParaRPr lang="en-US" sz="2500" b="1" dirty="0">
              <a:solidFill>
                <a:schemeClr val="tx1"/>
              </a:solidFill>
            </a:endParaRPr>
          </a:p>
        </p:txBody>
      </p:sp>
      <p:sp>
        <p:nvSpPr>
          <p:cNvPr id="4" name="Title 1"/>
          <p:cNvSpPr txBox="1"/>
          <p:nvPr/>
        </p:nvSpPr>
        <p:spPr>
          <a:xfrm>
            <a:off x="0" y="0"/>
            <a:ext cx="9144000" cy="609600"/>
          </a:xfrm>
          <a:prstGeom prst="rect">
            <a:avLst/>
          </a:prstGeom>
        </p:spPr>
        <p:txBody>
          <a:bodyPr anchor="ctr">
            <a:normAutofit fontScale="97500"/>
          </a:bodyPr>
          <a:lstStyle/>
          <a:p>
            <a:pPr algn="ctr" eaLnBrk="1" fontAlgn="auto" hangingPunct="1">
              <a:spcAft>
                <a:spcPts val="0"/>
              </a:spcAft>
              <a:defRPr/>
            </a:pPr>
            <a:endParaRPr lang="en-IN" sz="3400" b="1" dirty="0">
              <a:solidFill>
                <a:schemeClr val="bg1">
                  <a:lumMod val="95000"/>
                </a:schemeClr>
              </a:solidFill>
              <a:latin typeface="Times New Roman" panose="02020603050405020304" pitchFamily="18" charset="0"/>
              <a:ea typeface="+mj-ea"/>
              <a:cs typeface="Times New Roman" panose="02020603050405020304" pitchFamily="18" charset="0"/>
            </a:endParaRPr>
          </a:p>
        </p:txBody>
      </p:sp>
      <p:sp>
        <p:nvSpPr>
          <p:cNvPr id="2" name="Title 1">
            <a:extLst>
              <a:ext uri="{FF2B5EF4-FFF2-40B4-BE49-F238E27FC236}">
                <a16:creationId xmlns:a16="http://schemas.microsoft.com/office/drawing/2014/main" id="{B7834388-ECF4-8F2E-AFCE-3BE12FAD867C}"/>
              </a:ext>
            </a:extLst>
          </p:cNvPr>
          <p:cNvSpPr txBox="1">
            <a:spLocks/>
          </p:cNvSpPr>
          <p:nvPr/>
        </p:nvSpPr>
        <p:spPr bwMode="auto">
          <a:xfrm>
            <a:off x="2057400" y="2376714"/>
            <a:ext cx="6044045" cy="609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en-IN" altLang="en-US" sz="2800" b="1" dirty="0">
                <a:latin typeface="Times New Roman" panose="02020603050405020304" pitchFamily="18" charset="0"/>
                <a:cs typeface="Times New Roman" panose="02020603050405020304" pitchFamily="18" charset="0"/>
              </a:rPr>
              <a:t>Team ID:</a:t>
            </a:r>
            <a:r>
              <a:rPr lang="en-IN" sz="2400" b="1" i="0" dirty="0">
                <a:solidFill>
                  <a:srgbClr val="222222"/>
                </a:solidFill>
                <a:effectLst/>
                <a:latin typeface="Times New Roman" panose="02020603050405020304" pitchFamily="18" charset="0"/>
                <a:cs typeface="Times New Roman" panose="02020603050405020304" pitchFamily="18" charset="0"/>
              </a:rPr>
              <a:t>PNT2022TMID13266</a:t>
            </a:r>
            <a:endParaRPr lang="en-IN" alt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57200" y="0"/>
            <a:ext cx="8229600" cy="685800"/>
          </a:xfrm>
        </p:spPr>
        <p:txBody>
          <a:bodyPr rtlCol="0">
            <a:normAutofit/>
          </a:bodyPr>
          <a:lstStyle/>
          <a:p>
            <a:pPr eaLnBrk="1" fontAlgn="auto" hangingPunct="1">
              <a:spcAft>
                <a:spcPts val="0"/>
              </a:spcAft>
              <a:defRPr/>
            </a:pPr>
            <a:r>
              <a:rPr lang="en-US" altLang="en-US" sz="3200" b="1" dirty="0">
                <a:solidFill>
                  <a:schemeClr val="bg1"/>
                </a:solidFill>
                <a:ea typeface="+mn-ea"/>
                <a:cs typeface="+mn-cs"/>
              </a:rPr>
              <a:t>REFERENCES</a:t>
            </a:r>
            <a:endParaRPr lang="en-IN" altLang="en-US" sz="3200" b="1" dirty="0">
              <a:solidFill>
                <a:schemeClr val="bg1"/>
              </a:solidFill>
              <a:ea typeface="+mn-ea"/>
              <a:cs typeface="+mn-cs"/>
            </a:endParaRPr>
          </a:p>
        </p:txBody>
      </p:sp>
      <p:sp>
        <p:nvSpPr>
          <p:cNvPr id="5" name="Rectangle 4"/>
          <p:cNvSpPr txBox="1">
            <a:spLocks noChangeArrowheads="1"/>
          </p:cNvSpPr>
          <p:nvPr/>
        </p:nvSpPr>
        <p:spPr bwMode="auto">
          <a:xfrm>
            <a:off x="228600" y="938530"/>
            <a:ext cx="8610600" cy="5309870"/>
          </a:xfrm>
          <a:prstGeom prst="rect">
            <a:avLst/>
          </a:prstGeom>
          <a:noFill/>
          <a:ln w="9525">
            <a:noFill/>
            <a:miter lim="800000"/>
          </a:ln>
        </p:spPr>
        <p:txBody>
          <a:bodyPr/>
          <a:lstStyle/>
          <a:p>
            <a:pPr marL="457200" marR="0" indent="-457200" algn="just">
              <a:spcBef>
                <a:spcPts val="0"/>
              </a:spcBef>
              <a:spcAft>
                <a:spcPts val="0"/>
              </a:spcAft>
              <a:buFont typeface="+mj-lt"/>
              <a:buAutoNum type="arabicPeriod"/>
            </a:pPr>
            <a:r>
              <a:rPr lang="en-IN" sz="2000" dirty="0" err="1">
                <a:latin typeface="Times New Roman" panose="02020603050405020304" pitchFamily="18" charset="0"/>
                <a:cs typeface="Times New Roman" panose="02020603050405020304" pitchFamily="18" charset="0"/>
              </a:rPr>
              <a:t>Dhivya</a:t>
            </a:r>
            <a:r>
              <a:rPr lang="en-IN" sz="2000" dirty="0">
                <a:latin typeface="Times New Roman" panose="02020603050405020304" pitchFamily="18" charset="0"/>
                <a:cs typeface="Times New Roman" panose="02020603050405020304" pitchFamily="18" charset="0"/>
              </a:rPr>
              <a:t> B H, Manjula R, Siva Bharathi S, </a:t>
            </a:r>
            <a:r>
              <a:rPr lang="en-IN" sz="2000" dirty="0" err="1">
                <a:latin typeface="Times New Roman" panose="02020603050405020304" pitchFamily="18" charset="0"/>
                <a:cs typeface="Times New Roman" panose="02020603050405020304" pitchFamily="18" charset="0"/>
              </a:rPr>
              <a:t>Madhumathi</a:t>
            </a:r>
            <a:r>
              <a:rPr lang="en-IN" sz="2000" dirty="0">
                <a:latin typeface="Times New Roman" panose="02020603050405020304" pitchFamily="18" charset="0"/>
                <a:cs typeface="Times New Roman" panose="02020603050405020304" pitchFamily="18" charset="0"/>
              </a:rPr>
              <a:t> R. A Survey on Crop Yield Prediction based on Agricultural Data, International Journal of Innovative Research in Science, Engineering and Technology. 2021. </a:t>
            </a:r>
          </a:p>
          <a:p>
            <a:pPr marL="457200" marR="0" indent="-457200" algn="just">
              <a:spcBef>
                <a:spcPts val="0"/>
              </a:spcBef>
              <a:spcAft>
                <a:spcPts val="0"/>
              </a:spcAft>
              <a:buFont typeface="+mj-lt"/>
              <a:buAutoNum type="arabicPeriod"/>
            </a:pPr>
            <a:r>
              <a:rPr lang="en-IN" sz="2000" dirty="0" err="1">
                <a:latin typeface="Times New Roman" panose="02020603050405020304" pitchFamily="18" charset="0"/>
                <a:cs typeface="Times New Roman" panose="02020603050405020304" pitchFamily="18" charset="0"/>
              </a:rPr>
              <a:t>Jharna</a:t>
            </a:r>
            <a:r>
              <a:rPr lang="en-IN" sz="2000" dirty="0">
                <a:latin typeface="Times New Roman" panose="02020603050405020304" pitchFamily="18" charset="0"/>
                <a:cs typeface="Times New Roman" panose="02020603050405020304" pitchFamily="18" charset="0"/>
              </a:rPr>
              <a:t> Majumdar, Sneha </a:t>
            </a:r>
            <a:r>
              <a:rPr lang="en-IN" sz="2000" dirty="0" err="1">
                <a:latin typeface="Times New Roman" panose="02020603050405020304" pitchFamily="18" charset="0"/>
                <a:cs typeface="Times New Roman" panose="02020603050405020304" pitchFamily="18" charset="0"/>
              </a:rPr>
              <a:t>Naraseeyappa</a:t>
            </a:r>
            <a:r>
              <a:rPr lang="en-IN" sz="2000" dirty="0">
                <a:latin typeface="Times New Roman" panose="02020603050405020304" pitchFamily="18" charset="0"/>
                <a:cs typeface="Times New Roman" panose="02020603050405020304" pitchFamily="18" charset="0"/>
              </a:rPr>
              <a:t>, Shilpa </a:t>
            </a:r>
            <a:r>
              <a:rPr lang="en-IN" sz="2000" dirty="0" err="1">
                <a:latin typeface="Times New Roman" panose="02020603050405020304" pitchFamily="18" charset="0"/>
                <a:cs typeface="Times New Roman" panose="02020603050405020304" pitchFamily="18" charset="0"/>
              </a:rPr>
              <a:t>Ankalaki</a:t>
            </a:r>
            <a:r>
              <a:rPr lang="en-IN" sz="2000" dirty="0">
                <a:latin typeface="Times New Roman" panose="02020603050405020304" pitchFamily="18" charset="0"/>
                <a:cs typeface="Times New Roman" panose="02020603050405020304" pitchFamily="18" charset="0"/>
              </a:rPr>
              <a:t>. Analysis of agriculture data using datamining techniques: application of big data. Journal of Big data. 2020.</a:t>
            </a:r>
          </a:p>
          <a:p>
            <a:pPr marL="457200" marR="0" indent="-457200" algn="just">
              <a:spcBef>
                <a:spcPts val="0"/>
              </a:spcBef>
              <a:spcAft>
                <a:spcPts val="0"/>
              </a:spcAft>
              <a:buFont typeface="+mj-lt"/>
              <a:buAutoNum type="arabicPeriod"/>
            </a:pPr>
            <a:r>
              <a:rPr lang="en-IN" sz="2000" dirty="0">
                <a:latin typeface="Times New Roman" panose="02020603050405020304" pitchFamily="18" charset="0"/>
                <a:cs typeface="Times New Roman" panose="02020603050405020304" pitchFamily="18" charset="0"/>
              </a:rPr>
              <a:t>Majumdar J, </a:t>
            </a:r>
            <a:r>
              <a:rPr lang="en-IN" sz="2000" dirty="0" err="1">
                <a:latin typeface="Times New Roman" panose="02020603050405020304" pitchFamily="18" charset="0"/>
                <a:cs typeface="Times New Roman" panose="02020603050405020304" pitchFamily="18" charset="0"/>
              </a:rPr>
              <a:t>Ankalaki</a:t>
            </a:r>
            <a:r>
              <a:rPr lang="en-IN" sz="2000" dirty="0">
                <a:latin typeface="Times New Roman" panose="02020603050405020304" pitchFamily="18" charset="0"/>
                <a:cs typeface="Times New Roman" panose="02020603050405020304" pitchFamily="18" charset="0"/>
              </a:rPr>
              <a:t> S. Comparison of clustering algorithms using quality metrics with invariant features extracted from plant leaves. International Conference on Computational Science and Engineering. 2020. </a:t>
            </a:r>
          </a:p>
          <a:p>
            <a:pPr marL="457200" marR="0" indent="-457200" algn="just">
              <a:spcBef>
                <a:spcPts val="0"/>
              </a:spcBef>
              <a:spcAft>
                <a:spcPts val="0"/>
              </a:spcAft>
              <a:buFont typeface="+mj-lt"/>
              <a:buAutoNum type="arabicPeriod"/>
            </a:pPr>
            <a:r>
              <a:rPr lang="en-IN" sz="2000" dirty="0">
                <a:latin typeface="Times New Roman" panose="02020603050405020304" pitchFamily="18" charset="0"/>
                <a:cs typeface="Times New Roman" panose="02020603050405020304" pitchFamily="18" charset="0"/>
              </a:rPr>
              <a:t> D Ramesh, B Vishnu Vardhan. Data Mining Techniques and Applications to Agricultural Yield Data. International Journal of Advanced Research in Computer and Communication Engineering. 2019. </a:t>
            </a:r>
          </a:p>
          <a:p>
            <a:pPr marL="457200" marR="0" indent="-457200" algn="just">
              <a:spcBef>
                <a:spcPts val="0"/>
              </a:spcBef>
              <a:spcAft>
                <a:spcPts val="0"/>
              </a:spcAft>
              <a:buFont typeface="+mj-lt"/>
              <a:buAutoNum type="arabicPeriod"/>
            </a:pPr>
            <a:r>
              <a:rPr lang="en-IN" sz="2000" dirty="0" err="1">
                <a:latin typeface="Times New Roman" panose="02020603050405020304" pitchFamily="18" charset="0"/>
                <a:cs typeface="Times New Roman" panose="02020603050405020304" pitchFamily="18" charset="0"/>
              </a:rPr>
              <a:t>Swarupa</a:t>
            </a:r>
            <a:r>
              <a:rPr lang="en-IN" sz="2000" dirty="0">
                <a:latin typeface="Times New Roman" panose="02020603050405020304" pitchFamily="18" charset="0"/>
                <a:cs typeface="Times New Roman" panose="02020603050405020304" pitchFamily="18" charset="0"/>
              </a:rPr>
              <a:t> Rani. The Impact of Data Analytics in Crop Management based on Weather Conditions. International Journal of Engineering Technology Science and Research. 2019.</a:t>
            </a: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R="0" algn="just">
              <a:spcBef>
                <a:spcPts val="0"/>
              </a:spcBef>
              <a:spcAft>
                <a:spcPts val="0"/>
              </a:spcAft>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pPr algn="just"/>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0" indent="0" algn="just">
              <a:lnSpc>
                <a:spcPct val="150000"/>
              </a:lnSpc>
              <a:buFont typeface="+mj-lt"/>
              <a:buNone/>
            </a:pPr>
            <a:endParaRPr lang="en-IN" altLang="en-US" sz="2000" dirty="0">
              <a:sym typeface="+mn-ea"/>
            </a:endParaRPr>
          </a:p>
          <a:p>
            <a:pPr marL="342900" indent="-342900" algn="just">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7" name="Title 1"/>
          <p:cNvSpPr txBox="1"/>
          <p:nvPr/>
        </p:nvSpPr>
        <p:spPr>
          <a:xfrm>
            <a:off x="-381000" y="6400800"/>
            <a:ext cx="1524000" cy="381000"/>
          </a:xfrm>
          <a:prstGeom prst="rect">
            <a:avLst/>
          </a:prstGeom>
        </p:spPr>
        <p:txBody>
          <a:bodyPr anchor="ctr">
            <a:normAutofit fontScale="47500" lnSpcReduction="20000"/>
          </a:bodyPr>
          <a:lstStyle/>
          <a:p>
            <a:pPr algn="ctr" eaLnBrk="1" fontAlgn="auto" hangingPunct="1">
              <a:spcAft>
                <a:spcPts val="0"/>
              </a:spcAft>
              <a:defRPr/>
            </a:pPr>
            <a:r>
              <a:rPr lang="en-IN" sz="4400" b="1" dirty="0">
                <a:latin typeface="+mj-lt"/>
                <a:ea typeface="+mj-ea"/>
                <a:cs typeface="+mj-cs"/>
              </a:rPr>
              <a:t>14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81000" y="2514600"/>
            <a:ext cx="8229600" cy="1447800"/>
          </a:xfrm>
        </p:spPr>
        <p:txBody>
          <a:bodyPr rtlCol="0">
            <a:normAutofit lnSpcReduction="10000"/>
          </a:bodyPr>
          <a:lstStyle/>
          <a:p>
            <a:pPr algn="ctr" eaLnBrk="1" fontAlgn="auto" hangingPunct="1">
              <a:spcAft>
                <a:spcPts val="0"/>
              </a:spcAft>
              <a:buFontTx/>
              <a:buNone/>
              <a:defRPr/>
            </a:pPr>
            <a:r>
              <a:rPr lang="en-US" altLang="en-US" sz="9600" dirty="0">
                <a:solidFill>
                  <a:srgbClr val="3399FF"/>
                </a:solidFill>
                <a:latin typeface="Times New Roman" panose="02020603050405020304" pitchFamily="18" charset="0"/>
              </a:rPr>
              <a:t>Thank You</a:t>
            </a:r>
          </a:p>
          <a:p>
            <a:pPr algn="ctr" eaLnBrk="1" fontAlgn="auto" hangingPunct="1">
              <a:spcAft>
                <a:spcPts val="0"/>
              </a:spcAft>
              <a:buFontTx/>
              <a:buNone/>
              <a:defRPr/>
            </a:pPr>
            <a:endParaRPr lang="en-US" altLang="en-US" sz="4800" dirty="0">
              <a:latin typeface="Times New Roman" panose="02020603050405020304" pitchFamily="18" charset="0"/>
            </a:endParaRPr>
          </a:p>
          <a:p>
            <a:pPr marL="0" indent="0" eaLnBrk="1" fontAlgn="auto" hangingPunct="1">
              <a:spcAft>
                <a:spcPts val="0"/>
              </a:spcAft>
              <a:buNone/>
              <a:defRPr/>
            </a:pPr>
            <a:endParaRPr lang="en-IN" altLang="en-US" dirty="0"/>
          </a:p>
        </p:txBody>
      </p:sp>
      <p:sp>
        <p:nvSpPr>
          <p:cNvPr id="3" name="Title 1"/>
          <p:cNvSpPr txBox="1"/>
          <p:nvPr/>
        </p:nvSpPr>
        <p:spPr>
          <a:xfrm>
            <a:off x="-439738" y="6383338"/>
            <a:ext cx="1592263" cy="395287"/>
          </a:xfrm>
          <a:prstGeom prst="rect">
            <a:avLst/>
          </a:prstGeom>
        </p:spPr>
        <p:txBody>
          <a:bodyPr anchor="ctr">
            <a:normAutofit fontScale="55000" lnSpcReduction="20000"/>
          </a:bodyPr>
          <a:lstStyle/>
          <a:p>
            <a:pPr algn="ctr" eaLnBrk="1" fontAlgn="auto" hangingPunct="1">
              <a:spcAft>
                <a:spcPts val="0"/>
              </a:spcAft>
              <a:defRPr/>
            </a:pPr>
            <a:r>
              <a:rPr lang="en-IN" sz="4400" b="1" dirty="0">
                <a:latin typeface="+mj-lt"/>
                <a:ea typeface="+mj-ea"/>
                <a:cs typeface="+mj-cs"/>
              </a:rPr>
              <a:t>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865"/>
            <a:ext cx="8229600" cy="996315"/>
          </a:xfrm>
        </p:spPr>
        <p:txBody>
          <a:bodyPr/>
          <a:lstStyle/>
          <a:p>
            <a:r>
              <a:rPr lang="en-IN" altLang="en-GB" b="1" dirty="0">
                <a:solidFill>
                  <a:schemeClr val="bg1"/>
                </a:solidFill>
                <a:sym typeface="+mn-ea"/>
              </a:rPr>
              <a:t>Table of Contents</a:t>
            </a:r>
            <a:br>
              <a:rPr lang="en-IN" altLang="en-US" b="1" dirty="0">
                <a:solidFill>
                  <a:schemeClr val="bg1"/>
                </a:solidFill>
              </a:rPr>
            </a:br>
            <a:endParaRPr lang="en-IN" alt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905573648"/>
              </p:ext>
            </p:extLst>
          </p:nvPr>
        </p:nvGraphicFramePr>
        <p:xfrm>
          <a:off x="457200" y="685800"/>
          <a:ext cx="8229600" cy="5608320"/>
        </p:xfrm>
        <a:graphic>
          <a:graphicData uri="http://schemas.openxmlformats.org/drawingml/2006/table">
            <a:tbl>
              <a:tblPr firstRow="1" bandRow="1">
                <a:tableStyleId>{5C22544A-7EE6-4342-B048-85BDC9FD1C3A}</a:tableStyleId>
              </a:tblPr>
              <a:tblGrid>
                <a:gridCol w="1211580">
                  <a:extLst>
                    <a:ext uri="{9D8B030D-6E8A-4147-A177-3AD203B41FA5}">
                      <a16:colId xmlns:a16="http://schemas.microsoft.com/office/drawing/2014/main" val="20000"/>
                    </a:ext>
                  </a:extLst>
                </a:gridCol>
                <a:gridCol w="5793105">
                  <a:extLst>
                    <a:ext uri="{9D8B030D-6E8A-4147-A177-3AD203B41FA5}">
                      <a16:colId xmlns:a16="http://schemas.microsoft.com/office/drawing/2014/main" val="20001"/>
                    </a:ext>
                  </a:extLst>
                </a:gridCol>
                <a:gridCol w="1224915">
                  <a:extLst>
                    <a:ext uri="{9D8B030D-6E8A-4147-A177-3AD203B41FA5}">
                      <a16:colId xmlns:a16="http://schemas.microsoft.com/office/drawing/2014/main" val="20002"/>
                    </a:ext>
                  </a:extLst>
                </a:gridCol>
              </a:tblGrid>
              <a:tr h="426720">
                <a:tc>
                  <a:txBody>
                    <a:bodyPr/>
                    <a:lstStyle/>
                    <a:p>
                      <a:pPr algn="ctr">
                        <a:buNone/>
                      </a:pPr>
                      <a:r>
                        <a:rPr lang="en-IN" altLang="en-US" sz="2800" dirty="0" err="1"/>
                        <a:t>S.No</a:t>
                      </a:r>
                      <a:r>
                        <a:rPr lang="en-IN" altLang="en-US" sz="2800" dirty="0"/>
                        <a:t>.</a:t>
                      </a:r>
                    </a:p>
                  </a:txBody>
                  <a:tcPr anchor="ctr"/>
                </a:tc>
                <a:tc>
                  <a:txBody>
                    <a:bodyPr/>
                    <a:lstStyle/>
                    <a:p>
                      <a:pPr algn="ctr">
                        <a:buNone/>
                      </a:pPr>
                      <a:r>
                        <a:rPr lang="en-IN" altLang="en-US" sz="2800" dirty="0"/>
                        <a:t>Content</a:t>
                      </a:r>
                    </a:p>
                  </a:txBody>
                  <a:tcPr anchor="ctr"/>
                </a:tc>
                <a:tc>
                  <a:txBody>
                    <a:bodyPr/>
                    <a:lstStyle/>
                    <a:p>
                      <a:pPr algn="ctr">
                        <a:buNone/>
                      </a:pPr>
                      <a:r>
                        <a:rPr lang="en-IN" altLang="en-US" sz="2800" dirty="0"/>
                        <a:t>Page No.</a:t>
                      </a:r>
                    </a:p>
                  </a:txBody>
                  <a:tcPr anchor="ctr"/>
                </a:tc>
                <a:extLst>
                  <a:ext uri="{0D108BD9-81ED-4DB2-BD59-A6C34878D82A}">
                    <a16:rowId xmlns:a16="http://schemas.microsoft.com/office/drawing/2014/main" val="10000"/>
                  </a:ext>
                </a:extLst>
              </a:tr>
              <a:tr h="426720">
                <a:tc>
                  <a:txBody>
                    <a:bodyPr/>
                    <a:lstStyle/>
                    <a:p>
                      <a:pPr algn="ctr">
                        <a:buNone/>
                      </a:pPr>
                      <a:r>
                        <a:rPr lang="en-IN" altLang="en-US" sz="2800" dirty="0"/>
                        <a:t>1</a:t>
                      </a:r>
                    </a:p>
                  </a:txBody>
                  <a:tcPr/>
                </a:tc>
                <a:tc>
                  <a:txBody>
                    <a:bodyPr/>
                    <a:lstStyle/>
                    <a:p>
                      <a:pPr>
                        <a:buNone/>
                      </a:pPr>
                      <a:r>
                        <a:rPr lang="en-IN" altLang="en-US" sz="2800" dirty="0"/>
                        <a:t>Abstract</a:t>
                      </a:r>
                    </a:p>
                  </a:txBody>
                  <a:tcPr/>
                </a:tc>
                <a:tc>
                  <a:txBody>
                    <a:bodyPr/>
                    <a:lstStyle/>
                    <a:p>
                      <a:pPr algn="ctr">
                        <a:buNone/>
                      </a:pPr>
                      <a:endParaRPr lang="en-IN" altLang="en-US" sz="2800" dirty="0"/>
                    </a:p>
                  </a:txBody>
                  <a:tcPr anchor="ctr"/>
                </a:tc>
                <a:extLst>
                  <a:ext uri="{0D108BD9-81ED-4DB2-BD59-A6C34878D82A}">
                    <a16:rowId xmlns:a16="http://schemas.microsoft.com/office/drawing/2014/main" val="10001"/>
                  </a:ext>
                </a:extLst>
              </a:tr>
              <a:tr h="426720">
                <a:tc>
                  <a:txBody>
                    <a:bodyPr/>
                    <a:lstStyle/>
                    <a:p>
                      <a:pPr algn="ctr">
                        <a:buNone/>
                      </a:pPr>
                      <a:r>
                        <a:rPr lang="en-IN" altLang="en-US" sz="2800"/>
                        <a:t>2</a:t>
                      </a:r>
                    </a:p>
                  </a:txBody>
                  <a:tcPr/>
                </a:tc>
                <a:tc>
                  <a:txBody>
                    <a:bodyPr/>
                    <a:lstStyle/>
                    <a:p>
                      <a:pPr>
                        <a:buNone/>
                      </a:pPr>
                      <a:r>
                        <a:rPr lang="en-IN" altLang="en-US" sz="2800" dirty="0"/>
                        <a:t>Introduction</a:t>
                      </a:r>
                    </a:p>
                  </a:txBody>
                  <a:tcPr/>
                </a:tc>
                <a:tc>
                  <a:txBody>
                    <a:bodyPr/>
                    <a:lstStyle/>
                    <a:p>
                      <a:pPr algn="ctr">
                        <a:buNone/>
                      </a:pPr>
                      <a:endParaRPr lang="en-IN" altLang="en-US" sz="2800" dirty="0"/>
                    </a:p>
                  </a:txBody>
                  <a:tcPr anchor="ctr"/>
                </a:tc>
                <a:extLst>
                  <a:ext uri="{0D108BD9-81ED-4DB2-BD59-A6C34878D82A}">
                    <a16:rowId xmlns:a16="http://schemas.microsoft.com/office/drawing/2014/main" val="10002"/>
                  </a:ext>
                </a:extLst>
              </a:tr>
              <a:tr h="426720">
                <a:tc>
                  <a:txBody>
                    <a:bodyPr/>
                    <a:lstStyle/>
                    <a:p>
                      <a:pPr algn="ctr">
                        <a:buNone/>
                      </a:pPr>
                      <a:r>
                        <a:rPr lang="en-IN" altLang="en-US" sz="2800" dirty="0"/>
                        <a:t>3</a:t>
                      </a:r>
                    </a:p>
                  </a:txBody>
                  <a:tcPr/>
                </a:tc>
                <a:tc>
                  <a:txBody>
                    <a:bodyPr/>
                    <a:lstStyle/>
                    <a:p>
                      <a:pPr>
                        <a:buNone/>
                      </a:pPr>
                      <a:r>
                        <a:rPr lang="en-IN" altLang="en-US" sz="2800" dirty="0"/>
                        <a:t>Literature Survey</a:t>
                      </a:r>
                    </a:p>
                  </a:txBody>
                  <a:tcPr/>
                </a:tc>
                <a:tc>
                  <a:txBody>
                    <a:bodyPr/>
                    <a:lstStyle/>
                    <a:p>
                      <a:pPr algn="ctr">
                        <a:buNone/>
                      </a:pPr>
                      <a:endParaRPr lang="en-IN" altLang="en-US" sz="2800" dirty="0"/>
                    </a:p>
                  </a:txBody>
                  <a:tcPr anchor="ctr"/>
                </a:tc>
                <a:extLst>
                  <a:ext uri="{0D108BD9-81ED-4DB2-BD59-A6C34878D82A}">
                    <a16:rowId xmlns:a16="http://schemas.microsoft.com/office/drawing/2014/main" val="10003"/>
                  </a:ext>
                </a:extLst>
              </a:tr>
              <a:tr h="426720">
                <a:tc>
                  <a:txBody>
                    <a:bodyPr/>
                    <a:lstStyle/>
                    <a:p>
                      <a:pPr algn="ctr">
                        <a:buNone/>
                      </a:pPr>
                      <a:endParaRPr lang="en-I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ltLang="en-US" sz="2800" dirty="0"/>
                        <a:t>References</a:t>
                      </a:r>
                    </a:p>
                  </a:txBody>
                  <a:tcPr/>
                </a:tc>
                <a:tc>
                  <a:txBody>
                    <a:bodyPr/>
                    <a:lstStyle/>
                    <a:p>
                      <a:pPr algn="ctr">
                        <a:buNone/>
                      </a:pPr>
                      <a:endParaRPr lang="en-IN" altLang="en-US" sz="2800" dirty="0"/>
                    </a:p>
                  </a:txBody>
                  <a:tcPr anchor="ctr"/>
                </a:tc>
                <a:extLst>
                  <a:ext uri="{0D108BD9-81ED-4DB2-BD59-A6C34878D82A}">
                    <a16:rowId xmlns:a16="http://schemas.microsoft.com/office/drawing/2014/main" val="10004"/>
                  </a:ext>
                </a:extLst>
              </a:tr>
              <a:tr h="426720">
                <a:tc>
                  <a:txBody>
                    <a:bodyPr/>
                    <a:lstStyle/>
                    <a:p>
                      <a:pPr algn="ctr">
                        <a:buNone/>
                      </a:pPr>
                      <a:endParaRPr lang="en-IN" altLang="en-US" sz="2800" dirty="0"/>
                    </a:p>
                  </a:txBody>
                  <a:tcPr/>
                </a:tc>
                <a:tc>
                  <a:txBody>
                    <a:bodyPr/>
                    <a:lstStyle/>
                    <a:p>
                      <a:pPr>
                        <a:buNone/>
                      </a:pPr>
                      <a:endParaRPr lang="en-IN" altLang="en-US" sz="2800" dirty="0"/>
                    </a:p>
                  </a:txBody>
                  <a:tcPr/>
                </a:tc>
                <a:tc>
                  <a:txBody>
                    <a:bodyPr/>
                    <a:lstStyle/>
                    <a:p>
                      <a:pPr algn="ctr">
                        <a:buNone/>
                      </a:pPr>
                      <a:endParaRPr lang="en-IN" altLang="en-US" sz="2800" dirty="0"/>
                    </a:p>
                  </a:txBody>
                  <a:tcPr anchor="ctr"/>
                </a:tc>
                <a:extLst>
                  <a:ext uri="{0D108BD9-81ED-4DB2-BD59-A6C34878D82A}">
                    <a16:rowId xmlns:a16="http://schemas.microsoft.com/office/drawing/2014/main" val="10005"/>
                  </a:ext>
                </a:extLst>
              </a:tr>
              <a:tr h="426720">
                <a:tc>
                  <a:txBody>
                    <a:bodyPr/>
                    <a:lstStyle/>
                    <a:p>
                      <a:pPr algn="ctr">
                        <a:buNone/>
                      </a:pPr>
                      <a:endParaRPr lang="en-IN" altLang="en-US" sz="2800" dirty="0"/>
                    </a:p>
                  </a:txBody>
                  <a:tcPr/>
                </a:tc>
                <a:tc>
                  <a:txBody>
                    <a:bodyPr/>
                    <a:lstStyle/>
                    <a:p>
                      <a:pPr>
                        <a:buNone/>
                      </a:pPr>
                      <a:endParaRPr lang="en-IN" altLang="en-US" sz="2800" dirty="0"/>
                    </a:p>
                  </a:txBody>
                  <a:tcPr/>
                </a:tc>
                <a:tc>
                  <a:txBody>
                    <a:bodyPr/>
                    <a:lstStyle/>
                    <a:p>
                      <a:pPr algn="ctr">
                        <a:buNone/>
                      </a:pPr>
                      <a:endParaRPr lang="en-IN" altLang="en-US" sz="2800" dirty="0"/>
                    </a:p>
                  </a:txBody>
                  <a:tcPr anchor="ctr"/>
                </a:tc>
                <a:extLst>
                  <a:ext uri="{0D108BD9-81ED-4DB2-BD59-A6C34878D82A}">
                    <a16:rowId xmlns:a16="http://schemas.microsoft.com/office/drawing/2014/main" val="10006"/>
                  </a:ext>
                </a:extLst>
              </a:tr>
              <a:tr h="426720">
                <a:tc>
                  <a:txBody>
                    <a:bodyPr/>
                    <a:lstStyle/>
                    <a:p>
                      <a:pPr algn="ctr">
                        <a:buNone/>
                      </a:pPr>
                      <a:endParaRPr lang="en-IN" altLang="en-US" sz="2800" dirty="0"/>
                    </a:p>
                  </a:txBody>
                  <a:tcPr/>
                </a:tc>
                <a:tc>
                  <a:txBody>
                    <a:bodyPr/>
                    <a:lstStyle/>
                    <a:p>
                      <a:pPr>
                        <a:buNone/>
                      </a:pPr>
                      <a:endParaRPr lang="en-IN" altLang="en-US" sz="2800"/>
                    </a:p>
                  </a:txBody>
                  <a:tcPr/>
                </a:tc>
                <a:tc>
                  <a:txBody>
                    <a:bodyPr/>
                    <a:lstStyle/>
                    <a:p>
                      <a:pPr algn="ctr">
                        <a:buNone/>
                      </a:pPr>
                      <a:endParaRPr lang="en-IN" altLang="en-US" sz="2800" dirty="0"/>
                    </a:p>
                  </a:txBody>
                  <a:tcPr anchor="ctr"/>
                </a:tc>
                <a:extLst>
                  <a:ext uri="{0D108BD9-81ED-4DB2-BD59-A6C34878D82A}">
                    <a16:rowId xmlns:a16="http://schemas.microsoft.com/office/drawing/2014/main" val="10007"/>
                  </a:ext>
                </a:extLst>
              </a:tr>
              <a:tr h="426720">
                <a:tc>
                  <a:txBody>
                    <a:bodyPr/>
                    <a:lstStyle/>
                    <a:p>
                      <a:pPr algn="ctr">
                        <a:buNone/>
                      </a:pPr>
                      <a:endParaRPr lang="en-IN" altLang="en-US" sz="2800" dirty="0"/>
                    </a:p>
                  </a:txBody>
                  <a:tcPr/>
                </a:tc>
                <a:tc>
                  <a:txBody>
                    <a:bodyPr/>
                    <a:lstStyle/>
                    <a:p>
                      <a:pPr>
                        <a:buNone/>
                      </a:pPr>
                      <a:endParaRPr lang="en-IN" altLang="en-US" sz="2800"/>
                    </a:p>
                  </a:txBody>
                  <a:tcPr/>
                </a:tc>
                <a:tc>
                  <a:txBody>
                    <a:bodyPr/>
                    <a:lstStyle/>
                    <a:p>
                      <a:pPr algn="ctr">
                        <a:buNone/>
                      </a:pPr>
                      <a:endParaRPr lang="en-IN" altLang="en-US" sz="2800" dirty="0"/>
                    </a:p>
                  </a:txBody>
                  <a:tcPr anchor="ctr"/>
                </a:tc>
                <a:extLst>
                  <a:ext uri="{0D108BD9-81ED-4DB2-BD59-A6C34878D82A}">
                    <a16:rowId xmlns:a16="http://schemas.microsoft.com/office/drawing/2014/main" val="10008"/>
                  </a:ext>
                </a:extLst>
              </a:tr>
              <a:tr h="426720">
                <a:tc>
                  <a:txBody>
                    <a:bodyPr/>
                    <a:lstStyle/>
                    <a:p>
                      <a:pPr algn="ctr">
                        <a:buNone/>
                      </a:pPr>
                      <a:endParaRPr lang="en-IN" altLang="en-US" sz="2800" dirty="0"/>
                    </a:p>
                  </a:txBody>
                  <a:tcPr/>
                </a:tc>
                <a:tc>
                  <a:txBody>
                    <a:bodyPr/>
                    <a:lstStyle/>
                    <a:p>
                      <a:pPr>
                        <a:buNone/>
                      </a:pPr>
                      <a:endParaRPr lang="en-IN" altLang="en-US" sz="2800" dirty="0"/>
                    </a:p>
                  </a:txBody>
                  <a:tcPr/>
                </a:tc>
                <a:tc>
                  <a:txBody>
                    <a:bodyPr/>
                    <a:lstStyle/>
                    <a:p>
                      <a:pPr algn="ctr">
                        <a:buNone/>
                      </a:pPr>
                      <a:endParaRPr lang="en-IN" altLang="en-US" sz="2800" dirty="0"/>
                    </a:p>
                  </a:txBody>
                  <a:tcPr anchor="ctr"/>
                </a:tc>
                <a:extLst>
                  <a:ext uri="{0D108BD9-81ED-4DB2-BD59-A6C34878D82A}">
                    <a16:rowId xmlns:a16="http://schemas.microsoft.com/office/drawing/2014/main" val="10009"/>
                  </a:ext>
                </a:extLst>
              </a:tr>
            </a:tbl>
          </a:graphicData>
        </a:graphic>
      </p:graphicFrame>
      <p:sp>
        <p:nvSpPr>
          <p:cNvPr id="3" name="Title 1">
            <a:extLst>
              <a:ext uri="{FF2B5EF4-FFF2-40B4-BE49-F238E27FC236}">
                <a16:creationId xmlns:a16="http://schemas.microsoft.com/office/drawing/2014/main" id="{81DDA546-140E-F41F-9888-079E4DC9CFEA}"/>
              </a:ext>
            </a:extLst>
          </p:cNvPr>
          <p:cNvSpPr txBox="1"/>
          <p:nvPr/>
        </p:nvSpPr>
        <p:spPr>
          <a:xfrm>
            <a:off x="152400" y="6400800"/>
            <a:ext cx="457200" cy="381000"/>
          </a:xfrm>
          <a:prstGeom prst="rect">
            <a:avLst/>
          </a:prstGeom>
        </p:spPr>
        <p:txBody>
          <a:bodyPr anchor="ctr">
            <a:normAutofit fontScale="52500" lnSpcReduction="20000"/>
          </a:bodyPr>
          <a:lstStyle/>
          <a:p>
            <a:pPr algn="ctr" eaLnBrk="1" fontAlgn="auto" hangingPunct="1">
              <a:spcAft>
                <a:spcPts val="0"/>
              </a:spcAft>
              <a:defRPr/>
            </a:pPr>
            <a:endParaRPr lang="en-IN" sz="4400" b="1" dirty="0">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76200" y="914400"/>
            <a:ext cx="8991600" cy="5410200"/>
          </a:xfrm>
          <a:solidFill>
            <a:schemeClr val="bg1"/>
          </a:solidFill>
        </p:spPr>
        <p:txBody>
          <a:bodyPr/>
          <a:lstStyle/>
          <a:p>
            <a:pPr marL="0" indent="0" algn="jus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In India, agriculture is important for human to survive because it serves the basic need. In our project, there are four phases of people to describe our project problems. First phase people is Farmer, they wants to know what are the demand of crops. Second  phase people is Business person, they wants to know the level of crop yielding in a particular area to satisfy their needs in season. Third phase people want to know what are the crops grows in our nearby area. Fourth phase people doesn’t know whether the farming is done in nearby areas or not. So, all the four phases people’s problem have been solve by our project idea. </a:t>
            </a:r>
            <a:endParaRPr lang="en-US" sz="2800" dirty="0">
              <a:latin typeface="Times New Roman" panose="02020603050405020304" pitchFamily="18" charset="0"/>
              <a:cs typeface="Times New Roman" panose="02020603050405020304" pitchFamily="18" charset="0"/>
            </a:endParaRPr>
          </a:p>
        </p:txBody>
      </p:sp>
      <p:sp>
        <p:nvSpPr>
          <p:cNvPr id="4099" name="Title 1"/>
          <p:cNvSpPr>
            <a:spLocks noGrp="1"/>
          </p:cNvSpPr>
          <p:nvPr>
            <p:ph type="title"/>
          </p:nvPr>
        </p:nvSpPr>
        <p:spPr>
          <a:xfrm>
            <a:off x="228600" y="0"/>
            <a:ext cx="8229600" cy="609600"/>
          </a:xfrm>
        </p:spPr>
        <p:txBody>
          <a:bodyPr/>
          <a:lstStyle/>
          <a:p>
            <a:pPr eaLnBrk="1" hangingPunct="1"/>
            <a:r>
              <a:rPr lang="en-GB" altLang="en-US" b="1" dirty="0">
                <a:solidFill>
                  <a:schemeClr val="bg1"/>
                </a:solidFill>
              </a:rPr>
              <a:t>ABSTRACT</a:t>
            </a:r>
            <a:endParaRPr lang="en-IN" altLang="en-US" b="1" dirty="0">
              <a:solidFill>
                <a:schemeClr val="bg1"/>
              </a:solidFill>
            </a:endParaRPr>
          </a:p>
        </p:txBody>
      </p:sp>
      <p:sp>
        <p:nvSpPr>
          <p:cNvPr id="2" name="Title 1">
            <a:extLst>
              <a:ext uri="{FF2B5EF4-FFF2-40B4-BE49-F238E27FC236}">
                <a16:creationId xmlns:a16="http://schemas.microsoft.com/office/drawing/2014/main" id="{E032209D-8F99-9AF2-762F-C491B8863C44}"/>
              </a:ext>
            </a:extLst>
          </p:cNvPr>
          <p:cNvSpPr txBox="1"/>
          <p:nvPr/>
        </p:nvSpPr>
        <p:spPr>
          <a:xfrm>
            <a:off x="152400" y="6400800"/>
            <a:ext cx="457200" cy="381000"/>
          </a:xfrm>
          <a:prstGeom prst="rect">
            <a:avLst/>
          </a:prstGeom>
        </p:spPr>
        <p:txBody>
          <a:bodyPr anchor="ctr">
            <a:normAutofit fontScale="52500" lnSpcReduction="20000"/>
          </a:bodyPr>
          <a:lstStyle/>
          <a:p>
            <a:pPr algn="ctr" eaLnBrk="1" fontAlgn="auto" hangingPunct="1">
              <a:spcAft>
                <a:spcPts val="0"/>
              </a:spcAft>
              <a:defRPr/>
            </a:pPr>
            <a:endParaRPr lang="en-IN" sz="4400" b="1" dirty="0">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7CCD-D93F-FD14-8A70-FA221712578C}"/>
              </a:ext>
            </a:extLst>
          </p:cNvPr>
          <p:cNvSpPr>
            <a:spLocks noGrp="1"/>
          </p:cNvSpPr>
          <p:nvPr>
            <p:ph type="title"/>
          </p:nvPr>
        </p:nvSpPr>
        <p:spPr>
          <a:xfrm>
            <a:off x="179439" y="0"/>
            <a:ext cx="8534400" cy="563562"/>
          </a:xfrm>
        </p:spPr>
        <p:txBody>
          <a:bodyPr/>
          <a:lstStyle/>
          <a:p>
            <a:r>
              <a:rPr lang="en-GB" dirty="0">
                <a:solidFill>
                  <a:schemeClr val="bg1"/>
                </a:solidFill>
              </a:rPr>
              <a:t>CONT…</a:t>
            </a:r>
            <a:endParaRPr lang="en-IN" dirty="0">
              <a:solidFill>
                <a:schemeClr val="bg1"/>
              </a:solidFill>
            </a:endParaRPr>
          </a:p>
        </p:txBody>
      </p:sp>
      <p:sp>
        <p:nvSpPr>
          <p:cNvPr id="3" name="Content Placeholder 2">
            <a:extLst>
              <a:ext uri="{FF2B5EF4-FFF2-40B4-BE49-F238E27FC236}">
                <a16:creationId xmlns:a16="http://schemas.microsoft.com/office/drawing/2014/main" id="{BE14474F-E027-2070-CA9F-DEEF5C01686A}"/>
              </a:ext>
            </a:extLst>
          </p:cNvPr>
          <p:cNvSpPr>
            <a:spLocks noGrp="1"/>
          </p:cNvSpPr>
          <p:nvPr>
            <p:ph idx="1"/>
          </p:nvPr>
        </p:nvSpPr>
        <p:spPr>
          <a:xfrm>
            <a:off x="152400" y="723900"/>
            <a:ext cx="8839200" cy="5600700"/>
          </a:xfrm>
        </p:spPr>
        <p:txBody>
          <a:bodyPr/>
          <a:lstStyle/>
          <a:p>
            <a:pPr marL="0" indent="0" algn="jus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As for the farmers demand of crops can be rectify by dashboard estimation and they also know the import and export product by dashboard. As for the business persons, they can see high yielding product for their factories and they can also estimate the high importing yielding product. Then, for third phase people can know what type of crops yield in nearby area and also know the sum of crop yield in particular area by using this dashboard. And the last phase people can know whether the crops are yield in their own area and they also can check estimation crop yield in any area. So, this are some problems we occur in our project and solution is done by the dashboard for estimate the crop yield using Data Analytics.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850971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E64F-E777-F3AF-8E97-585C5C0B4268}"/>
              </a:ext>
            </a:extLst>
          </p:cNvPr>
          <p:cNvSpPr>
            <a:spLocks noGrp="1"/>
          </p:cNvSpPr>
          <p:nvPr>
            <p:ph type="title"/>
          </p:nvPr>
        </p:nvSpPr>
        <p:spPr>
          <a:xfrm>
            <a:off x="304800" y="0"/>
            <a:ext cx="8534400" cy="639762"/>
          </a:xfrm>
        </p:spPr>
        <p:txBody>
          <a:bodyPr/>
          <a:lstStyle/>
          <a:p>
            <a:r>
              <a:rPr lang="en-GB" dirty="0">
                <a:solidFill>
                  <a:schemeClr val="bg1"/>
                </a:solidFill>
              </a:rPr>
              <a:t>INTRODUCTION</a:t>
            </a:r>
            <a:endParaRPr lang="en-IN" dirty="0">
              <a:solidFill>
                <a:schemeClr val="bg1"/>
              </a:solidFill>
            </a:endParaRPr>
          </a:p>
        </p:txBody>
      </p:sp>
      <p:sp>
        <p:nvSpPr>
          <p:cNvPr id="3" name="Content Placeholder 2">
            <a:extLst>
              <a:ext uri="{FF2B5EF4-FFF2-40B4-BE49-F238E27FC236}">
                <a16:creationId xmlns:a16="http://schemas.microsoft.com/office/drawing/2014/main" id="{47A0A51C-7123-8200-C19D-81F397F81B80}"/>
              </a:ext>
            </a:extLst>
          </p:cNvPr>
          <p:cNvSpPr>
            <a:spLocks noGrp="1"/>
          </p:cNvSpPr>
          <p:nvPr>
            <p:ph idx="1"/>
          </p:nvPr>
        </p:nvSpPr>
        <p:spPr>
          <a:xfrm>
            <a:off x="76200" y="990600"/>
            <a:ext cx="8991600" cy="5105400"/>
          </a:xfrm>
        </p:spPr>
        <p:txBody>
          <a:bodyPr/>
          <a:lstStyle/>
          <a:p>
            <a:pPr marL="0" indent="0" algn="just">
              <a:buNone/>
            </a:pPr>
            <a:r>
              <a:rPr lang="en-GB" sz="2000" dirty="0">
                <a:latin typeface="Times New Roman" panose="02020603050405020304" pitchFamily="18" charset="0"/>
                <a:cs typeface="Times New Roman" panose="02020603050405020304" pitchFamily="18" charset="0"/>
              </a:rPr>
              <a:t>	</a:t>
            </a:r>
            <a:r>
              <a:rPr lang="en-GB" sz="1600" dirty="0"/>
              <a:t> </a:t>
            </a:r>
            <a:r>
              <a:rPr lang="en-GB" sz="2800" dirty="0">
                <a:latin typeface="Times New Roman" panose="02020603050405020304" pitchFamily="18" charset="0"/>
                <a:cs typeface="Times New Roman" panose="02020603050405020304" pitchFamily="18" charset="0"/>
              </a:rPr>
              <a:t>Agriculture forms the basis for food security and hence it is important. A well-known fact that the majority of population in India is into agriculture. Due to variations in climatic conditions, there exist bottlenecks for increasing the crop production in India. It has become challenging task to achieve desired targets in Agri based crop yield. Various factors are to be considered which have direct impact on the production, productivity of the crops. Crop yield prediction is one of the important factors in agriculture </a:t>
            </a:r>
            <a:r>
              <a:rPr lang="en-GB" sz="2800" dirty="0" err="1">
                <a:latin typeface="Times New Roman" panose="02020603050405020304" pitchFamily="18" charset="0"/>
                <a:cs typeface="Times New Roman" panose="02020603050405020304" pitchFamily="18" charset="0"/>
              </a:rPr>
              <a:t>practices.Crop</a:t>
            </a:r>
            <a:r>
              <a:rPr lang="en-GB" sz="2800" dirty="0">
                <a:latin typeface="Times New Roman" panose="02020603050405020304" pitchFamily="18" charset="0"/>
                <a:cs typeface="Times New Roman" panose="02020603050405020304" pitchFamily="18" charset="0"/>
              </a:rPr>
              <a:t> yield prediction helps the farmers in various ways by providing the record of previous crop yield.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19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6B29B-E6D5-A96A-3BD4-511268B2F2BE}"/>
              </a:ext>
            </a:extLst>
          </p:cNvPr>
          <p:cNvSpPr>
            <a:spLocks noGrp="1"/>
          </p:cNvSpPr>
          <p:nvPr>
            <p:ph type="title"/>
          </p:nvPr>
        </p:nvSpPr>
        <p:spPr>
          <a:xfrm>
            <a:off x="304800" y="0"/>
            <a:ext cx="8382000" cy="639762"/>
          </a:xfrm>
        </p:spPr>
        <p:txBody>
          <a:bodyPr/>
          <a:lstStyle/>
          <a:p>
            <a:r>
              <a:rPr lang="en-GB" dirty="0">
                <a:solidFill>
                  <a:schemeClr val="bg1"/>
                </a:solidFill>
              </a:rPr>
              <a:t>CONT…</a:t>
            </a:r>
            <a:endParaRPr lang="en-IN" dirty="0">
              <a:solidFill>
                <a:schemeClr val="bg1"/>
              </a:solidFill>
            </a:endParaRPr>
          </a:p>
        </p:txBody>
      </p:sp>
      <p:sp>
        <p:nvSpPr>
          <p:cNvPr id="3" name="Content Placeholder 2">
            <a:extLst>
              <a:ext uri="{FF2B5EF4-FFF2-40B4-BE49-F238E27FC236}">
                <a16:creationId xmlns:a16="http://schemas.microsoft.com/office/drawing/2014/main" id="{123F8762-C12B-B97A-9B7C-4E1DAE839F75}"/>
              </a:ext>
            </a:extLst>
          </p:cNvPr>
          <p:cNvSpPr>
            <a:spLocks noGrp="1"/>
          </p:cNvSpPr>
          <p:nvPr>
            <p:ph idx="1"/>
          </p:nvPr>
        </p:nvSpPr>
        <p:spPr>
          <a:xfrm>
            <a:off x="152400" y="762000"/>
            <a:ext cx="8763000" cy="5486400"/>
          </a:xfrm>
        </p:spPr>
        <p:txBody>
          <a:bodyPr/>
          <a:lstStyle/>
          <a:p>
            <a:pPr marL="0" indent="0" algn="just">
              <a:buNone/>
            </a:pPr>
            <a:r>
              <a:rPr lang="en-GB" sz="2800" dirty="0">
                <a:latin typeface="Times New Roman" panose="02020603050405020304" pitchFamily="18" charset="0"/>
                <a:cs typeface="Times New Roman" panose="02020603050405020304" pitchFamily="18" charset="0"/>
              </a:rPr>
              <a:t>	Farmers need information regarding crop yield before sowing seeds in their fields to achieve enhanced crop yield. The use of technology in agriculture has increased in recent year and data analytics is one such trend that has penetrated into the agriculture field. </a:t>
            </a:r>
          </a:p>
          <a:p>
            <a:pPr marL="0" indent="0" algn="just">
              <a:buNone/>
            </a:pPr>
            <a:r>
              <a:rPr lang="en-GB" sz="2800" dirty="0">
                <a:latin typeface="Times New Roman" panose="02020603050405020304" pitchFamily="18" charset="0"/>
                <a:cs typeface="Times New Roman" panose="02020603050405020304" pitchFamily="18" charset="0"/>
              </a:rPr>
              <a:t>	The main challenge in using big data in agriculture is identification of effectiveness of big data analytics. Efforts are going on to understand how big data analytics can agriculture productivity. The present study gives insights on various data analytics methods applied to crop yield prediction and also signifies the important lacunae points’ in the proposed area of research.</a:t>
            </a:r>
            <a:endParaRPr lang="en-IN" sz="2800" dirty="0"/>
          </a:p>
        </p:txBody>
      </p:sp>
    </p:spTree>
    <p:extLst>
      <p:ext uri="{BB962C8B-B14F-4D97-AF65-F5344CB8AC3E}">
        <p14:creationId xmlns:p14="http://schemas.microsoft.com/office/powerpoint/2010/main" val="2784139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A5E9-678B-D147-C506-706E87DD7992}"/>
              </a:ext>
            </a:extLst>
          </p:cNvPr>
          <p:cNvSpPr>
            <a:spLocks noGrp="1"/>
          </p:cNvSpPr>
          <p:nvPr>
            <p:ph type="title"/>
          </p:nvPr>
        </p:nvSpPr>
        <p:spPr>
          <a:xfrm>
            <a:off x="533400" y="0"/>
            <a:ext cx="8305800" cy="573313"/>
          </a:xfrm>
        </p:spPr>
        <p:txBody>
          <a:bodyPr/>
          <a:lstStyle/>
          <a:p>
            <a:r>
              <a:rPr lang="en-GB" dirty="0">
                <a:solidFill>
                  <a:schemeClr val="bg1"/>
                </a:solidFill>
              </a:rPr>
              <a:t>LITERATURE SURVEY</a:t>
            </a:r>
            <a:endParaRPr lang="en-IN" dirty="0">
              <a:solidFill>
                <a:schemeClr val="bg1"/>
              </a:solidFill>
            </a:endParaRPr>
          </a:p>
        </p:txBody>
      </p:sp>
      <p:graphicFrame>
        <p:nvGraphicFramePr>
          <p:cNvPr id="5" name="Table 5">
            <a:extLst>
              <a:ext uri="{FF2B5EF4-FFF2-40B4-BE49-F238E27FC236}">
                <a16:creationId xmlns:a16="http://schemas.microsoft.com/office/drawing/2014/main" id="{C648DBA0-694E-23D4-1BF3-B431009522F7}"/>
              </a:ext>
            </a:extLst>
          </p:cNvPr>
          <p:cNvGraphicFramePr>
            <a:graphicFrameLocks noGrp="1"/>
          </p:cNvGraphicFramePr>
          <p:nvPr>
            <p:ph idx="1"/>
            <p:extLst>
              <p:ext uri="{D42A27DB-BD31-4B8C-83A1-F6EECF244321}">
                <p14:modId xmlns:p14="http://schemas.microsoft.com/office/powerpoint/2010/main" val="4241678838"/>
              </p:ext>
            </p:extLst>
          </p:nvPr>
        </p:nvGraphicFramePr>
        <p:xfrm>
          <a:off x="76200" y="-1066800"/>
          <a:ext cx="8991599" cy="7567295"/>
        </p:xfrm>
        <a:graphic>
          <a:graphicData uri="http://schemas.openxmlformats.org/drawingml/2006/table">
            <a:tbl>
              <a:tblPr firstRow="1" bandRow="1">
                <a:tableStyleId>{5C22544A-7EE6-4342-B048-85BDC9FD1C3A}</a:tableStyleId>
              </a:tblPr>
              <a:tblGrid>
                <a:gridCol w="1072581">
                  <a:extLst>
                    <a:ext uri="{9D8B030D-6E8A-4147-A177-3AD203B41FA5}">
                      <a16:colId xmlns:a16="http://schemas.microsoft.com/office/drawing/2014/main" val="426382263"/>
                    </a:ext>
                  </a:extLst>
                </a:gridCol>
                <a:gridCol w="1365101">
                  <a:extLst>
                    <a:ext uri="{9D8B030D-6E8A-4147-A177-3AD203B41FA5}">
                      <a16:colId xmlns:a16="http://schemas.microsoft.com/office/drawing/2014/main" val="4082504179"/>
                    </a:ext>
                  </a:extLst>
                </a:gridCol>
                <a:gridCol w="2479920">
                  <a:extLst>
                    <a:ext uri="{9D8B030D-6E8A-4147-A177-3AD203B41FA5}">
                      <a16:colId xmlns:a16="http://schemas.microsoft.com/office/drawing/2014/main" val="3828848992"/>
                    </a:ext>
                  </a:extLst>
                </a:gridCol>
                <a:gridCol w="1365101">
                  <a:extLst>
                    <a:ext uri="{9D8B030D-6E8A-4147-A177-3AD203B41FA5}">
                      <a16:colId xmlns:a16="http://schemas.microsoft.com/office/drawing/2014/main" val="3467428733"/>
                    </a:ext>
                  </a:extLst>
                </a:gridCol>
                <a:gridCol w="1365101">
                  <a:extLst>
                    <a:ext uri="{9D8B030D-6E8A-4147-A177-3AD203B41FA5}">
                      <a16:colId xmlns:a16="http://schemas.microsoft.com/office/drawing/2014/main" val="818354463"/>
                    </a:ext>
                  </a:extLst>
                </a:gridCol>
                <a:gridCol w="1343795">
                  <a:extLst>
                    <a:ext uri="{9D8B030D-6E8A-4147-A177-3AD203B41FA5}">
                      <a16:colId xmlns:a16="http://schemas.microsoft.com/office/drawing/2014/main" val="742938975"/>
                    </a:ext>
                  </a:extLst>
                </a:gridCol>
              </a:tblGrid>
              <a:tr h="991870">
                <a:tc>
                  <a:txBody>
                    <a:bodyPr/>
                    <a:lstStyle/>
                    <a:p>
                      <a:r>
                        <a:rPr lang="en-GB" sz="2000" dirty="0">
                          <a:solidFill>
                            <a:schemeClr val="bg1"/>
                          </a:solidFill>
                          <a:latin typeface="Times New Roman" panose="02020603050405020304" pitchFamily="18" charset="0"/>
                          <a:cs typeface="Times New Roman" panose="02020603050405020304" pitchFamily="18" charset="0"/>
                        </a:rPr>
                        <a:t>TITLE</a:t>
                      </a:r>
                      <a:endParaRPr lang="en-IN" sz="20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2000" b="1" kern="1200" dirty="0">
                          <a:solidFill>
                            <a:schemeClr val="lt1"/>
                          </a:solidFill>
                          <a:effectLst/>
                          <a:latin typeface="Times New Roman" panose="02020603050405020304" pitchFamily="18" charset="0"/>
                          <a:ea typeface="+mn-ea"/>
                          <a:cs typeface="Times New Roman" panose="02020603050405020304" pitchFamily="18" charset="0"/>
                        </a:rPr>
                        <a:t>AUTHOR &amp; YEAR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PUBLISHER</a:t>
                      </a:r>
                    </a:p>
                  </a:txBody>
                  <a:tcPr/>
                </a:tc>
                <a:tc>
                  <a:txBody>
                    <a:bodyPr/>
                    <a:lstStyle/>
                    <a:p>
                      <a:pPr>
                        <a:lnSpc>
                          <a:spcPct val="115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PROBLEM PROPOSED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PROBLEM </a:t>
                      </a:r>
                    </a:p>
                    <a:p>
                      <a:r>
                        <a:rPr lang="en-US" sz="2000" b="1" kern="1200" dirty="0">
                          <a:solidFill>
                            <a:schemeClr val="lt1"/>
                          </a:solidFill>
                          <a:effectLst/>
                          <a:latin typeface="Times New Roman" panose="02020603050405020304" pitchFamily="18" charset="0"/>
                          <a:ea typeface="+mn-ea"/>
                          <a:cs typeface="Times New Roman" panose="02020603050405020304" pitchFamily="18" charset="0"/>
                        </a:rPr>
                        <a:t>SOLUTION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b="1" kern="1200" dirty="0">
                          <a:solidFill>
                            <a:schemeClr val="lt1"/>
                          </a:solidFill>
                          <a:effectLst/>
                          <a:latin typeface="Times New Roman" panose="02020603050405020304" pitchFamily="18" charset="0"/>
                          <a:ea typeface="+mn-ea"/>
                          <a:cs typeface="Times New Roman" panose="02020603050405020304" pitchFamily="18" charset="0"/>
                        </a:rPr>
                        <a:t>PROS &amp;</a:t>
                      </a:r>
                    </a:p>
                    <a:p>
                      <a:r>
                        <a:rPr lang="en-US" sz="2000" b="1" kern="1200" dirty="0">
                          <a:solidFill>
                            <a:schemeClr val="lt1"/>
                          </a:solidFill>
                          <a:effectLst/>
                          <a:latin typeface="Times New Roman" panose="02020603050405020304" pitchFamily="18" charset="0"/>
                          <a:ea typeface="+mn-ea"/>
                          <a:cs typeface="Times New Roman" panose="02020603050405020304" pitchFamily="18" charset="0"/>
                        </a:rPr>
                        <a:t>LIMITAT-ION</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2333306"/>
                  </a:ext>
                </a:extLst>
              </a:tr>
              <a:tr h="1938654">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Rice Crop Yield Prediction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Dhakshayini</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patil</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a:t>
                      </a:r>
                    </a:p>
                    <a:p>
                      <a:r>
                        <a:rPr lang="en-US" sz="2000" kern="1200" dirty="0">
                          <a:solidFill>
                            <a:schemeClr val="dk1"/>
                          </a:solidFill>
                          <a:effectLst/>
                          <a:latin typeface="Times New Roman" panose="02020603050405020304" pitchFamily="18" charset="0"/>
                          <a:ea typeface="+mn-ea"/>
                          <a:cs typeface="Times New Roman" panose="02020603050405020304" pitchFamily="18" charset="0"/>
                        </a:rPr>
                        <a:t>Dr. M.S, </a:t>
                      </a:r>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Shirdhonkar</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2000" kern="1200" dirty="0">
                          <a:solidFill>
                            <a:schemeClr val="dk1"/>
                          </a:solidFill>
                          <a:effectLst/>
                          <a:latin typeface="Times New Roman" panose="02020603050405020304" pitchFamily="18" charset="0"/>
                          <a:ea typeface="+mn-ea"/>
                          <a:cs typeface="Times New Roman" panose="02020603050405020304" pitchFamily="18" charset="0"/>
                        </a:rPr>
                        <a:t>2021</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c rowSpan="2">
                  <a:txBody>
                    <a:bodyPr/>
                    <a:lstStyle/>
                    <a:p>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2000" kern="1200" dirty="0">
                          <a:solidFill>
                            <a:schemeClr val="dk1"/>
                          </a:solidFill>
                          <a:effectLst/>
                          <a:latin typeface="Times New Roman" panose="02020603050405020304" pitchFamily="18" charset="0"/>
                          <a:ea typeface="+mn-ea"/>
                          <a:cs typeface="Times New Roman" panose="02020603050405020304" pitchFamily="18" charset="0"/>
                        </a:rPr>
                        <a:t>B M Sagar,  Cauvery N K</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It is utilizes for prediction of rice crop yield</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Data Mining and pH value from which alkalinity of the soil is determined.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WEKA tool was applied in dataset processing. Precipitation.</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2113938"/>
                  </a:ext>
                </a:extLst>
              </a:tr>
              <a:tr h="2479675">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A survey on Crop yield production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Dhivya</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B H, Manjula R, </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2000" kern="1200" dirty="0">
                          <a:solidFill>
                            <a:schemeClr val="dk1"/>
                          </a:solidFill>
                          <a:effectLst/>
                          <a:latin typeface="Times New Roman" panose="02020603050405020304" pitchFamily="18" charset="0"/>
                          <a:ea typeface="+mn-ea"/>
                          <a:cs typeface="Times New Roman" panose="02020603050405020304" pitchFamily="18" charset="0"/>
                        </a:rPr>
                        <a:t>Siva Bharathi S, </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Madhumathi</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R/ 2021</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vMerge="1">
                  <a:txBody>
                    <a:bodyPr/>
                    <a:lstStyle/>
                    <a:p>
                      <a:endParaRPr lang="en-IN"/>
                    </a:p>
                  </a:txBody>
                  <a:tcPr/>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It has the different algorithms applied for prediction of crop yield.</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Agricultral</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data, With the advent of data mining crop yield can be deriving insights from agriculture</a:t>
                      </a:r>
                      <a:endParaRPr lang="en-IN" sz="2000" dirty="0">
                        <a:latin typeface="Times New Roman" panose="02020603050405020304" pitchFamily="18" charset="0"/>
                        <a:cs typeface="Times New Roman" panose="02020603050405020304" pitchFamily="18" charset="0"/>
                      </a:endParaRPr>
                    </a:p>
                  </a:txBody>
                  <a:tcPr marL="68580" marR="68580" marT="0" marB="0"/>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It has the mechanism of </a:t>
                      </a:r>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agriculutural</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data mining.</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7884270"/>
                  </a:ext>
                </a:extLst>
              </a:tr>
            </a:tbl>
          </a:graphicData>
        </a:graphic>
      </p:graphicFrame>
    </p:spTree>
    <p:extLst>
      <p:ext uri="{BB962C8B-B14F-4D97-AF65-F5344CB8AC3E}">
        <p14:creationId xmlns:p14="http://schemas.microsoft.com/office/powerpoint/2010/main" val="3885348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4F03-A0FC-F248-109C-FA7B483C0756}"/>
              </a:ext>
            </a:extLst>
          </p:cNvPr>
          <p:cNvSpPr>
            <a:spLocks noGrp="1"/>
          </p:cNvSpPr>
          <p:nvPr>
            <p:ph type="title"/>
          </p:nvPr>
        </p:nvSpPr>
        <p:spPr>
          <a:xfrm>
            <a:off x="304800" y="22123"/>
            <a:ext cx="8534400" cy="563562"/>
          </a:xfrm>
        </p:spPr>
        <p:txBody>
          <a:bodyPr/>
          <a:lstStyle/>
          <a:p>
            <a:r>
              <a:rPr lang="en-GB" dirty="0">
                <a:solidFill>
                  <a:schemeClr val="bg1"/>
                </a:solidFill>
              </a:rPr>
              <a:t>CONT….</a:t>
            </a:r>
            <a:endParaRPr lang="en-IN" dirty="0">
              <a:solidFill>
                <a:schemeClr val="bg1"/>
              </a:solidFill>
            </a:endParaRPr>
          </a:p>
        </p:txBody>
      </p:sp>
      <p:graphicFrame>
        <p:nvGraphicFramePr>
          <p:cNvPr id="4" name="Table 4">
            <a:extLst>
              <a:ext uri="{FF2B5EF4-FFF2-40B4-BE49-F238E27FC236}">
                <a16:creationId xmlns:a16="http://schemas.microsoft.com/office/drawing/2014/main" id="{3064A9C7-F1AE-CED7-BEBA-7C4E8A2EAAD8}"/>
              </a:ext>
            </a:extLst>
          </p:cNvPr>
          <p:cNvGraphicFramePr>
            <a:graphicFrameLocks noGrp="1"/>
          </p:cNvGraphicFramePr>
          <p:nvPr>
            <p:ph idx="1"/>
            <p:extLst>
              <p:ext uri="{D42A27DB-BD31-4B8C-83A1-F6EECF244321}">
                <p14:modId xmlns:p14="http://schemas.microsoft.com/office/powerpoint/2010/main" val="3126271560"/>
              </p:ext>
            </p:extLst>
          </p:nvPr>
        </p:nvGraphicFramePr>
        <p:xfrm>
          <a:off x="114300" y="762000"/>
          <a:ext cx="8915400" cy="5669280"/>
        </p:xfrm>
        <a:graphic>
          <a:graphicData uri="http://schemas.openxmlformats.org/drawingml/2006/table">
            <a:tbl>
              <a:tblPr bandRow="1">
                <a:tableStyleId>{5C22544A-7EE6-4342-B048-85BDC9FD1C3A}</a:tableStyleId>
              </a:tblPr>
              <a:tblGrid>
                <a:gridCol w="1485900">
                  <a:extLst>
                    <a:ext uri="{9D8B030D-6E8A-4147-A177-3AD203B41FA5}">
                      <a16:colId xmlns:a16="http://schemas.microsoft.com/office/drawing/2014/main" val="2664263389"/>
                    </a:ext>
                  </a:extLst>
                </a:gridCol>
                <a:gridCol w="1485900">
                  <a:extLst>
                    <a:ext uri="{9D8B030D-6E8A-4147-A177-3AD203B41FA5}">
                      <a16:colId xmlns:a16="http://schemas.microsoft.com/office/drawing/2014/main" val="1781153702"/>
                    </a:ext>
                  </a:extLst>
                </a:gridCol>
                <a:gridCol w="1485900">
                  <a:extLst>
                    <a:ext uri="{9D8B030D-6E8A-4147-A177-3AD203B41FA5}">
                      <a16:colId xmlns:a16="http://schemas.microsoft.com/office/drawing/2014/main" val="1060972108"/>
                    </a:ext>
                  </a:extLst>
                </a:gridCol>
                <a:gridCol w="1485900">
                  <a:extLst>
                    <a:ext uri="{9D8B030D-6E8A-4147-A177-3AD203B41FA5}">
                      <a16:colId xmlns:a16="http://schemas.microsoft.com/office/drawing/2014/main" val="3896512066"/>
                    </a:ext>
                  </a:extLst>
                </a:gridCol>
                <a:gridCol w="1485900">
                  <a:extLst>
                    <a:ext uri="{9D8B030D-6E8A-4147-A177-3AD203B41FA5}">
                      <a16:colId xmlns:a16="http://schemas.microsoft.com/office/drawing/2014/main" val="1230310944"/>
                    </a:ext>
                  </a:extLst>
                </a:gridCol>
                <a:gridCol w="1485900">
                  <a:extLst>
                    <a:ext uri="{9D8B030D-6E8A-4147-A177-3AD203B41FA5}">
                      <a16:colId xmlns:a16="http://schemas.microsoft.com/office/drawing/2014/main" val="2689081313"/>
                    </a:ext>
                  </a:extLst>
                </a:gridCol>
              </a:tblGrid>
              <a:tr h="2743200">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The Impact of Data Analytics in Crop Management</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Swarupa</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Rani A/ 2020</a:t>
                      </a:r>
                      <a:endParaRPr lang="en-IN" sz="2000" dirty="0">
                        <a:latin typeface="Times New Roman" panose="02020603050405020304" pitchFamily="18" charset="0"/>
                        <a:cs typeface="Times New Roman" panose="02020603050405020304" pitchFamily="18" charset="0"/>
                      </a:endParaRPr>
                    </a:p>
                  </a:txBody>
                  <a:tcPr/>
                </a:tc>
                <a:tc rowSpan="2">
                  <a:txBody>
                    <a:bodyPr/>
                    <a:lstStyle/>
                    <a:p>
                      <a:endParaRPr lang="en-GB"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Times New Roman" panose="02020603050405020304" pitchFamily="18" charset="0"/>
                          <a:ea typeface="+mn-ea"/>
                          <a:cs typeface="Times New Roman" panose="02020603050405020304" pitchFamily="18" charset="0"/>
                        </a:rPr>
                        <a:t>B M Sagar,  Cauvery N K</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Application  model like fuzzy logic designs in optimization of the crop yield, ANN in validation studies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Crop management by Weather conditions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Vector machines to study soil, climate conditions and water regimes related to crop growth.</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1545410"/>
                  </a:ext>
                </a:extLst>
              </a:tr>
              <a:tr h="2743200">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A study of various data mining techniques for crop yield prediction.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Yogesh </a:t>
                      </a:r>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Gandge</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Sandhya/ </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2000" kern="1200" dirty="0">
                          <a:solidFill>
                            <a:schemeClr val="dk1"/>
                          </a:solidFill>
                          <a:effectLst/>
                          <a:latin typeface="Times New Roman" panose="02020603050405020304" pitchFamily="18" charset="0"/>
                          <a:ea typeface="+mn-ea"/>
                          <a:cs typeface="Times New Roman" panose="02020603050405020304" pitchFamily="18" charset="0"/>
                        </a:rPr>
                        <a:t>2020</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c vMerge="1">
                  <a:txBody>
                    <a:bodyPr/>
                    <a:lstStyle/>
                    <a:p>
                      <a:endParaRPr lang="en-IN" dirty="0"/>
                    </a:p>
                  </a:txBody>
                  <a:tcPr/>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various data mining techniques employed for predicting the crop yield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Data Mining includes inorganic atmospheric problems, </a:t>
                      </a:r>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highcost</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and various types of data.</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Agriculture, Efficient crop management, Weather data, Climate change.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6929739"/>
                  </a:ext>
                </a:extLst>
              </a:tr>
            </a:tbl>
          </a:graphicData>
        </a:graphic>
      </p:graphicFrame>
    </p:spTree>
    <p:extLst>
      <p:ext uri="{BB962C8B-B14F-4D97-AF65-F5344CB8AC3E}">
        <p14:creationId xmlns:p14="http://schemas.microsoft.com/office/powerpoint/2010/main" val="403390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CB53-D27C-3944-152B-4198471E6C6F}"/>
              </a:ext>
            </a:extLst>
          </p:cNvPr>
          <p:cNvSpPr>
            <a:spLocks noGrp="1"/>
          </p:cNvSpPr>
          <p:nvPr>
            <p:ph type="title"/>
          </p:nvPr>
        </p:nvSpPr>
        <p:spPr>
          <a:xfrm>
            <a:off x="381000" y="0"/>
            <a:ext cx="8305800" cy="563562"/>
          </a:xfrm>
        </p:spPr>
        <p:txBody>
          <a:bodyPr/>
          <a:lstStyle/>
          <a:p>
            <a:r>
              <a:rPr lang="en-GB" dirty="0">
                <a:solidFill>
                  <a:schemeClr val="bg1"/>
                </a:solidFill>
              </a:rPr>
              <a:t>CONT..</a:t>
            </a:r>
            <a:endParaRPr lang="en-IN" dirty="0">
              <a:solidFill>
                <a:schemeClr val="bg1"/>
              </a:solidFill>
            </a:endParaRPr>
          </a:p>
        </p:txBody>
      </p:sp>
      <p:graphicFrame>
        <p:nvGraphicFramePr>
          <p:cNvPr id="4" name="Table 4">
            <a:extLst>
              <a:ext uri="{FF2B5EF4-FFF2-40B4-BE49-F238E27FC236}">
                <a16:creationId xmlns:a16="http://schemas.microsoft.com/office/drawing/2014/main" id="{A362ACDE-8385-7C33-A0D9-E2BA47F930FD}"/>
              </a:ext>
            </a:extLst>
          </p:cNvPr>
          <p:cNvGraphicFramePr>
            <a:graphicFrameLocks noGrp="1"/>
          </p:cNvGraphicFramePr>
          <p:nvPr>
            <p:ph idx="1"/>
            <p:extLst>
              <p:ext uri="{D42A27DB-BD31-4B8C-83A1-F6EECF244321}">
                <p14:modId xmlns:p14="http://schemas.microsoft.com/office/powerpoint/2010/main" val="2686001293"/>
              </p:ext>
            </p:extLst>
          </p:nvPr>
        </p:nvGraphicFramePr>
        <p:xfrm>
          <a:off x="76200" y="762000"/>
          <a:ext cx="8991600" cy="5486400"/>
        </p:xfrm>
        <a:graphic>
          <a:graphicData uri="http://schemas.openxmlformats.org/drawingml/2006/table">
            <a:tbl>
              <a:tblPr bandRow="1">
                <a:tableStyleId>{5C22544A-7EE6-4342-B048-85BDC9FD1C3A}</a:tableStyleId>
              </a:tblPr>
              <a:tblGrid>
                <a:gridCol w="1498600">
                  <a:extLst>
                    <a:ext uri="{9D8B030D-6E8A-4147-A177-3AD203B41FA5}">
                      <a16:colId xmlns:a16="http://schemas.microsoft.com/office/drawing/2014/main" val="3508938082"/>
                    </a:ext>
                  </a:extLst>
                </a:gridCol>
                <a:gridCol w="1498600">
                  <a:extLst>
                    <a:ext uri="{9D8B030D-6E8A-4147-A177-3AD203B41FA5}">
                      <a16:colId xmlns:a16="http://schemas.microsoft.com/office/drawing/2014/main" val="2326709570"/>
                    </a:ext>
                  </a:extLst>
                </a:gridCol>
                <a:gridCol w="1498600">
                  <a:extLst>
                    <a:ext uri="{9D8B030D-6E8A-4147-A177-3AD203B41FA5}">
                      <a16:colId xmlns:a16="http://schemas.microsoft.com/office/drawing/2014/main" val="1625286799"/>
                    </a:ext>
                  </a:extLst>
                </a:gridCol>
                <a:gridCol w="1498600">
                  <a:extLst>
                    <a:ext uri="{9D8B030D-6E8A-4147-A177-3AD203B41FA5}">
                      <a16:colId xmlns:a16="http://schemas.microsoft.com/office/drawing/2014/main" val="1506125141"/>
                    </a:ext>
                  </a:extLst>
                </a:gridCol>
                <a:gridCol w="1498600">
                  <a:extLst>
                    <a:ext uri="{9D8B030D-6E8A-4147-A177-3AD203B41FA5}">
                      <a16:colId xmlns:a16="http://schemas.microsoft.com/office/drawing/2014/main" val="1788555682"/>
                    </a:ext>
                  </a:extLst>
                </a:gridCol>
                <a:gridCol w="1498600">
                  <a:extLst>
                    <a:ext uri="{9D8B030D-6E8A-4147-A177-3AD203B41FA5}">
                      <a16:colId xmlns:a16="http://schemas.microsoft.com/office/drawing/2014/main" val="2215042197"/>
                    </a:ext>
                  </a:extLst>
                </a:gridCol>
              </a:tblGrid>
              <a:tr h="5486400">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A Study on Crop Yield Forecasting</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R.Sujatha</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Dr.P.Isakki</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Devi/ 2019</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Times New Roman" panose="02020603050405020304" pitchFamily="18" charset="0"/>
                          <a:ea typeface="+mn-ea"/>
                          <a:cs typeface="Times New Roman" panose="02020603050405020304" pitchFamily="18" charset="0"/>
                        </a:rPr>
                        <a:t>B M Sagar,  Cauvery N K</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comparing previous agricultural data with present to identify optimum condition favor enhanced crop yield.</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we are creating an agriculture data. This data could be gathered, stored and analyzed for useful information. It is used to promote new advanced methods and approaches.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season and the climatic factors which support by enhanced crop yield.</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68700257"/>
                  </a:ext>
                </a:extLst>
              </a:tr>
            </a:tbl>
          </a:graphicData>
        </a:graphic>
      </p:graphicFrame>
    </p:spTree>
    <p:extLst>
      <p:ext uri="{BB962C8B-B14F-4D97-AF65-F5344CB8AC3E}">
        <p14:creationId xmlns:p14="http://schemas.microsoft.com/office/powerpoint/2010/main" val="2723524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1060</Words>
  <Application>Microsoft Office PowerPoint</Application>
  <PresentationFormat>On-screen Show (4:3)</PresentationFormat>
  <Paragraphs>195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(Headings)</vt:lpstr>
      <vt:lpstr>Open Sans</vt:lpstr>
      <vt:lpstr>Times New Roman</vt:lpstr>
      <vt:lpstr>Office Theme</vt:lpstr>
      <vt:lpstr> ESTIMATE THE CROP YIELD USING DATA ANALYTICS   </vt:lpstr>
      <vt:lpstr>Table of Contents </vt:lpstr>
      <vt:lpstr>ABSTRACT</vt:lpstr>
      <vt:lpstr>CONT…</vt:lpstr>
      <vt:lpstr>INTRODUCTION</vt:lpstr>
      <vt:lpstr>CONT…</vt:lpstr>
      <vt:lpstr>LITERATURE SURVEY</vt:lpstr>
      <vt:lpstr>CONT….</vt:lpstr>
      <vt:lpstr>CONT..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INDHU S</cp:lastModifiedBy>
  <cp:revision>384</cp:revision>
  <dcterms:created xsi:type="dcterms:W3CDTF">2020-01-11T08:55:00Z</dcterms:created>
  <dcterms:modified xsi:type="dcterms:W3CDTF">2022-09-25T09:32:02Z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1033-11.2.0.9150</vt:lpwstr>
  </property>
</Properties>
</file>