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9" r:id="rId5"/>
    <p:sldId id="260" r:id="rId6"/>
    <p:sldId id="261" r:id="rId7"/>
    <p:sldId id="263" r:id="rId8"/>
    <p:sldId id="276" r:id="rId9"/>
    <p:sldId id="264" r:id="rId10"/>
    <p:sldId id="265" r:id="rId11"/>
    <p:sldId id="266" r:id="rId12"/>
    <p:sldId id="274" r:id="rId13"/>
    <p:sldId id="268" r:id="rId14"/>
    <p:sldId id="275" r:id="rId15"/>
    <p:sldId id="273" r:id="rId16"/>
    <p:sldId id="277" r:id="rId17"/>
    <p:sldId id="269" r:id="rId18"/>
    <p:sldId id="270"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9/10/2022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9/10/2022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9/10/2022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8"/>
            <a:ext cx="8825658" cy="1139869"/>
          </a:xfrm>
        </p:spPr>
        <p:txBody>
          <a:bodyPr/>
          <a:lstStyle/>
          <a:p>
            <a:r>
              <a:rPr lang="en-IN" sz="4000" dirty="0">
                <a:latin typeface="Arial" panose="020B0604020202020204" pitchFamily="34" charset="0"/>
                <a:cs typeface="Arial" panose="020B0604020202020204" pitchFamily="34" charset="0"/>
              </a:rPr>
              <a:t>Nutrition assistant Application</a:t>
            </a:r>
          </a:p>
        </p:txBody>
      </p:sp>
      <p:sp>
        <p:nvSpPr>
          <p:cNvPr id="3" name="Subtitle 2"/>
          <p:cNvSpPr>
            <a:spLocks noGrp="1"/>
          </p:cNvSpPr>
          <p:nvPr>
            <p:ph type="subTitle" idx="1"/>
          </p:nvPr>
        </p:nvSpPr>
        <p:spPr>
          <a:xfrm>
            <a:off x="1655996" y="2430049"/>
            <a:ext cx="8825658" cy="3043825"/>
          </a:xfrm>
        </p:spPr>
        <p:txBody>
          <a:bodyPr/>
          <a:lstStyle/>
          <a:p>
            <a:r>
              <a:rPr lang="en-US" altLang="en-US" u="sng" dirty="0">
                <a:solidFill>
                  <a:schemeClr val="bg1"/>
                </a:solidFill>
                <a:latin typeface="Arial" panose="020B0604020202020204" pitchFamily="34" charset="0"/>
                <a:cs typeface="Arial" panose="020B0604020202020204" pitchFamily="34" charset="0"/>
              </a:rPr>
              <a:t>Project Mentor :</a:t>
            </a:r>
          </a:p>
          <a:p>
            <a:r>
              <a:rPr lang="en-IN" dirty="0" err="1" smtClean="0">
                <a:solidFill>
                  <a:schemeClr val="bg1"/>
                </a:solidFill>
                <a:latin typeface="Arial" panose="020B0604020202020204" pitchFamily="34" charset="0"/>
                <a:cs typeface="Arial" panose="020B0604020202020204" pitchFamily="34" charset="0"/>
              </a:rPr>
              <a:t>Ponmalar.S</a:t>
            </a:r>
            <a:r>
              <a:rPr lang="en-IN" dirty="0" smtClean="0">
                <a:solidFill>
                  <a:schemeClr val="bg1"/>
                </a:solidFill>
                <a:latin typeface="Arial" panose="020B0604020202020204" pitchFamily="34" charset="0"/>
                <a:cs typeface="Arial" panose="020B0604020202020204" pitchFamily="34" charset="0"/>
              </a:rPr>
              <a:t>								</a:t>
            </a:r>
            <a:r>
              <a:rPr lang="en-US" altLang="en-US" dirty="0">
                <a:solidFill>
                  <a:schemeClr val="bg1"/>
                </a:solidFill>
                <a:latin typeface="Arial" panose="020B0604020202020204" pitchFamily="34" charset="0"/>
                <a:cs typeface="Arial" panose="020B0604020202020204" pitchFamily="34" charset="0"/>
              </a:rPr>
              <a:t>Team </a:t>
            </a:r>
            <a:r>
              <a:rPr lang="en-US" altLang="en-US" dirty="0" smtClean="0">
                <a:solidFill>
                  <a:schemeClr val="bg1"/>
                </a:solidFill>
                <a:latin typeface="Arial" panose="020B0604020202020204" pitchFamily="34" charset="0"/>
                <a:cs typeface="Arial" panose="020B0604020202020204" pitchFamily="34" charset="0"/>
              </a:rPr>
              <a:t>Id : </a:t>
            </a:r>
            <a:r>
              <a:rPr lang="en-IN" dirty="0" smtClean="0">
                <a:solidFill>
                  <a:schemeClr val="bg1"/>
                </a:solidFill>
              </a:rPr>
              <a:t>PNT2022TMID23092</a:t>
            </a:r>
          </a:p>
          <a:p>
            <a:r>
              <a:rPr lang="en-IN" dirty="0">
                <a:solidFill>
                  <a:schemeClr val="bg1"/>
                </a:solidFill>
                <a:latin typeface="Arial" panose="020B0604020202020204" pitchFamily="34" charset="0"/>
                <a:cs typeface="Arial" panose="020B0604020202020204" pitchFamily="34" charset="0"/>
              </a:rPr>
              <a:t>	</a:t>
            </a:r>
            <a:r>
              <a:rPr lang="en-IN" dirty="0" smtClean="0">
                <a:solidFill>
                  <a:schemeClr val="bg1"/>
                </a:solidFill>
                <a:latin typeface="Arial" panose="020B0604020202020204" pitchFamily="34" charset="0"/>
                <a:cs typeface="Arial" panose="020B0604020202020204" pitchFamily="34" charset="0"/>
              </a:rPr>
              <a:t>										Team members :</a:t>
            </a:r>
          </a:p>
          <a:p>
            <a:r>
              <a:rPr lang="en-IN" dirty="0">
                <a:solidFill>
                  <a:schemeClr val="bg1"/>
                </a:solidFill>
                <a:latin typeface="Arial" panose="020B0604020202020204" pitchFamily="34" charset="0"/>
                <a:cs typeface="Arial" panose="020B0604020202020204" pitchFamily="34" charset="0"/>
              </a:rPr>
              <a:t>	</a:t>
            </a:r>
            <a:r>
              <a:rPr lang="en-IN" dirty="0" smtClean="0">
                <a:solidFill>
                  <a:schemeClr val="bg1"/>
                </a:solidFill>
                <a:latin typeface="Arial" panose="020B0604020202020204" pitchFamily="34" charset="0"/>
                <a:cs typeface="Arial" panose="020B0604020202020204" pitchFamily="34" charset="0"/>
              </a:rPr>
              <a:t>										       </a:t>
            </a:r>
            <a:r>
              <a:rPr lang="en-IN" dirty="0" err="1" smtClean="0">
                <a:solidFill>
                  <a:schemeClr val="bg1"/>
                </a:solidFill>
                <a:latin typeface="Arial" panose="020B0604020202020204" pitchFamily="34" charset="0"/>
                <a:cs typeface="Arial" panose="020B0604020202020204" pitchFamily="34" charset="0"/>
              </a:rPr>
              <a:t>B.R.Deepak</a:t>
            </a:r>
            <a:r>
              <a:rPr lang="en-IN" dirty="0" smtClean="0">
                <a:solidFill>
                  <a:schemeClr val="bg1"/>
                </a:solidFill>
                <a:latin typeface="Arial" panose="020B0604020202020204" pitchFamily="34" charset="0"/>
                <a:cs typeface="Arial" panose="020B0604020202020204" pitchFamily="34" charset="0"/>
              </a:rPr>
              <a:t> </a:t>
            </a:r>
            <a:r>
              <a:rPr lang="en-IN" dirty="0" err="1" smtClean="0">
                <a:solidFill>
                  <a:schemeClr val="bg1"/>
                </a:solidFill>
                <a:latin typeface="Arial" panose="020B0604020202020204" pitchFamily="34" charset="0"/>
                <a:cs typeface="Arial" panose="020B0604020202020204" pitchFamily="34" charset="0"/>
              </a:rPr>
              <a:t>niranjan</a:t>
            </a:r>
            <a:r>
              <a:rPr lang="en-IN" dirty="0" smtClean="0">
                <a:solidFill>
                  <a:schemeClr val="bg1"/>
                </a:solidFill>
                <a:latin typeface="Arial" panose="020B0604020202020204" pitchFamily="34" charset="0"/>
                <a:cs typeface="Arial" panose="020B0604020202020204" pitchFamily="34" charset="0"/>
              </a:rPr>
              <a:t>,</a:t>
            </a:r>
          </a:p>
          <a:p>
            <a:r>
              <a:rPr lang="en-IN" dirty="0">
                <a:solidFill>
                  <a:schemeClr val="bg1"/>
                </a:solidFill>
                <a:latin typeface="Arial" panose="020B0604020202020204" pitchFamily="34" charset="0"/>
                <a:cs typeface="Arial" panose="020B0604020202020204" pitchFamily="34" charset="0"/>
              </a:rPr>
              <a:t>	</a:t>
            </a:r>
            <a:r>
              <a:rPr lang="en-IN" dirty="0" smtClean="0">
                <a:solidFill>
                  <a:schemeClr val="bg1"/>
                </a:solidFill>
                <a:latin typeface="Arial" panose="020B0604020202020204" pitchFamily="34" charset="0"/>
                <a:cs typeface="Arial" panose="020B0604020202020204" pitchFamily="34" charset="0"/>
              </a:rPr>
              <a:t>											</a:t>
            </a:r>
            <a:r>
              <a:rPr lang="en-IN" dirty="0" err="1" smtClean="0">
                <a:solidFill>
                  <a:schemeClr val="bg1"/>
                </a:solidFill>
                <a:latin typeface="Arial" panose="020B0604020202020204" pitchFamily="34" charset="0"/>
                <a:cs typeface="Arial" panose="020B0604020202020204" pitchFamily="34" charset="0"/>
              </a:rPr>
              <a:t>a.dinesh</a:t>
            </a:r>
            <a:r>
              <a:rPr lang="en-IN" dirty="0" smtClean="0">
                <a:solidFill>
                  <a:schemeClr val="bg1"/>
                </a:solidFill>
                <a:latin typeface="Arial" panose="020B0604020202020204" pitchFamily="34" charset="0"/>
                <a:cs typeface="Arial" panose="020B0604020202020204" pitchFamily="34" charset="0"/>
              </a:rPr>
              <a:t> </a:t>
            </a:r>
            <a:r>
              <a:rPr lang="en-IN" dirty="0" err="1" smtClean="0">
                <a:solidFill>
                  <a:schemeClr val="bg1"/>
                </a:solidFill>
                <a:latin typeface="Arial" panose="020B0604020202020204" pitchFamily="34" charset="0"/>
                <a:cs typeface="Arial" panose="020B0604020202020204" pitchFamily="34" charset="0"/>
              </a:rPr>
              <a:t>kannan</a:t>
            </a:r>
            <a:r>
              <a:rPr lang="en-IN" dirty="0" smtClean="0">
                <a:solidFill>
                  <a:schemeClr val="bg1"/>
                </a:solidFill>
                <a:latin typeface="Arial" panose="020B0604020202020204" pitchFamily="34" charset="0"/>
                <a:cs typeface="Arial" panose="020B0604020202020204" pitchFamily="34" charset="0"/>
              </a:rPr>
              <a:t>,</a:t>
            </a:r>
          </a:p>
          <a:p>
            <a:r>
              <a:rPr lang="en-IN" dirty="0">
                <a:solidFill>
                  <a:schemeClr val="bg1"/>
                </a:solidFill>
                <a:latin typeface="Arial" panose="020B0604020202020204" pitchFamily="34" charset="0"/>
                <a:cs typeface="Arial" panose="020B0604020202020204" pitchFamily="34" charset="0"/>
              </a:rPr>
              <a:t>	</a:t>
            </a:r>
            <a:r>
              <a:rPr lang="en-IN" dirty="0" smtClean="0">
                <a:solidFill>
                  <a:schemeClr val="bg1"/>
                </a:solidFill>
                <a:latin typeface="Arial" panose="020B0604020202020204" pitchFamily="34" charset="0"/>
                <a:cs typeface="Arial" panose="020B0604020202020204" pitchFamily="34" charset="0"/>
              </a:rPr>
              <a:t>											</a:t>
            </a:r>
            <a:r>
              <a:rPr lang="en-IN" dirty="0" err="1" smtClean="0">
                <a:solidFill>
                  <a:schemeClr val="bg1"/>
                </a:solidFill>
                <a:latin typeface="Arial" panose="020B0604020202020204" pitchFamily="34" charset="0"/>
                <a:cs typeface="Arial" panose="020B0604020202020204" pitchFamily="34" charset="0"/>
              </a:rPr>
              <a:t>r.nishanth</a:t>
            </a:r>
            <a:r>
              <a:rPr lang="en-IN" dirty="0" smtClean="0">
                <a:solidFill>
                  <a:schemeClr val="bg1"/>
                </a:solidFill>
                <a:latin typeface="Arial" panose="020B0604020202020204" pitchFamily="34" charset="0"/>
                <a:cs typeface="Arial" panose="020B0604020202020204" pitchFamily="34" charset="0"/>
              </a:rPr>
              <a:t>,</a:t>
            </a:r>
          </a:p>
          <a:p>
            <a:r>
              <a:rPr lang="en-IN" dirty="0">
                <a:solidFill>
                  <a:schemeClr val="bg1"/>
                </a:solidFill>
                <a:latin typeface="Arial" panose="020B0604020202020204" pitchFamily="34" charset="0"/>
                <a:cs typeface="Arial" panose="020B0604020202020204" pitchFamily="34" charset="0"/>
              </a:rPr>
              <a:t>	</a:t>
            </a:r>
            <a:r>
              <a:rPr lang="en-IN" dirty="0" smtClean="0">
                <a:solidFill>
                  <a:schemeClr val="bg1"/>
                </a:solidFill>
                <a:latin typeface="Arial" panose="020B0604020202020204" pitchFamily="34" charset="0"/>
                <a:cs typeface="Arial" panose="020B0604020202020204" pitchFamily="34" charset="0"/>
              </a:rPr>
              <a:t>											</a:t>
            </a:r>
            <a:r>
              <a:rPr lang="en-IN" dirty="0" err="1" smtClean="0">
                <a:solidFill>
                  <a:schemeClr val="bg1"/>
                </a:solidFill>
                <a:latin typeface="Arial" panose="020B0604020202020204" pitchFamily="34" charset="0"/>
                <a:cs typeface="Arial" panose="020B0604020202020204" pitchFamily="34" charset="0"/>
              </a:rPr>
              <a:t>s.muthu</a:t>
            </a:r>
            <a:r>
              <a:rPr lang="en-IN" dirty="0" smtClean="0">
                <a:solidFill>
                  <a:schemeClr val="bg1"/>
                </a:solidFill>
                <a:latin typeface="Arial" panose="020B0604020202020204" pitchFamily="34" charset="0"/>
                <a:cs typeface="Arial" panose="020B0604020202020204" pitchFamily="34" charset="0"/>
              </a:rPr>
              <a:t> </a:t>
            </a:r>
            <a:r>
              <a:rPr lang="en-IN" dirty="0" err="1" smtClean="0">
                <a:solidFill>
                  <a:schemeClr val="bg1"/>
                </a:solidFill>
                <a:latin typeface="Arial" panose="020B0604020202020204" pitchFamily="34" charset="0"/>
                <a:cs typeface="Arial" panose="020B0604020202020204" pitchFamily="34" charset="0"/>
              </a:rPr>
              <a:t>kamatchi</a:t>
            </a:r>
            <a:r>
              <a:rPr lang="en-IN" dirty="0" smtClean="0">
                <a:solidFill>
                  <a:schemeClr val="bg1"/>
                </a:solidFill>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7194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9"/>
            <a:ext cx="8825658" cy="889348"/>
          </a:xfrm>
        </p:spPr>
        <p:txBody>
          <a:bodyPr/>
          <a:lstStyle/>
          <a:p>
            <a:r>
              <a:rPr lang="en-US" sz="4000" dirty="0" smtClean="0">
                <a:latin typeface="Arial" panose="020B0604020202020204" pitchFamily="34" charset="0"/>
                <a:cs typeface="Arial" panose="020B0604020202020204" pitchFamily="34" charset="0"/>
              </a:rPr>
              <a:t>Existing Application</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5996" y="1891430"/>
            <a:ext cx="8825658" cy="4371584"/>
          </a:xfrm>
        </p:spPr>
        <p:txBody>
          <a:bodyPr>
            <a:noAutofit/>
          </a:bodyPr>
          <a:lstStyle/>
          <a:p>
            <a:pPr marL="285750" indent="-285750" algn="just">
              <a:buFont typeface="Wingdings" panose="05000000000000000000" pitchFamily="2" charset="2"/>
              <a:buChar char="v"/>
            </a:pPr>
            <a:r>
              <a:rPr lang="en-IN" u="sng" dirty="0" err="1" smtClean="0">
                <a:solidFill>
                  <a:schemeClr val="bg1"/>
                </a:solidFill>
                <a:latin typeface="Arial" panose="020B0604020202020204" pitchFamily="34" charset="0"/>
                <a:cs typeface="Arial" panose="020B0604020202020204" pitchFamily="34" charset="0"/>
              </a:rPr>
              <a:t>Deveoped</a:t>
            </a:r>
            <a:r>
              <a:rPr lang="en-IN" u="sng" dirty="0" smtClean="0">
                <a:solidFill>
                  <a:schemeClr val="bg1"/>
                </a:solidFill>
                <a:latin typeface="Arial" panose="020B0604020202020204" pitchFamily="34" charset="0"/>
                <a:cs typeface="Arial" panose="020B0604020202020204" pitchFamily="34" charset="0"/>
              </a:rPr>
              <a:t> by</a:t>
            </a:r>
            <a:r>
              <a:rPr lang="en-IN" dirty="0" smtClean="0">
                <a:solidFill>
                  <a:schemeClr val="bg1"/>
                </a:solidFill>
                <a:latin typeface="Arial" panose="020B0604020202020204" pitchFamily="34" charset="0"/>
                <a:cs typeface="Arial" panose="020B0604020202020204" pitchFamily="34" charset="0"/>
              </a:rPr>
              <a:t> : </a:t>
            </a:r>
            <a:r>
              <a:rPr lang="en-IN" dirty="0" err="1" smtClean="0">
                <a:solidFill>
                  <a:schemeClr val="bg1"/>
                </a:solidFill>
                <a:latin typeface="Arial" panose="020B0604020202020204" pitchFamily="34" charset="0"/>
                <a:cs typeface="Arial" panose="020B0604020202020204" pitchFamily="34" charset="0"/>
              </a:rPr>
              <a:t>platejoy,inc</a:t>
            </a:r>
            <a:r>
              <a:rPr lang="en-IN" dirty="0" smtClean="0">
                <a:solidFill>
                  <a:schemeClr val="bg1"/>
                </a:solidFill>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Title</a:t>
            </a:r>
            <a:r>
              <a:rPr lang="en-US" dirty="0" smtClean="0">
                <a:solidFill>
                  <a:schemeClr val="bg1"/>
                </a:solidFill>
                <a:latin typeface="Arial" panose="020B0604020202020204" pitchFamily="34" charset="0"/>
                <a:cs typeface="Arial" panose="020B0604020202020204" pitchFamily="34" charset="0"/>
              </a:rPr>
              <a:t> : </a:t>
            </a:r>
            <a:r>
              <a:rPr lang="en-US" dirty="0" err="1" smtClean="0">
                <a:solidFill>
                  <a:schemeClr val="bg1"/>
                </a:solidFill>
                <a:latin typeface="Arial" panose="020B0604020202020204" pitchFamily="34" charset="0"/>
                <a:cs typeface="Arial" panose="020B0604020202020204" pitchFamily="34" charset="0"/>
              </a:rPr>
              <a:t>platejoy</a:t>
            </a:r>
            <a:endParaRPr lang="en-US" dirty="0" smtClean="0">
              <a:solidFill>
                <a:schemeClr val="bg1"/>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Publication website</a:t>
            </a:r>
            <a:r>
              <a:rPr lang="en-US" dirty="0" smtClean="0">
                <a:solidFill>
                  <a:schemeClr val="bg1"/>
                </a:solidFill>
                <a:latin typeface="Arial" panose="020B0604020202020204" pitchFamily="34" charset="0"/>
                <a:cs typeface="Arial" panose="020B0604020202020204" pitchFamily="34" charset="0"/>
              </a:rPr>
              <a:t> : </a:t>
            </a:r>
            <a:r>
              <a:rPr lang="en-US" dirty="0" err="1" smtClean="0">
                <a:solidFill>
                  <a:schemeClr val="bg1"/>
                </a:solidFill>
                <a:latin typeface="Arial" panose="020B0604020202020204" pitchFamily="34" charset="0"/>
                <a:cs typeface="Arial" panose="020B0604020202020204" pitchFamily="34" charset="0"/>
              </a:rPr>
              <a:t>google</a:t>
            </a:r>
            <a:r>
              <a:rPr lang="en-US" dirty="0" smtClean="0">
                <a:solidFill>
                  <a:schemeClr val="bg1"/>
                </a:solidFill>
                <a:latin typeface="Arial" panose="020B0604020202020204" pitchFamily="34" charset="0"/>
                <a:cs typeface="Arial" panose="020B0604020202020204" pitchFamily="34" charset="0"/>
              </a:rPr>
              <a:t> play store</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Published date</a:t>
            </a:r>
            <a:r>
              <a:rPr lang="en-US" dirty="0" smtClean="0">
                <a:solidFill>
                  <a:schemeClr val="bg1"/>
                </a:solidFill>
                <a:latin typeface="Arial" panose="020B0604020202020204" pitchFamily="34" charset="0"/>
                <a:cs typeface="Arial" panose="020B0604020202020204" pitchFamily="34" charset="0"/>
              </a:rPr>
              <a:t> : 28 </a:t>
            </a:r>
            <a:r>
              <a:rPr lang="en-US" dirty="0" err="1" smtClean="0">
                <a:solidFill>
                  <a:schemeClr val="bg1"/>
                </a:solidFill>
                <a:latin typeface="Arial" panose="020B0604020202020204" pitchFamily="34" charset="0"/>
                <a:cs typeface="Arial" panose="020B0604020202020204" pitchFamily="34" charset="0"/>
              </a:rPr>
              <a:t>july</a:t>
            </a:r>
            <a:r>
              <a:rPr lang="en-US" dirty="0" smtClean="0">
                <a:solidFill>
                  <a:schemeClr val="bg1"/>
                </a:solidFill>
                <a:latin typeface="Arial" panose="020B0604020202020204" pitchFamily="34" charset="0"/>
                <a:cs typeface="Arial" panose="020B0604020202020204" pitchFamily="34" charset="0"/>
              </a:rPr>
              <a:t> 2022</a:t>
            </a:r>
          </a:p>
          <a:p>
            <a:pPr marL="342900" indent="-34290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Objective</a:t>
            </a:r>
            <a:r>
              <a:rPr lang="en-US" dirty="0" smtClean="0">
                <a:solidFill>
                  <a:schemeClr val="bg1"/>
                </a:solidFill>
                <a:latin typeface="Arial" panose="020B0604020202020204" pitchFamily="34" charset="0"/>
                <a:cs typeface="Arial" panose="020B0604020202020204" pitchFamily="34" charset="0"/>
              </a:rPr>
              <a:t> : </a:t>
            </a:r>
            <a:r>
              <a:rPr lang="en-US" dirty="0">
                <a:solidFill>
                  <a:schemeClr val="bg1"/>
                </a:solidFill>
                <a:latin typeface="Arial" panose="020B0604020202020204" pitchFamily="34" charset="0"/>
                <a:cs typeface="Arial" panose="020B0604020202020204" pitchFamily="34" charset="0"/>
              </a:rPr>
              <a:t>Healthy eating, simplified. Achieve your health &amp; fitness goals with custom-designed meal plans and grocery lists tailored to </a:t>
            </a:r>
            <a:r>
              <a:rPr lang="en-US" dirty="0" err="1" smtClean="0">
                <a:solidFill>
                  <a:schemeClr val="bg1"/>
                </a:solidFill>
                <a:latin typeface="Arial" panose="020B0604020202020204" pitchFamily="34" charset="0"/>
                <a:cs typeface="Arial" panose="020B0604020202020204" pitchFamily="34" charset="0"/>
              </a:rPr>
              <a:t>you</a:t>
            </a:r>
            <a:r>
              <a:rPr lang="en-US" dirty="0" err="1">
                <a:solidFill>
                  <a:schemeClr val="bg1"/>
                </a:solidFill>
                <a:latin typeface="Arial" panose="020B0604020202020204" pitchFamily="34" charset="0"/>
                <a:cs typeface="Arial" panose="020B0604020202020204" pitchFamily="34" charset="0"/>
              </a:rPr>
              <a:t>Personalized</a:t>
            </a:r>
            <a:r>
              <a:rPr lang="en-US" dirty="0">
                <a:solidFill>
                  <a:schemeClr val="bg1"/>
                </a:solidFill>
                <a:latin typeface="Arial" panose="020B0604020202020204" pitchFamily="34" charset="0"/>
                <a:cs typeface="Arial" panose="020B0604020202020204" pitchFamily="34" charset="0"/>
              </a:rPr>
              <a:t> meal plans for any lifestyle: </a:t>
            </a:r>
            <a:r>
              <a:rPr lang="en-US" dirty="0" err="1">
                <a:solidFill>
                  <a:schemeClr val="bg1"/>
                </a:solidFill>
                <a:latin typeface="Arial" panose="020B0604020202020204" pitchFamily="34" charset="0"/>
                <a:cs typeface="Arial" panose="020B0604020202020204" pitchFamily="34" charset="0"/>
              </a:rPr>
              <a:t>Paleo</a:t>
            </a:r>
            <a:r>
              <a:rPr lang="en-US" dirty="0">
                <a:solidFill>
                  <a:schemeClr val="bg1"/>
                </a:solidFill>
                <a:latin typeface="Arial" panose="020B0604020202020204" pitchFamily="34" charset="0"/>
                <a:cs typeface="Arial" panose="020B0604020202020204" pitchFamily="34" charset="0"/>
              </a:rPr>
              <a:t>, Gluten Free, Weight Loss, Kid Friendly, Vegetarian, Vegan, Low Carb, Low Fat, </a:t>
            </a:r>
            <a:r>
              <a:rPr lang="en-US" dirty="0" err="1">
                <a:solidFill>
                  <a:schemeClr val="bg1"/>
                </a:solidFill>
                <a:latin typeface="Arial" panose="020B0604020202020204" pitchFamily="34" charset="0"/>
                <a:cs typeface="Arial" panose="020B0604020202020204" pitchFamily="34" charset="0"/>
              </a:rPr>
              <a:t>Prediabetic</a:t>
            </a:r>
            <a:r>
              <a:rPr lang="en-US" dirty="0">
                <a:solidFill>
                  <a:schemeClr val="bg1"/>
                </a:solidFill>
                <a:latin typeface="Arial" panose="020B0604020202020204" pitchFamily="34" charset="0"/>
                <a:cs typeface="Arial" panose="020B0604020202020204" pitchFamily="34" charset="0"/>
              </a:rPr>
              <a:t>, and more.</a:t>
            </a:r>
            <a:br>
              <a:rPr lang="en-US" dirty="0">
                <a:solidFill>
                  <a:schemeClr val="bg1"/>
                </a:solidFill>
                <a:latin typeface="Arial" panose="020B0604020202020204" pitchFamily="34" charset="0"/>
                <a:cs typeface="Arial" panose="020B0604020202020204" pitchFamily="34" charset="0"/>
              </a:rPr>
            </a:b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6491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9"/>
            <a:ext cx="8825658" cy="889348"/>
          </a:xfrm>
        </p:spPr>
        <p:txBody>
          <a:bodyPr/>
          <a:lstStyle/>
          <a:p>
            <a:r>
              <a:rPr lang="en-US" sz="4000" dirty="0" smtClean="0">
                <a:latin typeface="Arial" panose="020B0604020202020204" pitchFamily="34" charset="0"/>
                <a:cs typeface="Arial" panose="020B0604020202020204" pitchFamily="34" charset="0"/>
              </a:rPr>
              <a:t>Existing Application</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5996" y="1891430"/>
            <a:ext cx="8825658" cy="4371584"/>
          </a:xfrm>
        </p:spPr>
        <p:txBody>
          <a:bodyPr>
            <a:noAutofit/>
          </a:bodyPr>
          <a:lstStyle/>
          <a:p>
            <a:pPr marL="285750" indent="-285750" algn="just">
              <a:buFont typeface="Wingdings" panose="05000000000000000000" pitchFamily="2" charset="2"/>
              <a:buChar char="v"/>
            </a:pPr>
            <a:r>
              <a:rPr lang="en-IN" u="sng" dirty="0" err="1" smtClean="0">
                <a:solidFill>
                  <a:schemeClr val="bg1"/>
                </a:solidFill>
                <a:latin typeface="Arial" panose="020B0604020202020204" pitchFamily="34" charset="0"/>
                <a:cs typeface="Arial" panose="020B0604020202020204" pitchFamily="34" charset="0"/>
              </a:rPr>
              <a:t>Deveoped</a:t>
            </a:r>
            <a:r>
              <a:rPr lang="en-IN" u="sng" dirty="0" smtClean="0">
                <a:solidFill>
                  <a:schemeClr val="bg1"/>
                </a:solidFill>
                <a:latin typeface="Arial" panose="020B0604020202020204" pitchFamily="34" charset="0"/>
                <a:cs typeface="Arial" panose="020B0604020202020204" pitchFamily="34" charset="0"/>
              </a:rPr>
              <a:t> by</a:t>
            </a:r>
            <a:r>
              <a:rPr lang="en-IN" dirty="0" smtClean="0">
                <a:solidFill>
                  <a:schemeClr val="bg1"/>
                </a:solidFill>
                <a:latin typeface="Arial" panose="020B0604020202020204" pitchFamily="34" charset="0"/>
                <a:cs typeface="Arial" panose="020B0604020202020204" pitchFamily="34" charset="0"/>
              </a:rPr>
              <a:t> : </a:t>
            </a:r>
            <a:r>
              <a:rPr lang="en-IN" dirty="0" err="1" smtClean="0">
                <a:solidFill>
                  <a:schemeClr val="bg1"/>
                </a:solidFill>
                <a:latin typeface="Arial" panose="020B0604020202020204" pitchFamily="34" charset="0"/>
                <a:cs typeface="Arial" panose="020B0604020202020204" pitchFamily="34" charset="0"/>
              </a:rPr>
              <a:t>myfitnesspal</a:t>
            </a:r>
            <a:r>
              <a:rPr lang="en-IN" dirty="0" smtClean="0">
                <a:solidFill>
                  <a:schemeClr val="bg1"/>
                </a:solidFill>
                <a:latin typeface="Arial" panose="020B0604020202020204" pitchFamily="34" charset="0"/>
                <a:cs typeface="Arial" panose="020B0604020202020204" pitchFamily="34" charset="0"/>
              </a:rPr>
              <a:t>, </a:t>
            </a:r>
            <a:r>
              <a:rPr lang="en-IN" dirty="0" err="1" smtClean="0">
                <a:solidFill>
                  <a:schemeClr val="bg1"/>
                </a:solidFill>
                <a:latin typeface="Arial" panose="020B0604020202020204" pitchFamily="34" charset="0"/>
                <a:cs typeface="Arial" panose="020B0604020202020204" pitchFamily="34" charset="0"/>
              </a:rPr>
              <a:t>inc.</a:t>
            </a:r>
            <a:endParaRPr lang="en-IN" dirty="0" smtClean="0">
              <a:solidFill>
                <a:schemeClr val="bg1"/>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Title</a:t>
            </a:r>
            <a:r>
              <a:rPr lang="en-US" dirty="0" smtClean="0">
                <a:solidFill>
                  <a:schemeClr val="bg1"/>
                </a:solidFill>
                <a:latin typeface="Arial" panose="020B0604020202020204" pitchFamily="34" charset="0"/>
                <a:cs typeface="Arial" panose="020B0604020202020204" pitchFamily="34" charset="0"/>
              </a:rPr>
              <a:t> : </a:t>
            </a:r>
            <a:r>
              <a:rPr lang="en-US" dirty="0" err="1" smtClean="0">
                <a:solidFill>
                  <a:schemeClr val="bg1"/>
                </a:solidFill>
                <a:latin typeface="Arial" panose="020B0604020202020204" pitchFamily="34" charset="0"/>
                <a:cs typeface="Arial" panose="020B0604020202020204" pitchFamily="34" charset="0"/>
              </a:rPr>
              <a:t>myfitnesspal</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calorie counter</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Publication website</a:t>
            </a:r>
            <a:r>
              <a:rPr lang="en-US" dirty="0" smtClean="0">
                <a:solidFill>
                  <a:schemeClr val="bg1"/>
                </a:solidFill>
                <a:latin typeface="Arial" panose="020B0604020202020204" pitchFamily="34" charset="0"/>
                <a:cs typeface="Arial" panose="020B0604020202020204" pitchFamily="34" charset="0"/>
              </a:rPr>
              <a:t> : </a:t>
            </a:r>
            <a:r>
              <a:rPr lang="en-US" dirty="0" err="1" smtClean="0">
                <a:solidFill>
                  <a:schemeClr val="bg1"/>
                </a:solidFill>
                <a:latin typeface="Arial" panose="020B0604020202020204" pitchFamily="34" charset="0"/>
                <a:cs typeface="Arial" panose="020B0604020202020204" pitchFamily="34" charset="0"/>
              </a:rPr>
              <a:t>google</a:t>
            </a:r>
            <a:r>
              <a:rPr lang="en-US" dirty="0" smtClean="0">
                <a:solidFill>
                  <a:schemeClr val="bg1"/>
                </a:solidFill>
                <a:latin typeface="Arial" panose="020B0604020202020204" pitchFamily="34" charset="0"/>
                <a:cs typeface="Arial" panose="020B0604020202020204" pitchFamily="34" charset="0"/>
              </a:rPr>
              <a:t> play store</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Published date</a:t>
            </a:r>
            <a:r>
              <a:rPr lang="en-US" dirty="0" smtClean="0">
                <a:solidFill>
                  <a:schemeClr val="bg1"/>
                </a:solidFill>
                <a:latin typeface="Arial" panose="020B0604020202020204" pitchFamily="34" charset="0"/>
                <a:cs typeface="Arial" panose="020B0604020202020204" pitchFamily="34" charset="0"/>
              </a:rPr>
              <a:t> : 30 </a:t>
            </a:r>
            <a:r>
              <a:rPr lang="en-US" dirty="0" err="1" smtClean="0">
                <a:solidFill>
                  <a:schemeClr val="bg1"/>
                </a:solidFill>
                <a:latin typeface="Arial" panose="020B0604020202020204" pitchFamily="34" charset="0"/>
                <a:cs typeface="Arial" panose="020B0604020202020204" pitchFamily="34" charset="0"/>
              </a:rPr>
              <a:t>augest</a:t>
            </a:r>
            <a:r>
              <a:rPr lang="en-US" dirty="0" smtClean="0">
                <a:solidFill>
                  <a:schemeClr val="bg1"/>
                </a:solidFill>
                <a:latin typeface="Arial" panose="020B0604020202020204" pitchFamily="34" charset="0"/>
                <a:cs typeface="Arial" panose="020B0604020202020204" pitchFamily="34" charset="0"/>
              </a:rPr>
              <a:t> 2022</a:t>
            </a:r>
          </a:p>
          <a:p>
            <a:pPr marL="342900" indent="-342900">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Objective</a:t>
            </a:r>
            <a:r>
              <a:rPr lang="en-US" dirty="0" smtClean="0">
                <a:solidFill>
                  <a:schemeClr val="bg1"/>
                </a:solidFill>
                <a:latin typeface="Arial" panose="020B0604020202020204" pitchFamily="34" charset="0"/>
                <a:cs typeface="Arial" panose="020B0604020202020204" pitchFamily="34" charset="0"/>
              </a:rPr>
              <a:t> : </a:t>
            </a:r>
            <a:r>
              <a:rPr lang="en-US" dirty="0">
                <a:solidFill>
                  <a:schemeClr val="bg1"/>
                </a:solidFill>
                <a:latin typeface="Arial" panose="020B0604020202020204" pitchFamily="34" charset="0"/>
                <a:cs typeface="Arial" panose="020B0604020202020204" pitchFamily="34" charset="0"/>
              </a:rPr>
              <a:t>Track progress toward your nutrition, fitness, weight loss and water goals with </a:t>
            </a:r>
            <a:r>
              <a:rPr lang="en-US" dirty="0" err="1">
                <a:solidFill>
                  <a:schemeClr val="bg1"/>
                </a:solidFill>
                <a:latin typeface="Arial" panose="020B0604020202020204" pitchFamily="34" charset="0"/>
                <a:cs typeface="Arial" panose="020B0604020202020204" pitchFamily="34" charset="0"/>
              </a:rPr>
              <a:t>MyFitnessPal</a:t>
            </a:r>
            <a:r>
              <a:rPr lang="en-US" dirty="0">
                <a:solidFill>
                  <a:schemeClr val="bg1"/>
                </a:solidFill>
                <a:latin typeface="Arial" panose="020B0604020202020204" pitchFamily="34" charset="0"/>
                <a:cs typeface="Arial" panose="020B0604020202020204" pitchFamily="34" charset="0"/>
              </a:rPr>
              <a:t>. This all-in-one food tracker and health app is like having </a:t>
            </a:r>
            <a:r>
              <a:rPr lang="en-US" b="1" dirty="0">
                <a:solidFill>
                  <a:schemeClr val="bg1"/>
                </a:solidFill>
                <a:latin typeface="Arial" panose="020B0604020202020204" pitchFamily="34" charset="0"/>
                <a:cs typeface="Arial" panose="020B0604020202020204" pitchFamily="34" charset="0"/>
              </a:rPr>
              <a:t>a nutrition coach, meal planner, and food diary</a:t>
            </a:r>
            <a:r>
              <a:rPr lang="en-US" dirty="0">
                <a:solidFill>
                  <a:schemeClr val="bg1"/>
                </a:solidFill>
                <a:latin typeface="Arial" panose="020B0604020202020204" pitchFamily="34" charset="0"/>
                <a:cs typeface="Arial" panose="020B0604020202020204" pitchFamily="34" charset="0"/>
              </a:rPr>
              <a:t> with you at all </a:t>
            </a:r>
            <a:r>
              <a:rPr lang="en-US" dirty="0" smtClean="0">
                <a:solidFill>
                  <a:schemeClr val="bg1"/>
                </a:solidFill>
                <a:latin typeface="Arial" panose="020B0604020202020204" pitchFamily="34" charset="0"/>
                <a:cs typeface="Arial" panose="020B0604020202020204" pitchFamily="34" charset="0"/>
              </a:rPr>
              <a:t>times.</a:t>
            </a:r>
            <a:r>
              <a:rPr lang="en-US" dirty="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MyFitnessPal</a:t>
            </a:r>
            <a:r>
              <a:rPr lang="en-US" dirty="0" smtClean="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isn’t another restrictive diet app. This is a health app to help you learn about your </a:t>
            </a:r>
            <a:r>
              <a:rPr lang="en-US" dirty="0" smtClean="0">
                <a:solidFill>
                  <a:schemeClr val="bg1"/>
                </a:solidFill>
                <a:latin typeface="Arial" panose="020B0604020202020204" pitchFamily="34" charset="0"/>
                <a:cs typeface="Arial" panose="020B0604020202020204" pitchFamily="34" charset="0"/>
              </a:rPr>
              <a:t>habits.</a:t>
            </a:r>
            <a:r>
              <a:rPr lang="en-US" dirty="0">
                <a:solidFill>
                  <a:schemeClr val="bg1"/>
                </a:solidFill>
                <a:latin typeface="Arial" panose="020B0604020202020204" pitchFamily="34" charset="0"/>
                <a:cs typeface="Arial" panose="020B0604020202020204" pitchFamily="34" charset="0"/>
              </a:rPr>
              <a:t/>
            </a:r>
            <a:br>
              <a:rPr lang="en-US" dirty="0">
                <a:solidFill>
                  <a:schemeClr val="bg1"/>
                </a:solidFill>
                <a:latin typeface="Arial" panose="020B0604020202020204" pitchFamily="34" charset="0"/>
                <a:cs typeface="Arial" panose="020B0604020202020204" pitchFamily="34" charset="0"/>
              </a:rPr>
            </a:b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6371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9"/>
            <a:ext cx="8825658" cy="889348"/>
          </a:xfrm>
        </p:spPr>
        <p:txBody>
          <a:bodyPr/>
          <a:lstStyle/>
          <a:p>
            <a:r>
              <a:rPr lang="en-US" sz="4000" dirty="0" smtClean="0">
                <a:latin typeface="Arial" panose="020B0604020202020204" pitchFamily="34" charset="0"/>
                <a:cs typeface="Arial" panose="020B0604020202020204" pitchFamily="34" charset="0"/>
              </a:rPr>
              <a:t>Existing Application</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5996" y="1891430"/>
            <a:ext cx="8825658" cy="4371584"/>
          </a:xfrm>
        </p:spPr>
        <p:txBody>
          <a:bodyPr>
            <a:noAutofit/>
          </a:bodyPr>
          <a:lstStyle/>
          <a:p>
            <a:pPr marL="285750" indent="-285750" algn="just">
              <a:buFont typeface="Wingdings" panose="05000000000000000000" pitchFamily="2" charset="2"/>
              <a:buChar char="v"/>
            </a:pPr>
            <a:r>
              <a:rPr lang="en-IN" u="sng" dirty="0" smtClean="0">
                <a:solidFill>
                  <a:schemeClr val="bg1"/>
                </a:solidFill>
                <a:latin typeface="Arial" panose="020B0604020202020204" pitchFamily="34" charset="0"/>
                <a:cs typeface="Arial" panose="020B0604020202020204" pitchFamily="34" charset="0"/>
              </a:rPr>
              <a:t>Critical findings</a:t>
            </a:r>
            <a:r>
              <a:rPr lang="en-IN" dirty="0" smtClean="0">
                <a:solidFill>
                  <a:schemeClr val="bg1"/>
                </a:solidFill>
                <a:latin typeface="Arial" panose="020B0604020202020204" pitchFamily="34" charset="0"/>
                <a:cs typeface="Arial" panose="020B0604020202020204" pitchFamily="34" charset="0"/>
              </a:rPr>
              <a:t> :</a:t>
            </a:r>
          </a:p>
          <a:p>
            <a:pPr marL="742950" lvl="1" indent="-285750" algn="just">
              <a:buFont typeface="Wingdings" panose="05000000000000000000" pitchFamily="2" charset="2"/>
              <a:buChar char="v"/>
            </a:pPr>
            <a:r>
              <a:rPr lang="en-US" sz="1800" dirty="0" smtClean="0">
                <a:solidFill>
                  <a:schemeClr val="bg1"/>
                </a:solidFill>
                <a:latin typeface="Arial" panose="020B0604020202020204" pitchFamily="34" charset="0"/>
                <a:cs typeface="Arial" panose="020B0604020202020204" pitchFamily="34" charset="0"/>
              </a:rPr>
              <a:t>People </a:t>
            </a:r>
            <a:r>
              <a:rPr lang="en-US" sz="1800" dirty="0">
                <a:solidFill>
                  <a:schemeClr val="bg1"/>
                </a:solidFill>
                <a:latin typeface="Arial" panose="020B0604020202020204" pitchFamily="34" charset="0"/>
                <a:cs typeface="Arial" panose="020B0604020202020204" pitchFamily="34" charset="0"/>
              </a:rPr>
              <a:t>often </a:t>
            </a:r>
            <a:r>
              <a:rPr lang="en-US" sz="1800" dirty="0" smtClean="0">
                <a:solidFill>
                  <a:schemeClr val="bg1"/>
                </a:solidFill>
                <a:latin typeface="Arial" panose="020B0604020202020204" pitchFamily="34" charset="0"/>
                <a:cs typeface="Arial" panose="020B0604020202020204" pitchFamily="34" charset="0"/>
              </a:rPr>
              <a:t>misreport</a:t>
            </a:r>
          </a:p>
          <a:p>
            <a:pPr marL="742950" lvl="1" indent="-285750" algn="just">
              <a:buFont typeface="Wingdings" panose="05000000000000000000" pitchFamily="2" charset="2"/>
              <a:buChar char="v"/>
            </a:pPr>
            <a:r>
              <a:rPr lang="en-US" sz="1800" dirty="0" smtClean="0">
                <a:solidFill>
                  <a:schemeClr val="bg1"/>
                </a:solidFill>
                <a:latin typeface="Arial" panose="020B0604020202020204" pitchFamily="34" charset="0"/>
                <a:cs typeface="Arial" panose="020B0604020202020204" pitchFamily="34" charset="0"/>
              </a:rPr>
              <a:t>Correct </a:t>
            </a:r>
            <a:r>
              <a:rPr lang="en-US" sz="1800" dirty="0">
                <a:solidFill>
                  <a:schemeClr val="bg1"/>
                </a:solidFill>
                <a:latin typeface="Arial" panose="020B0604020202020204" pitchFamily="34" charset="0"/>
                <a:cs typeface="Arial" panose="020B0604020202020204" pitchFamily="34" charset="0"/>
              </a:rPr>
              <a:t>calories/macros not always </a:t>
            </a:r>
            <a:r>
              <a:rPr lang="en-US" sz="1800" dirty="0" smtClean="0">
                <a:solidFill>
                  <a:schemeClr val="bg1"/>
                </a:solidFill>
                <a:latin typeface="Arial" panose="020B0604020202020204" pitchFamily="34" charset="0"/>
                <a:cs typeface="Arial" panose="020B0604020202020204" pitchFamily="34" charset="0"/>
              </a:rPr>
              <a:t>available</a:t>
            </a:r>
          </a:p>
          <a:p>
            <a:pPr marL="742950" lvl="1" indent="-285750" algn="just">
              <a:buFont typeface="Wingdings" panose="05000000000000000000" pitchFamily="2" charset="2"/>
              <a:buChar char="v"/>
            </a:pPr>
            <a:r>
              <a:rPr lang="en-US" sz="1800" dirty="0" smtClean="0">
                <a:solidFill>
                  <a:schemeClr val="bg1"/>
                </a:solidFill>
                <a:latin typeface="Arial" panose="020B0604020202020204" pitchFamily="34" charset="0"/>
                <a:cs typeface="Arial" panose="020B0604020202020204" pitchFamily="34" charset="0"/>
              </a:rPr>
              <a:t>Disappointing </a:t>
            </a:r>
            <a:r>
              <a:rPr lang="en-US" sz="1800" dirty="0">
                <a:solidFill>
                  <a:schemeClr val="bg1"/>
                </a:solidFill>
                <a:latin typeface="Arial" panose="020B0604020202020204" pitchFamily="34" charset="0"/>
                <a:cs typeface="Arial" panose="020B0604020202020204" pitchFamily="34" charset="0"/>
              </a:rPr>
              <a:t>on more adds taken over the </a:t>
            </a:r>
            <a:r>
              <a:rPr lang="en-US" sz="1800" dirty="0" smtClean="0">
                <a:solidFill>
                  <a:schemeClr val="bg1"/>
                </a:solidFill>
                <a:latin typeface="Arial" panose="020B0604020202020204" pitchFamily="34" charset="0"/>
                <a:cs typeface="Arial" panose="020B0604020202020204" pitchFamily="34" charset="0"/>
              </a:rPr>
              <a:t>app</a:t>
            </a:r>
          </a:p>
          <a:p>
            <a:pPr marL="742950" lvl="1" indent="-285750" algn="just">
              <a:buFont typeface="Wingdings" panose="05000000000000000000" pitchFamily="2" charset="2"/>
              <a:buChar char="v"/>
            </a:pPr>
            <a:r>
              <a:rPr lang="en-US" sz="1800" dirty="0" smtClean="0">
                <a:solidFill>
                  <a:schemeClr val="bg1"/>
                </a:solidFill>
                <a:latin typeface="Arial" panose="020B0604020202020204" pitchFamily="34" charset="0"/>
                <a:cs typeface="Arial" panose="020B0604020202020204" pitchFamily="34" charset="0"/>
              </a:rPr>
              <a:t>The </a:t>
            </a:r>
            <a:r>
              <a:rPr lang="en-US" sz="1800" dirty="0">
                <a:solidFill>
                  <a:schemeClr val="bg1"/>
                </a:solidFill>
                <a:latin typeface="Arial" panose="020B0604020202020204" pitchFamily="34" charset="0"/>
                <a:cs typeface="Arial" panose="020B0604020202020204" pitchFamily="34" charset="0"/>
              </a:rPr>
              <a:t>premium version is too </a:t>
            </a:r>
            <a:r>
              <a:rPr lang="en-US" sz="1800" dirty="0" smtClean="0">
                <a:solidFill>
                  <a:schemeClr val="bg1"/>
                </a:solidFill>
                <a:latin typeface="Arial" panose="020B0604020202020204" pitchFamily="34" charset="0"/>
                <a:cs typeface="Arial" panose="020B0604020202020204" pitchFamily="34" charset="0"/>
              </a:rPr>
              <a:t>expensive</a:t>
            </a:r>
          </a:p>
          <a:p>
            <a:pPr marL="742950" lvl="1" indent="-285750" algn="just">
              <a:buFont typeface="Wingdings" panose="05000000000000000000" pitchFamily="2" charset="2"/>
              <a:buChar char="v"/>
            </a:pPr>
            <a:r>
              <a:rPr lang="en-US" sz="1800" dirty="0" smtClean="0">
                <a:solidFill>
                  <a:schemeClr val="bg1"/>
                </a:solidFill>
                <a:latin typeface="Arial" panose="020B0604020202020204" pitchFamily="34" charset="0"/>
                <a:cs typeface="Arial" panose="020B0604020202020204" pitchFamily="34" charset="0"/>
              </a:rPr>
              <a:t>Time </a:t>
            </a:r>
            <a:r>
              <a:rPr lang="en-US" sz="1800" dirty="0">
                <a:solidFill>
                  <a:schemeClr val="bg1"/>
                </a:solidFill>
                <a:latin typeface="Arial" panose="020B0604020202020204" pitchFamily="34" charset="0"/>
                <a:cs typeface="Arial" panose="020B0604020202020204" pitchFamily="34" charset="0"/>
              </a:rPr>
              <a:t>consuming</a:t>
            </a:r>
            <a:endParaRPr lang="en-IN"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1985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9"/>
            <a:ext cx="8825658" cy="889348"/>
          </a:xfrm>
        </p:spPr>
        <p:txBody>
          <a:bodyPr/>
          <a:lstStyle/>
          <a:p>
            <a:r>
              <a:rPr lang="en-US" sz="4000" dirty="0" smtClean="0">
                <a:latin typeface="Arial" panose="020B0604020202020204" pitchFamily="34" charset="0"/>
                <a:cs typeface="Arial" panose="020B0604020202020204" pitchFamily="34" charset="0"/>
              </a:rPr>
              <a:t>Existing Application</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5996" y="1891430"/>
            <a:ext cx="8825658" cy="4371584"/>
          </a:xfrm>
        </p:spPr>
        <p:txBody>
          <a:bodyPr>
            <a:noAutofit/>
          </a:bodyPr>
          <a:lstStyle/>
          <a:p>
            <a:pPr marL="285750" indent="-285750" algn="just">
              <a:buFont typeface="Wingdings" panose="05000000000000000000" pitchFamily="2" charset="2"/>
              <a:buChar char="v"/>
            </a:pPr>
            <a:r>
              <a:rPr lang="en-IN" u="sng" dirty="0" err="1" smtClean="0">
                <a:solidFill>
                  <a:schemeClr val="bg1"/>
                </a:solidFill>
                <a:latin typeface="Arial" panose="020B0604020202020204" pitchFamily="34" charset="0"/>
                <a:cs typeface="Arial" panose="020B0604020202020204" pitchFamily="34" charset="0"/>
              </a:rPr>
              <a:t>Deveoped</a:t>
            </a:r>
            <a:r>
              <a:rPr lang="en-IN" u="sng" dirty="0" smtClean="0">
                <a:solidFill>
                  <a:schemeClr val="bg1"/>
                </a:solidFill>
                <a:latin typeface="Arial" panose="020B0604020202020204" pitchFamily="34" charset="0"/>
                <a:cs typeface="Arial" panose="020B0604020202020204" pitchFamily="34" charset="0"/>
              </a:rPr>
              <a:t> by</a:t>
            </a:r>
            <a:r>
              <a:rPr lang="en-IN" dirty="0" smtClean="0">
                <a:solidFill>
                  <a:schemeClr val="bg1"/>
                </a:solidFill>
                <a:latin typeface="Arial" panose="020B0604020202020204" pitchFamily="34" charset="0"/>
                <a:cs typeface="Arial" panose="020B0604020202020204" pitchFamily="34" charset="0"/>
              </a:rPr>
              <a:t> : </a:t>
            </a:r>
            <a:r>
              <a:rPr lang="en-IN" dirty="0" err="1" smtClean="0">
                <a:solidFill>
                  <a:schemeClr val="bg1"/>
                </a:solidFill>
                <a:latin typeface="Arial" panose="020B0604020202020204" pitchFamily="34" charset="0"/>
                <a:cs typeface="Arial" panose="020B0604020202020204" pitchFamily="34" charset="0"/>
              </a:rPr>
              <a:t>lifesum</a:t>
            </a:r>
            <a:endParaRPr lang="en-IN" dirty="0" smtClean="0">
              <a:solidFill>
                <a:schemeClr val="bg1"/>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Title</a:t>
            </a:r>
            <a:r>
              <a:rPr lang="en-US" dirty="0" smtClean="0">
                <a:solidFill>
                  <a:schemeClr val="bg1"/>
                </a:solidFill>
                <a:latin typeface="Arial" panose="020B0604020202020204" pitchFamily="34" charset="0"/>
                <a:cs typeface="Arial" panose="020B0604020202020204" pitchFamily="34" charset="0"/>
              </a:rPr>
              <a:t> : </a:t>
            </a:r>
            <a:r>
              <a:rPr lang="en-US" dirty="0" err="1" smtClean="0">
                <a:solidFill>
                  <a:schemeClr val="bg1"/>
                </a:solidFill>
                <a:latin typeface="Arial" panose="020B0604020202020204" pitchFamily="34" charset="0"/>
                <a:cs typeface="Arial" panose="020B0604020202020204" pitchFamily="34" charset="0"/>
              </a:rPr>
              <a:t>lifesum</a:t>
            </a:r>
            <a:r>
              <a:rPr lang="en-US" dirty="0" smtClean="0">
                <a:solidFill>
                  <a:schemeClr val="bg1"/>
                </a:solidFill>
                <a:latin typeface="Arial" panose="020B0604020202020204" pitchFamily="34" charset="0"/>
                <a:cs typeface="Arial" panose="020B0604020202020204" pitchFamily="34" charset="0"/>
              </a:rPr>
              <a:t> : healthy eating &amp; diet</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Publication website</a:t>
            </a:r>
            <a:r>
              <a:rPr lang="en-US" dirty="0" smtClean="0">
                <a:solidFill>
                  <a:schemeClr val="bg1"/>
                </a:solidFill>
                <a:latin typeface="Arial" panose="020B0604020202020204" pitchFamily="34" charset="0"/>
                <a:cs typeface="Arial" panose="020B0604020202020204" pitchFamily="34" charset="0"/>
              </a:rPr>
              <a:t> : </a:t>
            </a:r>
            <a:r>
              <a:rPr lang="en-US" dirty="0" err="1" smtClean="0">
                <a:solidFill>
                  <a:schemeClr val="bg1"/>
                </a:solidFill>
                <a:latin typeface="Arial" panose="020B0604020202020204" pitchFamily="34" charset="0"/>
                <a:cs typeface="Arial" panose="020B0604020202020204" pitchFamily="34" charset="0"/>
              </a:rPr>
              <a:t>google</a:t>
            </a:r>
            <a:r>
              <a:rPr lang="en-US" dirty="0" smtClean="0">
                <a:solidFill>
                  <a:schemeClr val="bg1"/>
                </a:solidFill>
                <a:latin typeface="Arial" panose="020B0604020202020204" pitchFamily="34" charset="0"/>
                <a:cs typeface="Arial" panose="020B0604020202020204" pitchFamily="34" charset="0"/>
              </a:rPr>
              <a:t> play store</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Published date</a:t>
            </a:r>
            <a:r>
              <a:rPr lang="en-US" dirty="0" smtClean="0">
                <a:solidFill>
                  <a:schemeClr val="bg1"/>
                </a:solidFill>
                <a:latin typeface="Arial" panose="020B0604020202020204" pitchFamily="34" charset="0"/>
                <a:cs typeface="Arial" panose="020B0604020202020204" pitchFamily="34" charset="0"/>
              </a:rPr>
              <a:t> : 24 </a:t>
            </a:r>
            <a:r>
              <a:rPr lang="en-US" dirty="0" err="1" smtClean="0">
                <a:solidFill>
                  <a:schemeClr val="bg1"/>
                </a:solidFill>
                <a:latin typeface="Arial" panose="020B0604020202020204" pitchFamily="34" charset="0"/>
                <a:cs typeface="Arial" panose="020B0604020202020204" pitchFamily="34" charset="0"/>
              </a:rPr>
              <a:t>augest</a:t>
            </a:r>
            <a:r>
              <a:rPr lang="en-US" dirty="0" smtClean="0">
                <a:solidFill>
                  <a:schemeClr val="bg1"/>
                </a:solidFill>
                <a:latin typeface="Arial" panose="020B0604020202020204" pitchFamily="34" charset="0"/>
                <a:cs typeface="Arial" panose="020B0604020202020204" pitchFamily="34" charset="0"/>
              </a:rPr>
              <a:t> 2022</a:t>
            </a:r>
          </a:p>
          <a:p>
            <a:pPr marL="342900" indent="-34290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Objective</a:t>
            </a:r>
            <a:r>
              <a:rPr lang="en-US" dirty="0" smtClean="0">
                <a:solidFill>
                  <a:schemeClr val="bg1"/>
                </a:solidFill>
                <a:latin typeface="Arial" panose="020B0604020202020204" pitchFamily="34" charset="0"/>
                <a:cs typeface="Arial" panose="020B0604020202020204" pitchFamily="34" charset="0"/>
              </a:rPr>
              <a:t> : </a:t>
            </a:r>
            <a:r>
              <a:rPr lang="en-US" dirty="0">
                <a:solidFill>
                  <a:schemeClr val="bg1"/>
                </a:solidFill>
                <a:latin typeface="Arial" panose="020B0604020202020204" pitchFamily="34" charset="0"/>
                <a:cs typeface="Arial" panose="020B0604020202020204" pitchFamily="34" charset="0"/>
              </a:rPr>
              <a:t>Meal plans, food diary, macro calculator, nutrition tracker, calorie counter and healthy recipes, all in one convenient place. Eat healthy and feel great with </a:t>
            </a:r>
            <a:r>
              <a:rPr lang="en-US" dirty="0" err="1">
                <a:solidFill>
                  <a:schemeClr val="bg1"/>
                </a:solidFill>
                <a:latin typeface="Arial" panose="020B0604020202020204" pitchFamily="34" charset="0"/>
                <a:cs typeface="Arial" panose="020B0604020202020204" pitchFamily="34" charset="0"/>
              </a:rPr>
              <a:t>Lifesum</a:t>
            </a:r>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 Looking to try a </a:t>
            </a:r>
            <a:r>
              <a:rPr lang="en-US" dirty="0" err="1">
                <a:solidFill>
                  <a:schemeClr val="bg1"/>
                </a:solidFill>
                <a:latin typeface="Arial" panose="020B0604020202020204" pitchFamily="34" charset="0"/>
                <a:cs typeface="Arial" panose="020B0604020202020204" pitchFamily="34" charset="0"/>
              </a:rPr>
              <a:t>keto</a:t>
            </a:r>
            <a:r>
              <a:rPr lang="en-US" dirty="0">
                <a:solidFill>
                  <a:schemeClr val="bg1"/>
                </a:solidFill>
                <a:latin typeface="Arial" panose="020B0604020202020204" pitchFamily="34" charset="0"/>
                <a:cs typeface="Arial" panose="020B0604020202020204" pitchFamily="34" charset="0"/>
              </a:rPr>
              <a:t>, fasting, </a:t>
            </a:r>
            <a:r>
              <a:rPr lang="en-US" dirty="0" err="1">
                <a:solidFill>
                  <a:schemeClr val="bg1"/>
                </a:solidFill>
                <a:latin typeface="Arial" panose="020B0604020202020204" pitchFamily="34" charset="0"/>
                <a:cs typeface="Arial" panose="020B0604020202020204" pitchFamily="34" charset="0"/>
              </a:rPr>
              <a:t>paleo</a:t>
            </a:r>
            <a:r>
              <a:rPr lang="en-US" dirty="0">
                <a:solidFill>
                  <a:schemeClr val="bg1"/>
                </a:solidFill>
                <a:latin typeface="Arial" panose="020B0604020202020204" pitchFamily="34" charset="0"/>
                <a:cs typeface="Arial" panose="020B0604020202020204" pitchFamily="34" charset="0"/>
              </a:rPr>
              <a:t> or sugar free diet? We have the perfect diet for any goal. Need a health tracker to stay in check? Fear not. We've got an intuitive food diary, macro calculator and tons of nutritional guidance.</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9973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9"/>
            <a:ext cx="8825658" cy="889348"/>
          </a:xfrm>
        </p:spPr>
        <p:txBody>
          <a:bodyPr/>
          <a:lstStyle/>
          <a:p>
            <a:r>
              <a:rPr lang="en-US" sz="4000" dirty="0" smtClean="0">
                <a:latin typeface="Arial" panose="020B0604020202020204" pitchFamily="34" charset="0"/>
                <a:cs typeface="Arial" panose="020B0604020202020204" pitchFamily="34" charset="0"/>
              </a:rPr>
              <a:t>Existing Application</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5996" y="1891430"/>
            <a:ext cx="8825658" cy="4371584"/>
          </a:xfrm>
        </p:spPr>
        <p:txBody>
          <a:bodyPr>
            <a:noAutofit/>
          </a:bodyPr>
          <a:lstStyle/>
          <a:p>
            <a:pPr marL="285750" indent="-285750" algn="just">
              <a:buFont typeface="Wingdings" panose="05000000000000000000" pitchFamily="2" charset="2"/>
              <a:buChar char="v"/>
            </a:pPr>
            <a:r>
              <a:rPr lang="en-IN" u="sng" dirty="0" smtClean="0">
                <a:solidFill>
                  <a:schemeClr val="bg1"/>
                </a:solidFill>
                <a:latin typeface="Arial" panose="020B0604020202020204" pitchFamily="34" charset="0"/>
                <a:cs typeface="Arial" panose="020B0604020202020204" pitchFamily="34" charset="0"/>
              </a:rPr>
              <a:t>Critical findings</a:t>
            </a:r>
            <a:r>
              <a:rPr lang="en-IN" dirty="0" smtClean="0">
                <a:solidFill>
                  <a:schemeClr val="bg1"/>
                </a:solidFill>
                <a:latin typeface="Arial" panose="020B0604020202020204" pitchFamily="34" charset="0"/>
                <a:cs typeface="Arial" panose="020B0604020202020204" pitchFamily="34" charset="0"/>
              </a:rPr>
              <a:t> :</a:t>
            </a:r>
          </a:p>
          <a:p>
            <a:pPr marL="742950" lvl="1" indent="-285750" algn="just">
              <a:buFont typeface="Wingdings" panose="05000000000000000000" pitchFamily="2" charset="2"/>
              <a:buChar char="v"/>
            </a:pPr>
            <a:r>
              <a:rPr lang="en-US" sz="1800" dirty="0">
                <a:solidFill>
                  <a:schemeClr val="bg1"/>
                </a:solidFill>
                <a:latin typeface="Arial" panose="020B0604020202020204" pitchFamily="34" charset="0"/>
                <a:cs typeface="Arial" panose="020B0604020202020204" pitchFamily="34" charset="0"/>
              </a:rPr>
              <a:t>Scanning the barcode gets incorrect </a:t>
            </a:r>
            <a:r>
              <a:rPr lang="en-US" sz="1800" dirty="0" smtClean="0">
                <a:solidFill>
                  <a:schemeClr val="bg1"/>
                </a:solidFill>
                <a:latin typeface="Arial" panose="020B0604020202020204" pitchFamily="34" charset="0"/>
                <a:cs typeface="Arial" panose="020B0604020202020204" pitchFamily="34" charset="0"/>
              </a:rPr>
              <a:t>information</a:t>
            </a:r>
          </a:p>
          <a:p>
            <a:pPr marL="742950" lvl="1" indent="-285750" algn="just">
              <a:buFont typeface="Wingdings" panose="05000000000000000000" pitchFamily="2" charset="2"/>
              <a:buChar char="v"/>
            </a:pPr>
            <a:r>
              <a:rPr lang="en-US" sz="1800" dirty="0" smtClean="0">
                <a:solidFill>
                  <a:schemeClr val="bg1"/>
                </a:solidFill>
                <a:latin typeface="Arial" panose="020B0604020202020204" pitchFamily="34" charset="0"/>
                <a:cs typeface="Arial" panose="020B0604020202020204" pitchFamily="34" charset="0"/>
              </a:rPr>
              <a:t>Often </a:t>
            </a:r>
            <a:r>
              <a:rPr lang="en-US" sz="1800" dirty="0">
                <a:solidFill>
                  <a:schemeClr val="bg1"/>
                </a:solidFill>
                <a:latin typeface="Arial" panose="020B0604020202020204" pitchFamily="34" charset="0"/>
                <a:cs typeface="Arial" panose="020B0604020202020204" pitchFamily="34" charset="0"/>
              </a:rPr>
              <a:t>the pages goes </a:t>
            </a:r>
            <a:r>
              <a:rPr lang="en-US" sz="1800" dirty="0" smtClean="0">
                <a:solidFill>
                  <a:schemeClr val="bg1"/>
                </a:solidFill>
                <a:latin typeface="Arial" panose="020B0604020202020204" pitchFamily="34" charset="0"/>
                <a:cs typeface="Arial" panose="020B0604020202020204" pitchFamily="34" charset="0"/>
              </a:rPr>
              <a:t>blank</a:t>
            </a:r>
          </a:p>
          <a:p>
            <a:pPr marL="742950" lvl="1" indent="-285750" algn="just">
              <a:buFont typeface="Wingdings" panose="05000000000000000000" pitchFamily="2" charset="2"/>
              <a:buChar char="v"/>
            </a:pPr>
            <a:r>
              <a:rPr lang="en-US" sz="1800" dirty="0" smtClean="0">
                <a:solidFill>
                  <a:schemeClr val="bg1"/>
                </a:solidFill>
                <a:latin typeface="Arial" panose="020B0604020202020204" pitchFamily="34" charset="0"/>
                <a:cs typeface="Arial" panose="020B0604020202020204" pitchFamily="34" charset="0"/>
              </a:rPr>
              <a:t>calorie </a:t>
            </a:r>
            <a:r>
              <a:rPr lang="en-US" sz="1800" dirty="0">
                <a:solidFill>
                  <a:schemeClr val="bg1"/>
                </a:solidFill>
                <a:latin typeface="Arial" panose="020B0604020202020204" pitchFamily="34" charset="0"/>
                <a:cs typeface="Arial" panose="020B0604020202020204" pitchFamily="34" charset="0"/>
              </a:rPr>
              <a:t>counts on certain product are just </a:t>
            </a:r>
            <a:r>
              <a:rPr lang="en-US" sz="1800" dirty="0" smtClean="0">
                <a:solidFill>
                  <a:schemeClr val="bg1"/>
                </a:solidFill>
                <a:latin typeface="Arial" panose="020B0604020202020204" pitchFamily="34" charset="0"/>
                <a:cs typeface="Arial" panose="020B0604020202020204" pitchFamily="34" charset="0"/>
              </a:rPr>
              <a:t>wrong</a:t>
            </a:r>
          </a:p>
          <a:p>
            <a:pPr marL="742950" lvl="1" indent="-285750" algn="just">
              <a:buFont typeface="Wingdings" panose="05000000000000000000" pitchFamily="2" charset="2"/>
              <a:buChar char="v"/>
            </a:pPr>
            <a:r>
              <a:rPr lang="en-US" sz="1800" dirty="0" smtClean="0">
                <a:solidFill>
                  <a:schemeClr val="bg1"/>
                </a:solidFill>
                <a:latin typeface="Arial" panose="020B0604020202020204" pitchFamily="34" charset="0"/>
                <a:cs typeface="Arial" panose="020B0604020202020204" pitchFamily="34" charset="0"/>
              </a:rPr>
              <a:t>There </a:t>
            </a:r>
            <a:r>
              <a:rPr lang="en-US" sz="1800" dirty="0">
                <a:solidFill>
                  <a:schemeClr val="bg1"/>
                </a:solidFill>
                <a:latin typeface="Arial" panose="020B0604020202020204" pitchFamily="34" charset="0"/>
                <a:cs typeface="Arial" panose="020B0604020202020204" pitchFamily="34" charset="0"/>
              </a:rPr>
              <a:t>is no nutritionist</a:t>
            </a:r>
            <a:endParaRPr lang="en-IN"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8398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9"/>
            <a:ext cx="8825658" cy="889348"/>
          </a:xfrm>
        </p:spPr>
        <p:txBody>
          <a:bodyPr/>
          <a:lstStyle/>
          <a:p>
            <a:r>
              <a:rPr lang="en-US" sz="4000" dirty="0" smtClean="0">
                <a:latin typeface="Arial" panose="020B0604020202020204" pitchFamily="34" charset="0"/>
                <a:cs typeface="Arial" panose="020B0604020202020204" pitchFamily="34" charset="0"/>
              </a:rPr>
              <a:t>Existing Application</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5996" y="1891430"/>
            <a:ext cx="8825658" cy="4371584"/>
          </a:xfrm>
        </p:spPr>
        <p:txBody>
          <a:bodyPr>
            <a:noAutofit/>
          </a:bodyPr>
          <a:lstStyle/>
          <a:p>
            <a:pPr marL="285750" indent="-285750" algn="just">
              <a:buFont typeface="Wingdings" panose="05000000000000000000" pitchFamily="2" charset="2"/>
              <a:buChar char="v"/>
            </a:pPr>
            <a:r>
              <a:rPr lang="en-IN" u="sng" dirty="0" err="1" smtClean="0">
                <a:solidFill>
                  <a:schemeClr val="bg1"/>
                </a:solidFill>
                <a:latin typeface="Arial" panose="020B0604020202020204" pitchFamily="34" charset="0"/>
                <a:cs typeface="Arial" panose="020B0604020202020204" pitchFamily="34" charset="0"/>
              </a:rPr>
              <a:t>Deveoped</a:t>
            </a:r>
            <a:r>
              <a:rPr lang="en-IN" u="sng" dirty="0" smtClean="0">
                <a:solidFill>
                  <a:schemeClr val="bg1"/>
                </a:solidFill>
                <a:latin typeface="Arial" panose="020B0604020202020204" pitchFamily="34" charset="0"/>
                <a:cs typeface="Arial" panose="020B0604020202020204" pitchFamily="34" charset="0"/>
              </a:rPr>
              <a:t> by</a:t>
            </a:r>
            <a:r>
              <a:rPr lang="en-IN" dirty="0" smtClean="0">
                <a:solidFill>
                  <a:schemeClr val="bg1"/>
                </a:solidFill>
                <a:latin typeface="Arial" panose="020B0604020202020204" pitchFamily="34" charset="0"/>
                <a:cs typeface="Arial" panose="020B0604020202020204" pitchFamily="34" charset="0"/>
              </a:rPr>
              <a:t> : maple media</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Title</a:t>
            </a:r>
            <a:r>
              <a:rPr lang="en-US" dirty="0" smtClean="0">
                <a:solidFill>
                  <a:schemeClr val="bg1"/>
                </a:solidFill>
                <a:latin typeface="Arial" panose="020B0604020202020204" pitchFamily="34" charset="0"/>
                <a:cs typeface="Arial" panose="020B0604020202020204" pitchFamily="34" charset="0"/>
              </a:rPr>
              <a:t> : calorie counter app : </a:t>
            </a:r>
            <a:r>
              <a:rPr lang="en-US" dirty="0" err="1" smtClean="0">
                <a:solidFill>
                  <a:schemeClr val="bg1"/>
                </a:solidFill>
                <a:latin typeface="Arial" panose="020B0604020202020204" pitchFamily="34" charset="0"/>
                <a:cs typeface="Arial" panose="020B0604020202020204" pitchFamily="34" charset="0"/>
              </a:rPr>
              <a:t>fooducate</a:t>
            </a:r>
            <a:endParaRPr lang="en-US" dirty="0" smtClean="0">
              <a:solidFill>
                <a:schemeClr val="bg1"/>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Publication website</a:t>
            </a:r>
            <a:r>
              <a:rPr lang="en-US" dirty="0" smtClean="0">
                <a:solidFill>
                  <a:schemeClr val="bg1"/>
                </a:solidFill>
                <a:latin typeface="Arial" panose="020B0604020202020204" pitchFamily="34" charset="0"/>
                <a:cs typeface="Arial" panose="020B0604020202020204" pitchFamily="34" charset="0"/>
              </a:rPr>
              <a:t> : </a:t>
            </a:r>
            <a:r>
              <a:rPr lang="en-US" dirty="0" err="1" smtClean="0">
                <a:solidFill>
                  <a:schemeClr val="bg1"/>
                </a:solidFill>
                <a:latin typeface="Arial" panose="020B0604020202020204" pitchFamily="34" charset="0"/>
                <a:cs typeface="Arial" panose="020B0604020202020204" pitchFamily="34" charset="0"/>
              </a:rPr>
              <a:t>google</a:t>
            </a:r>
            <a:r>
              <a:rPr lang="en-US" dirty="0" smtClean="0">
                <a:solidFill>
                  <a:schemeClr val="bg1"/>
                </a:solidFill>
                <a:latin typeface="Arial" panose="020B0604020202020204" pitchFamily="34" charset="0"/>
                <a:cs typeface="Arial" panose="020B0604020202020204" pitchFamily="34" charset="0"/>
              </a:rPr>
              <a:t> play store</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Published date</a:t>
            </a:r>
            <a:r>
              <a:rPr lang="en-US" dirty="0" smtClean="0">
                <a:solidFill>
                  <a:schemeClr val="bg1"/>
                </a:solidFill>
                <a:latin typeface="Arial" panose="020B0604020202020204" pitchFamily="34" charset="0"/>
                <a:cs typeface="Arial" panose="020B0604020202020204" pitchFamily="34" charset="0"/>
              </a:rPr>
              <a:t> : 31 </a:t>
            </a:r>
            <a:r>
              <a:rPr lang="en-US" dirty="0" err="1" smtClean="0">
                <a:solidFill>
                  <a:schemeClr val="bg1"/>
                </a:solidFill>
                <a:latin typeface="Arial" panose="020B0604020202020204" pitchFamily="34" charset="0"/>
                <a:cs typeface="Arial" panose="020B0604020202020204" pitchFamily="34" charset="0"/>
              </a:rPr>
              <a:t>augest</a:t>
            </a:r>
            <a:r>
              <a:rPr lang="en-US" dirty="0" smtClean="0">
                <a:solidFill>
                  <a:schemeClr val="bg1"/>
                </a:solidFill>
                <a:latin typeface="Arial" panose="020B0604020202020204" pitchFamily="34" charset="0"/>
                <a:cs typeface="Arial" panose="020B0604020202020204" pitchFamily="34" charset="0"/>
              </a:rPr>
              <a:t> 2022</a:t>
            </a:r>
          </a:p>
          <a:p>
            <a:pPr marL="342900" indent="-342900">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Objective</a:t>
            </a:r>
            <a:r>
              <a:rPr lang="en-US" dirty="0" smtClean="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Fooducate</a:t>
            </a:r>
            <a:r>
              <a:rPr lang="en-US" dirty="0">
                <a:solidFill>
                  <a:schemeClr val="bg1"/>
                </a:solidFill>
                <a:latin typeface="Arial" panose="020B0604020202020204" pitchFamily="34" charset="0"/>
                <a:cs typeface="Arial" panose="020B0604020202020204" pitchFamily="34" charset="0"/>
              </a:rPr>
              <a:t> is designed to help you lose weight and keep it off. </a:t>
            </a:r>
            <a:r>
              <a:rPr lang="en-US" dirty="0" err="1">
                <a:solidFill>
                  <a:schemeClr val="bg1"/>
                </a:solidFill>
                <a:latin typeface="Arial" panose="020B0604020202020204" pitchFamily="34" charset="0"/>
                <a:cs typeface="Arial" panose="020B0604020202020204" pitchFamily="34" charset="0"/>
              </a:rPr>
              <a:t>Fooducate</a:t>
            </a:r>
            <a:r>
              <a:rPr lang="en-US" dirty="0">
                <a:solidFill>
                  <a:schemeClr val="bg1"/>
                </a:solidFill>
                <a:latin typeface="Arial" panose="020B0604020202020204" pitchFamily="34" charset="0"/>
                <a:cs typeface="Arial" panose="020B0604020202020204" pitchFamily="34" charset="0"/>
              </a:rPr>
              <a:t> also helps you find and understand which foods are healthiest, with detailed and up-to-date nutrition and ingredient information. With </a:t>
            </a:r>
            <a:r>
              <a:rPr lang="en-US" dirty="0" err="1">
                <a:solidFill>
                  <a:schemeClr val="bg1"/>
                </a:solidFill>
                <a:latin typeface="Arial" panose="020B0604020202020204" pitchFamily="34" charset="0"/>
                <a:cs typeface="Arial" panose="020B0604020202020204" pitchFamily="34" charset="0"/>
              </a:rPr>
              <a:t>Fooducate</a:t>
            </a:r>
            <a:r>
              <a:rPr lang="en-US" dirty="0">
                <a:solidFill>
                  <a:schemeClr val="bg1"/>
                </a:solidFill>
                <a:latin typeface="Arial" panose="020B0604020202020204" pitchFamily="34" charset="0"/>
                <a:cs typeface="Arial" panose="020B0604020202020204" pitchFamily="34" charset="0"/>
              </a:rPr>
              <a:t>, you can track your calories, macros, and workouts, plus get motivated, share diet tips and recipes with a community of health and wellness enthusiasts. Download the app &amp; start your journey today!</a:t>
            </a:r>
            <a:br>
              <a:rPr lang="en-US" dirty="0">
                <a:solidFill>
                  <a:schemeClr val="bg1"/>
                </a:solidFill>
                <a:latin typeface="Arial" panose="020B0604020202020204" pitchFamily="34" charset="0"/>
                <a:cs typeface="Arial" panose="020B0604020202020204" pitchFamily="34" charset="0"/>
              </a:rPr>
            </a:b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1777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9"/>
            <a:ext cx="8825658" cy="889348"/>
          </a:xfrm>
        </p:spPr>
        <p:txBody>
          <a:bodyPr/>
          <a:lstStyle/>
          <a:p>
            <a:r>
              <a:rPr lang="en-US" sz="4000" dirty="0" smtClean="0">
                <a:latin typeface="Arial" panose="020B0604020202020204" pitchFamily="34" charset="0"/>
                <a:cs typeface="Arial" panose="020B0604020202020204" pitchFamily="34" charset="0"/>
              </a:rPr>
              <a:t>Existing Application</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5996" y="1891430"/>
            <a:ext cx="8825658" cy="4371584"/>
          </a:xfrm>
        </p:spPr>
        <p:txBody>
          <a:bodyPr>
            <a:noAutofit/>
          </a:bodyPr>
          <a:lstStyle/>
          <a:p>
            <a:pPr marL="285750" indent="-285750" algn="just">
              <a:buFont typeface="Wingdings" panose="05000000000000000000" pitchFamily="2" charset="2"/>
              <a:buChar char="v"/>
            </a:pPr>
            <a:r>
              <a:rPr lang="en-IN" u="sng" dirty="0" smtClean="0">
                <a:solidFill>
                  <a:schemeClr val="bg1"/>
                </a:solidFill>
                <a:latin typeface="Arial" panose="020B0604020202020204" pitchFamily="34" charset="0"/>
                <a:cs typeface="Arial" panose="020B0604020202020204" pitchFamily="34" charset="0"/>
              </a:rPr>
              <a:t>Critical finding</a:t>
            </a:r>
            <a:r>
              <a:rPr lang="en-IN" dirty="0" smtClean="0">
                <a:solidFill>
                  <a:schemeClr val="bg1"/>
                </a:solidFill>
                <a:latin typeface="Arial" panose="020B0604020202020204" pitchFamily="34" charset="0"/>
                <a:cs typeface="Arial" panose="020B0604020202020204" pitchFamily="34" charset="0"/>
              </a:rPr>
              <a:t> :</a:t>
            </a:r>
          </a:p>
          <a:p>
            <a:pPr marL="742950" lvl="1" indent="-285750" algn="just">
              <a:buFont typeface="Wingdings" panose="05000000000000000000" pitchFamily="2" charset="2"/>
              <a:buChar char="v"/>
            </a:pPr>
            <a:r>
              <a:rPr lang="en-IN" sz="1800" dirty="0" smtClean="0">
                <a:solidFill>
                  <a:schemeClr val="bg1"/>
                </a:solidFill>
                <a:latin typeface="Arial" panose="020B0604020202020204" pitchFamily="34" charset="0"/>
                <a:cs typeface="Arial" panose="020B0604020202020204" pitchFamily="34" charset="0"/>
              </a:rPr>
              <a:t>Some report of the barcode scanner not working on certain Samsung models.</a:t>
            </a:r>
          </a:p>
          <a:p>
            <a:pPr marL="742950" lvl="1" indent="-285750" algn="just">
              <a:buFont typeface="Wingdings" panose="05000000000000000000" pitchFamily="2" charset="2"/>
              <a:buChar char="v"/>
            </a:pPr>
            <a:r>
              <a:rPr lang="en-US" sz="1800" dirty="0">
                <a:solidFill>
                  <a:schemeClr val="bg1"/>
                </a:solidFill>
                <a:latin typeface="Arial" panose="020B0604020202020204" pitchFamily="34" charset="0"/>
                <a:cs typeface="Arial" panose="020B0604020202020204" pitchFamily="34" charset="0"/>
              </a:rPr>
              <a:t>calorie counts on certain product are just </a:t>
            </a:r>
            <a:r>
              <a:rPr lang="en-US" sz="1800" dirty="0" smtClean="0">
                <a:solidFill>
                  <a:schemeClr val="bg1"/>
                </a:solidFill>
                <a:latin typeface="Arial" panose="020B0604020202020204" pitchFamily="34" charset="0"/>
                <a:cs typeface="Arial" panose="020B0604020202020204" pitchFamily="34" charset="0"/>
              </a:rPr>
              <a:t>wrong</a:t>
            </a:r>
          </a:p>
          <a:p>
            <a:pPr marL="742950" lvl="1" indent="-285750" algn="just">
              <a:buFont typeface="Wingdings" panose="05000000000000000000" pitchFamily="2" charset="2"/>
              <a:buChar char="v"/>
            </a:pPr>
            <a:r>
              <a:rPr lang="en-US" sz="1800" dirty="0">
                <a:solidFill>
                  <a:schemeClr val="bg1"/>
                </a:solidFill>
                <a:latin typeface="Arial" panose="020B0604020202020204" pitchFamily="34" charset="0"/>
                <a:cs typeface="Arial" panose="020B0604020202020204" pitchFamily="34" charset="0"/>
              </a:rPr>
              <a:t>Correct calories/macros not always </a:t>
            </a:r>
            <a:r>
              <a:rPr lang="en-US" sz="1800" dirty="0" smtClean="0">
                <a:solidFill>
                  <a:schemeClr val="bg1"/>
                </a:solidFill>
                <a:latin typeface="Arial" panose="020B0604020202020204" pitchFamily="34" charset="0"/>
                <a:cs typeface="Arial" panose="020B0604020202020204" pitchFamily="34" charset="0"/>
              </a:rPr>
              <a:t>available</a:t>
            </a:r>
          </a:p>
          <a:p>
            <a:pPr marL="742950" lvl="1" indent="-285750" algn="just">
              <a:buFont typeface="Wingdings" panose="05000000000000000000" pitchFamily="2" charset="2"/>
              <a:buChar char="v"/>
            </a:pPr>
            <a:r>
              <a:rPr lang="en-US" sz="1800" dirty="0">
                <a:solidFill>
                  <a:schemeClr val="bg1"/>
                </a:solidFill>
                <a:latin typeface="Arial" panose="020B0604020202020204" pitchFamily="34" charset="0"/>
                <a:cs typeface="Arial" panose="020B0604020202020204" pitchFamily="34" charset="0"/>
              </a:rPr>
              <a:t>But the lack of meals and how to find and add was not </a:t>
            </a:r>
            <a:r>
              <a:rPr lang="en-US" sz="1800" i="1" dirty="0">
                <a:solidFill>
                  <a:schemeClr val="bg1"/>
                </a:solidFill>
                <a:latin typeface="Arial" panose="020B0604020202020204" pitchFamily="34" charset="0"/>
                <a:cs typeface="Arial" panose="020B0604020202020204" pitchFamily="34" charset="0"/>
              </a:rPr>
              <a:t>good</a:t>
            </a:r>
            <a:r>
              <a:rPr lang="en-US" sz="1800" i="1" dirty="0" smtClean="0">
                <a:solidFill>
                  <a:schemeClr val="bg1"/>
                </a:solidFill>
                <a:latin typeface="Arial" panose="020B0604020202020204" pitchFamily="34" charset="0"/>
                <a:cs typeface="Arial" panose="020B0604020202020204" pitchFamily="34" charset="0"/>
              </a:rPr>
              <a:t>.</a:t>
            </a:r>
            <a:endParaRPr lang="en-US" sz="1800" dirty="0">
              <a:solidFill>
                <a:schemeClr val="bg1"/>
              </a:solidFill>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v"/>
            </a:pPr>
            <a:endParaRPr lang="en-US" sz="1800" dirty="0">
              <a:solidFill>
                <a:schemeClr val="bg1"/>
              </a:solidFill>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v"/>
            </a:pPr>
            <a:endParaRPr lang="en-IN" sz="1800" dirty="0" smtClean="0">
              <a:solidFill>
                <a:schemeClr val="bg1"/>
              </a:solidFill>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v"/>
            </a:pPr>
            <a:endParaRPr lang="en-IN"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6908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9"/>
            <a:ext cx="8825658" cy="889348"/>
          </a:xfrm>
        </p:spPr>
        <p:txBody>
          <a:bodyPr/>
          <a:lstStyle/>
          <a:p>
            <a:r>
              <a:rPr lang="en-US" sz="4000" dirty="0" smtClean="0">
                <a:latin typeface="Arial" panose="020B0604020202020204" pitchFamily="34" charset="0"/>
                <a:cs typeface="Arial" panose="020B0604020202020204" pitchFamily="34" charset="0"/>
              </a:rPr>
              <a:t>Existing Application</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5996" y="1891430"/>
            <a:ext cx="8825658" cy="4371584"/>
          </a:xfrm>
        </p:spPr>
        <p:txBody>
          <a:bodyPr>
            <a:noAutofit/>
          </a:bodyPr>
          <a:lstStyle/>
          <a:p>
            <a:pPr marL="285750" indent="-285750" algn="just">
              <a:buFont typeface="Wingdings" panose="05000000000000000000" pitchFamily="2" charset="2"/>
              <a:buChar char="v"/>
            </a:pPr>
            <a:r>
              <a:rPr lang="en-IN" u="sng" dirty="0" err="1" smtClean="0">
                <a:solidFill>
                  <a:schemeClr val="bg1"/>
                </a:solidFill>
                <a:latin typeface="Arial" panose="020B0604020202020204" pitchFamily="34" charset="0"/>
                <a:cs typeface="Arial" panose="020B0604020202020204" pitchFamily="34" charset="0"/>
              </a:rPr>
              <a:t>Deveoped</a:t>
            </a:r>
            <a:r>
              <a:rPr lang="en-IN" u="sng" dirty="0" smtClean="0">
                <a:solidFill>
                  <a:schemeClr val="bg1"/>
                </a:solidFill>
                <a:latin typeface="Arial" panose="020B0604020202020204" pitchFamily="34" charset="0"/>
                <a:cs typeface="Arial" panose="020B0604020202020204" pitchFamily="34" charset="0"/>
              </a:rPr>
              <a:t> by</a:t>
            </a:r>
            <a:r>
              <a:rPr lang="en-IN" dirty="0" smtClean="0">
                <a:solidFill>
                  <a:schemeClr val="bg1"/>
                </a:solidFill>
                <a:latin typeface="Arial" panose="020B0604020202020204" pitchFamily="34" charset="0"/>
                <a:cs typeface="Arial" panose="020B0604020202020204" pitchFamily="34" charset="0"/>
              </a:rPr>
              <a:t> : Mynetdiary.com</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Title</a:t>
            </a:r>
            <a:r>
              <a:rPr lang="en-US" dirty="0" smtClean="0">
                <a:solidFill>
                  <a:schemeClr val="bg1"/>
                </a:solidFill>
                <a:latin typeface="Arial" panose="020B0604020202020204" pitchFamily="34" charset="0"/>
                <a:cs typeface="Arial" panose="020B0604020202020204" pitchFamily="34" charset="0"/>
              </a:rPr>
              <a:t> : calorie counter – </a:t>
            </a:r>
            <a:r>
              <a:rPr lang="en-US" dirty="0" err="1" smtClean="0">
                <a:solidFill>
                  <a:schemeClr val="bg1"/>
                </a:solidFill>
                <a:latin typeface="Arial" panose="020B0604020202020204" pitchFamily="34" charset="0"/>
                <a:cs typeface="Arial" panose="020B0604020202020204" pitchFamily="34" charset="0"/>
              </a:rPr>
              <a:t>mynetdiary</a:t>
            </a:r>
            <a:endParaRPr lang="en-US" dirty="0" smtClean="0">
              <a:solidFill>
                <a:schemeClr val="bg1"/>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Publication website</a:t>
            </a:r>
            <a:r>
              <a:rPr lang="en-US" dirty="0" smtClean="0">
                <a:solidFill>
                  <a:schemeClr val="bg1"/>
                </a:solidFill>
                <a:latin typeface="Arial" panose="020B0604020202020204" pitchFamily="34" charset="0"/>
                <a:cs typeface="Arial" panose="020B0604020202020204" pitchFamily="34" charset="0"/>
              </a:rPr>
              <a:t> : app store</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Published date</a:t>
            </a:r>
            <a:r>
              <a:rPr lang="en-US" dirty="0" smtClean="0">
                <a:solidFill>
                  <a:schemeClr val="bg1"/>
                </a:solidFill>
                <a:latin typeface="Arial" panose="020B0604020202020204" pitchFamily="34" charset="0"/>
                <a:cs typeface="Arial" panose="020B0604020202020204" pitchFamily="34" charset="0"/>
              </a:rPr>
              <a:t> </a:t>
            </a:r>
            <a:r>
              <a:rPr lang="en-US" smtClean="0">
                <a:solidFill>
                  <a:schemeClr val="bg1"/>
                </a:solidFill>
                <a:latin typeface="Arial" panose="020B0604020202020204" pitchFamily="34" charset="0"/>
                <a:cs typeface="Arial" panose="020B0604020202020204" pitchFamily="34" charset="0"/>
              </a:rPr>
              <a:t>: 28 </a:t>
            </a:r>
            <a:r>
              <a:rPr lang="en-US" dirty="0" err="1" smtClean="0">
                <a:solidFill>
                  <a:schemeClr val="bg1"/>
                </a:solidFill>
                <a:latin typeface="Arial" panose="020B0604020202020204" pitchFamily="34" charset="0"/>
                <a:cs typeface="Arial" panose="020B0604020202020204" pitchFamily="34" charset="0"/>
              </a:rPr>
              <a:t>augest</a:t>
            </a:r>
            <a:r>
              <a:rPr lang="en-US" dirty="0" smtClean="0">
                <a:solidFill>
                  <a:schemeClr val="bg1"/>
                </a:solidFill>
                <a:latin typeface="Arial" panose="020B0604020202020204" pitchFamily="34" charset="0"/>
                <a:cs typeface="Arial" panose="020B0604020202020204" pitchFamily="34" charset="0"/>
              </a:rPr>
              <a:t> 2022</a:t>
            </a:r>
          </a:p>
          <a:p>
            <a:pPr marL="342900" indent="-34290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Objective</a:t>
            </a:r>
            <a:r>
              <a:rPr lang="en-US" dirty="0" smtClean="0">
                <a:solidFill>
                  <a:schemeClr val="bg1"/>
                </a:solidFill>
                <a:latin typeface="Arial" panose="020B0604020202020204" pitchFamily="34" charset="0"/>
                <a:cs typeface="Arial" panose="020B0604020202020204" pitchFamily="34" charset="0"/>
              </a:rPr>
              <a:t> : </a:t>
            </a:r>
            <a:r>
              <a:rPr lang="en-US" dirty="0">
                <a:solidFill>
                  <a:schemeClr val="bg1"/>
                </a:solidFill>
                <a:latin typeface="Arial" panose="020B0604020202020204" pitchFamily="34" charset="0"/>
                <a:cs typeface="Arial" panose="020B0604020202020204" pitchFamily="34" charset="0"/>
              </a:rPr>
              <a:t>Are you looking for a calorie counter, food log, macros tracker, or a comprehensive and effective diet plan? Meet </a:t>
            </a:r>
            <a:r>
              <a:rPr lang="en-US" dirty="0" err="1">
                <a:solidFill>
                  <a:schemeClr val="bg1"/>
                </a:solidFill>
                <a:latin typeface="Arial" panose="020B0604020202020204" pitchFamily="34" charset="0"/>
                <a:cs typeface="Arial" panose="020B0604020202020204" pitchFamily="34" charset="0"/>
              </a:rPr>
              <a:t>MyNetDiary</a:t>
            </a:r>
            <a:r>
              <a:rPr lang="en-US" dirty="0">
                <a:solidFill>
                  <a:schemeClr val="bg1"/>
                </a:solidFill>
                <a:latin typeface="Arial" panose="020B0604020202020204" pitchFamily="34" charset="0"/>
                <a:cs typeface="Arial" panose="020B0604020202020204" pitchFamily="34" charset="0"/>
              </a:rPr>
              <a:t> - sleek, smart, simple. It's the most personal weight-loss, diet, and nutrition assistant</a:t>
            </a:r>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 Ranked #1 in Best Calorie Counter Apps of 2022 by Forbes Health, ahead of all other diet </a:t>
            </a:r>
            <a:r>
              <a:rPr lang="en-US" dirty="0" smtClean="0">
                <a:solidFill>
                  <a:schemeClr val="bg1"/>
                </a:solidFill>
                <a:latin typeface="Arial" panose="020B0604020202020204" pitchFamily="34" charset="0"/>
                <a:cs typeface="Arial" panose="020B0604020202020204" pitchFamily="34" charset="0"/>
              </a:rPr>
              <a:t>apps. Selected </a:t>
            </a:r>
            <a:r>
              <a:rPr lang="en-US" dirty="0">
                <a:solidFill>
                  <a:schemeClr val="bg1"/>
                </a:solidFill>
                <a:latin typeface="Arial" panose="020B0604020202020204" pitchFamily="34" charset="0"/>
                <a:cs typeface="Arial" panose="020B0604020202020204" pitchFamily="34" charset="0"/>
              </a:rPr>
              <a:t>by Today's Dietitian Magazine for its Popular Weight Loss Apps list alongside WW and </a:t>
            </a:r>
            <a:r>
              <a:rPr lang="en-US" dirty="0" err="1">
                <a:solidFill>
                  <a:schemeClr val="bg1"/>
                </a:solidFill>
                <a:latin typeface="Arial" panose="020B0604020202020204" pitchFamily="34" charset="0"/>
                <a:cs typeface="Arial" panose="020B0604020202020204" pitchFamily="34" charset="0"/>
              </a:rPr>
              <a:t>Noom</a:t>
            </a:r>
            <a:r>
              <a:rPr lang="en-US" dirty="0">
                <a:solidFill>
                  <a:schemeClr val="bg1"/>
                </a:solidFill>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6764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9"/>
            <a:ext cx="8825658" cy="889348"/>
          </a:xfrm>
        </p:spPr>
        <p:txBody>
          <a:bodyPr/>
          <a:lstStyle/>
          <a:p>
            <a:r>
              <a:rPr lang="en-US" sz="4000" dirty="0" smtClean="0">
                <a:latin typeface="Arial" panose="020B0604020202020204" pitchFamily="34" charset="0"/>
                <a:cs typeface="Arial" panose="020B0604020202020204" pitchFamily="34" charset="0"/>
              </a:rPr>
              <a:t>Hardware &amp; Software Requirements</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5996" y="2041742"/>
            <a:ext cx="8825658" cy="4221272"/>
          </a:xfrm>
        </p:spPr>
        <p:txBody>
          <a:bodyPr>
            <a:noAutofit/>
          </a:bodyPr>
          <a:lstStyle/>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Software required </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pPr algn="just"/>
            <a:r>
              <a:rPr lang="en-US" dirty="0" smtClean="0">
                <a:solidFill>
                  <a:schemeClr val="bg1"/>
                </a:solidFill>
                <a:latin typeface="Arial" panose="020B0604020202020204" pitchFamily="34" charset="0"/>
                <a:cs typeface="Arial" panose="020B0604020202020204" pitchFamily="34" charset="0"/>
              </a:rPr>
              <a:t>	- python</a:t>
            </a:r>
          </a:p>
          <a:p>
            <a:pPr algn="just"/>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flask</a:t>
            </a:r>
          </a:p>
          <a:p>
            <a:pPr algn="just"/>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docker</a:t>
            </a:r>
            <a:endParaRPr lang="en-US" dirty="0" smtClean="0">
              <a:solidFill>
                <a:schemeClr val="bg1"/>
              </a:solidFill>
              <a:latin typeface="Arial" panose="020B0604020202020204" pitchFamily="34" charset="0"/>
              <a:cs typeface="Arial" panose="020B0604020202020204" pitchFamily="34" charset="0"/>
            </a:endParaRPr>
          </a:p>
          <a:p>
            <a:pPr algn="just"/>
            <a:endParaRPr lang="en-US" dirty="0" smtClean="0">
              <a:solidFill>
                <a:schemeClr val="bg1"/>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System required</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p>
          <a:p>
            <a:pPr algn="just"/>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- 8GB ram</a:t>
            </a:r>
          </a:p>
          <a:p>
            <a:pPr algn="just"/>
            <a:r>
              <a:rPr lang="en-US" dirty="0" smtClean="0">
                <a:solidFill>
                  <a:schemeClr val="bg1"/>
                </a:solidFill>
                <a:latin typeface="Arial" panose="020B0604020202020204" pitchFamily="34" charset="0"/>
                <a:cs typeface="Arial" panose="020B0604020202020204" pitchFamily="34" charset="0"/>
              </a:rPr>
              <a:t>	- </a:t>
            </a:r>
            <a:r>
              <a:rPr lang="en-US" dirty="0" err="1" smtClean="0">
                <a:solidFill>
                  <a:schemeClr val="bg1"/>
                </a:solidFill>
                <a:latin typeface="Arial" panose="020B0604020202020204" pitchFamily="34" charset="0"/>
                <a:cs typeface="Arial" panose="020B0604020202020204" pitchFamily="34" charset="0"/>
              </a:rPr>
              <a:t>intel</a:t>
            </a:r>
            <a:r>
              <a:rPr lang="en-US" dirty="0" smtClean="0">
                <a:solidFill>
                  <a:schemeClr val="bg1"/>
                </a:solidFill>
                <a:latin typeface="Arial" panose="020B0604020202020204" pitchFamily="34" charset="0"/>
                <a:cs typeface="Arial" panose="020B0604020202020204" pitchFamily="34" charset="0"/>
              </a:rPr>
              <a:t> core i3</a:t>
            </a:r>
          </a:p>
          <a:p>
            <a:pPr algn="just"/>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os</a:t>
            </a:r>
            <a:r>
              <a:rPr lang="en-US" dirty="0" smtClean="0">
                <a:solidFill>
                  <a:schemeClr val="bg1"/>
                </a:solidFill>
                <a:latin typeface="Arial" panose="020B0604020202020204" pitchFamily="34" charset="0"/>
                <a:cs typeface="Arial" panose="020B0604020202020204" pitchFamily="34" charset="0"/>
              </a:rPr>
              <a:t> : windows / mac / </a:t>
            </a:r>
            <a:r>
              <a:rPr lang="en-US" dirty="0" err="1" smtClean="0">
                <a:solidFill>
                  <a:schemeClr val="bg1"/>
                </a:solidFill>
                <a:latin typeface="Arial" panose="020B0604020202020204" pitchFamily="34" charset="0"/>
                <a:cs typeface="Arial" panose="020B0604020202020204" pitchFamily="34" charset="0"/>
              </a:rPr>
              <a:t>linux</a:t>
            </a:r>
            <a:endParaRPr lang="en-US" dirty="0" smtClean="0">
              <a:solidFill>
                <a:schemeClr val="bg1"/>
              </a:solidFill>
              <a:latin typeface="Arial" panose="020B0604020202020204" pitchFamily="34" charset="0"/>
              <a:cs typeface="Arial" panose="020B0604020202020204" pitchFamily="34" charset="0"/>
            </a:endParaRPr>
          </a:p>
          <a:p>
            <a:pPr algn="just"/>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laptop / desktop</a:t>
            </a:r>
          </a:p>
          <a:p>
            <a:pPr marL="742950" lvl="1" indent="-285750" algn="just">
              <a:buFont typeface="Wingdings" panose="05000000000000000000" pitchFamily="2" charset="2"/>
              <a:buChar char="§"/>
            </a:pPr>
            <a:endParaRPr lang="en-US"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6868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2290" y="2592889"/>
            <a:ext cx="9679989" cy="889348"/>
          </a:xfrm>
        </p:spPr>
        <p:txBody>
          <a:bodyPr/>
          <a:lstStyle/>
          <a:p>
            <a:pPr algn="ctr"/>
            <a:r>
              <a:rPr lang="en-US" sz="4000" dirty="0" smtClean="0">
                <a:latin typeface="Arial" panose="020B0604020202020204" pitchFamily="34" charset="0"/>
                <a:cs typeface="Arial" panose="020B0604020202020204" pitchFamily="34" charset="0"/>
              </a:rPr>
              <a:t>Thank you…! </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7406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9"/>
            <a:ext cx="8825658" cy="764088"/>
          </a:xfrm>
        </p:spPr>
        <p:txBody>
          <a:bodyPr/>
          <a:lstStyle/>
          <a:p>
            <a:r>
              <a:rPr lang="en-US" sz="4000" dirty="0" smtClean="0">
                <a:latin typeface="Arial" panose="020B0604020202020204" pitchFamily="34" charset="0"/>
                <a:cs typeface="Arial" panose="020B0604020202020204" pitchFamily="34" charset="0"/>
              </a:rPr>
              <a:t>Technical Architecture</a:t>
            </a:r>
            <a:endParaRPr lang="en-IN" sz="4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753644"/>
            <a:ext cx="8555277" cy="3933172"/>
          </a:xfrm>
          <a:prstGeom prst="rect">
            <a:avLst/>
          </a:prstGeom>
        </p:spPr>
      </p:pic>
    </p:spTree>
    <p:extLst>
      <p:ext uri="{BB962C8B-B14F-4D97-AF65-F5344CB8AC3E}">
        <p14:creationId xmlns:p14="http://schemas.microsoft.com/office/powerpoint/2010/main" val="1764019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8"/>
            <a:ext cx="8825658" cy="1139869"/>
          </a:xfrm>
        </p:spPr>
        <p:txBody>
          <a:bodyPr/>
          <a:lstStyle/>
          <a:p>
            <a:r>
              <a:rPr lang="en-IN" sz="4000" dirty="0" smtClean="0">
                <a:latin typeface="Arial" panose="020B0604020202020204" pitchFamily="34" charset="0"/>
                <a:cs typeface="Arial" panose="020B0604020202020204" pitchFamily="34" charset="0"/>
              </a:rPr>
              <a:t>Problem Definition</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5996" y="2430049"/>
            <a:ext cx="8825658" cy="3043825"/>
          </a:xfrm>
        </p:spPr>
        <p:txBody>
          <a:bodyPr/>
          <a:lstStyle/>
          <a:p>
            <a:pPr marL="285750" indent="-285750">
              <a:buFont typeface="Wingdings" panose="05000000000000000000" pitchFamily="2" charset="2"/>
              <a:buChar char="v"/>
            </a:pPr>
            <a:r>
              <a:rPr lang="en-US" dirty="0">
                <a:solidFill>
                  <a:schemeClr val="bg1"/>
                </a:solidFill>
                <a:latin typeface="Arial" panose="020B0604020202020204" pitchFamily="34" charset="0"/>
                <a:cs typeface="Arial" panose="020B0604020202020204" pitchFamily="34" charset="0"/>
              </a:rPr>
              <a:t>Due to the ignorance of healthy food </a:t>
            </a:r>
            <a:r>
              <a:rPr lang="en-US" dirty="0" smtClean="0">
                <a:solidFill>
                  <a:schemeClr val="bg1"/>
                </a:solidFill>
                <a:latin typeface="Arial" panose="020B0604020202020204" pitchFamily="34" charset="0"/>
                <a:cs typeface="Arial" panose="020B0604020202020204" pitchFamily="34" charset="0"/>
              </a:rPr>
              <a:t>habits,</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obesity </a:t>
            </a:r>
            <a:r>
              <a:rPr lang="en-US" dirty="0">
                <a:solidFill>
                  <a:schemeClr val="bg1"/>
                </a:solidFill>
                <a:latin typeface="Arial" panose="020B0604020202020204" pitchFamily="34" charset="0"/>
                <a:cs typeface="Arial" panose="020B0604020202020204" pitchFamily="34" charset="0"/>
              </a:rPr>
              <a:t>rates </a:t>
            </a:r>
            <a:r>
              <a:rPr lang="en-US" dirty="0" smtClean="0">
                <a:solidFill>
                  <a:schemeClr val="bg1"/>
                </a:solidFill>
                <a:latin typeface="Arial" panose="020B0604020202020204" pitchFamily="34" charset="0"/>
                <a:cs typeface="Arial" panose="020B0604020202020204" pitchFamily="34" charset="0"/>
              </a:rPr>
              <a:t>are increasing at an alarming speed</a:t>
            </a:r>
          </a:p>
          <a:p>
            <a:pPr marL="285750" indent="-285750">
              <a:buFont typeface="Wingdings" panose="05000000000000000000" pitchFamily="2" charset="2"/>
              <a:buChar char="v"/>
            </a:pPr>
            <a:r>
              <a:rPr lang="en-US" dirty="0" smtClean="0">
                <a:solidFill>
                  <a:schemeClr val="bg1"/>
                </a:solidFill>
                <a:latin typeface="Arial" panose="020B0604020202020204" pitchFamily="34" charset="0"/>
                <a:cs typeface="Arial" panose="020B0604020202020204" pitchFamily="34" charset="0"/>
              </a:rPr>
              <a:t>this </a:t>
            </a:r>
            <a:r>
              <a:rPr lang="en-US" dirty="0">
                <a:solidFill>
                  <a:schemeClr val="bg1"/>
                </a:solidFill>
                <a:latin typeface="Arial" panose="020B0604020202020204" pitchFamily="34" charset="0"/>
                <a:cs typeface="Arial" panose="020B0604020202020204" pitchFamily="34" charset="0"/>
              </a:rPr>
              <a:t>is reflective of the risks to people’s </a:t>
            </a:r>
            <a:r>
              <a:rPr lang="en-US" dirty="0" smtClean="0">
                <a:solidFill>
                  <a:schemeClr val="bg1"/>
                </a:solidFill>
                <a:latin typeface="Arial" panose="020B0604020202020204" pitchFamily="34" charset="0"/>
                <a:cs typeface="Arial" panose="020B0604020202020204" pitchFamily="34" charset="0"/>
              </a:rPr>
              <a:t>health</a:t>
            </a:r>
          </a:p>
          <a:p>
            <a:pPr marL="285750" indent="-285750">
              <a:buFont typeface="Wingdings" panose="05000000000000000000" pitchFamily="2" charset="2"/>
              <a:buChar char="v"/>
            </a:pPr>
            <a:r>
              <a:rPr lang="en-US" dirty="0" smtClean="0">
                <a:solidFill>
                  <a:schemeClr val="bg1"/>
                </a:solidFill>
                <a:latin typeface="Arial" panose="020B0604020202020204" pitchFamily="34" charset="0"/>
                <a:cs typeface="Arial" panose="020B0604020202020204" pitchFamily="34" charset="0"/>
              </a:rPr>
              <a:t>People </a:t>
            </a:r>
            <a:r>
              <a:rPr lang="en-US" dirty="0">
                <a:solidFill>
                  <a:schemeClr val="bg1"/>
                </a:solidFill>
                <a:latin typeface="Arial" panose="020B0604020202020204" pitchFamily="34" charset="0"/>
                <a:cs typeface="Arial" panose="020B0604020202020204" pitchFamily="34" charset="0"/>
              </a:rPr>
              <a:t>need to control their daily calorie intake by eating healthier </a:t>
            </a:r>
            <a:r>
              <a:rPr lang="en-US" dirty="0" smtClean="0">
                <a:solidFill>
                  <a:schemeClr val="bg1"/>
                </a:solidFill>
                <a:latin typeface="Arial" panose="020B0604020202020204" pitchFamily="34" charset="0"/>
                <a:cs typeface="Arial" panose="020B0604020202020204" pitchFamily="34" charset="0"/>
              </a:rPr>
              <a:t>foods</a:t>
            </a:r>
            <a:r>
              <a:rPr lang="en-US" dirty="0">
                <a:solidFill>
                  <a:schemeClr val="bg1"/>
                </a:solidFill>
                <a:latin typeface="Arial" panose="020B0604020202020204" pitchFamily="34" charset="0"/>
                <a:cs typeface="Arial" panose="020B0604020202020204" pitchFamily="34" charset="0"/>
              </a:rPr>
              <a:t>, which is the most basic method to avoid obesity.</a:t>
            </a:r>
            <a:endParaRPr lang="en-US" dirty="0" smtClean="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solidFill>
                  <a:schemeClr val="bg1"/>
                </a:solidFill>
                <a:latin typeface="Arial" panose="020B0604020202020204" pitchFamily="34" charset="0"/>
                <a:cs typeface="Arial" panose="020B0604020202020204" pitchFamily="34" charset="0"/>
              </a:rPr>
              <a:t>However, although food packaging comes with nutrition (and calorie) labels, it’s still not very convenient for people</a:t>
            </a:r>
            <a:endParaRPr lang="en-US" dirty="0" smtClean="0">
              <a:solidFill>
                <a:schemeClr val="bg1"/>
              </a:solidFill>
              <a:latin typeface="Arial" panose="020B0604020202020204" pitchFamily="34" charset="0"/>
              <a:cs typeface="Arial" panose="020B0604020202020204" pitchFamily="34" charset="0"/>
            </a:endParaRPr>
          </a:p>
          <a:p>
            <a:pPr algn="ct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9443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9"/>
            <a:ext cx="8825658" cy="889348"/>
          </a:xfrm>
        </p:spPr>
        <p:txBody>
          <a:bodyPr/>
          <a:lstStyle/>
          <a:p>
            <a:r>
              <a:rPr lang="en-IN" sz="4000" dirty="0" smtClean="0">
                <a:latin typeface="Arial" panose="020B0604020202020204" pitchFamily="34" charset="0"/>
                <a:cs typeface="Arial" panose="020B0604020202020204" pitchFamily="34" charset="0"/>
              </a:rPr>
              <a:t>Survey Papers</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5996" y="1891430"/>
            <a:ext cx="8825658" cy="4371584"/>
          </a:xfrm>
        </p:spPr>
        <p:txBody>
          <a:bodyPr>
            <a:noAutofit/>
          </a:bodyPr>
          <a:lstStyle/>
          <a:p>
            <a:pPr marL="285750" indent="-285750" algn="just">
              <a:buFont typeface="Wingdings" panose="05000000000000000000" pitchFamily="2" charset="2"/>
              <a:buChar char="v"/>
            </a:pPr>
            <a:r>
              <a:rPr lang="en-IN" u="sng" dirty="0" smtClean="0">
                <a:solidFill>
                  <a:schemeClr val="bg1"/>
                </a:solidFill>
                <a:latin typeface="Arial" panose="020B0604020202020204" pitchFamily="34" charset="0"/>
                <a:cs typeface="Arial" panose="020B0604020202020204" pitchFamily="34" charset="0"/>
              </a:rPr>
              <a:t>Author name</a:t>
            </a:r>
            <a:r>
              <a:rPr lang="en-IN" dirty="0" smtClean="0">
                <a:solidFill>
                  <a:schemeClr val="bg1"/>
                </a:solidFill>
                <a:latin typeface="Arial" panose="020B0604020202020204" pitchFamily="34" charset="0"/>
                <a:cs typeface="Arial" panose="020B0604020202020204" pitchFamily="34" charset="0"/>
              </a:rPr>
              <a:t> : </a:t>
            </a:r>
            <a:r>
              <a:rPr lang="en-IN" dirty="0" err="1" smtClean="0">
                <a:solidFill>
                  <a:schemeClr val="bg1"/>
                </a:solidFill>
                <a:latin typeface="Arial" panose="020B0604020202020204" pitchFamily="34" charset="0"/>
                <a:cs typeface="Arial" panose="020B0604020202020204" pitchFamily="34" charset="0"/>
              </a:rPr>
              <a:t>kiatateeti</a:t>
            </a:r>
            <a:r>
              <a:rPr lang="en-IN" dirty="0" smtClean="0">
                <a:solidFill>
                  <a:schemeClr val="bg1"/>
                </a:solidFill>
                <a:latin typeface="Arial" panose="020B0604020202020204" pitchFamily="34" charset="0"/>
                <a:cs typeface="Arial" panose="020B0604020202020204" pitchFamily="34" charset="0"/>
              </a:rPr>
              <a:t> </a:t>
            </a:r>
            <a:r>
              <a:rPr lang="en-IN" dirty="0" err="1" smtClean="0">
                <a:solidFill>
                  <a:schemeClr val="bg1"/>
                </a:solidFill>
                <a:latin typeface="Arial" panose="020B0604020202020204" pitchFamily="34" charset="0"/>
                <a:cs typeface="Arial" panose="020B0604020202020204" pitchFamily="34" charset="0"/>
              </a:rPr>
              <a:t>anusornpakdee</a:t>
            </a:r>
            <a:endParaRPr lang="en-IN" dirty="0" smtClean="0">
              <a:solidFill>
                <a:schemeClr val="bg1"/>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Title</a:t>
            </a:r>
            <a:r>
              <a:rPr lang="en-US" dirty="0" smtClean="0">
                <a:solidFill>
                  <a:schemeClr val="bg1"/>
                </a:solidFill>
                <a:latin typeface="Arial" panose="020B0604020202020204" pitchFamily="34" charset="0"/>
                <a:cs typeface="Arial" panose="020B0604020202020204" pitchFamily="34" charset="0"/>
              </a:rPr>
              <a:t> : personal health assistant on android mobile device – sleeping, nutrition and exercise</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Published </a:t>
            </a:r>
            <a:r>
              <a:rPr lang="en-US" u="sng" dirty="0" smtClean="0">
                <a:solidFill>
                  <a:schemeClr val="bg1"/>
                </a:solidFill>
                <a:latin typeface="Arial" panose="020B0604020202020204" pitchFamily="34" charset="0"/>
                <a:cs typeface="Arial" panose="020B0604020202020204" pitchFamily="34" charset="0"/>
              </a:rPr>
              <a:t>date</a:t>
            </a:r>
            <a:r>
              <a:rPr lang="en-US" dirty="0" smtClean="0">
                <a:solidFill>
                  <a:schemeClr val="bg1"/>
                </a:solidFill>
                <a:latin typeface="Arial" panose="020B0604020202020204" pitchFamily="34" charset="0"/>
                <a:cs typeface="Arial" panose="020B0604020202020204" pitchFamily="34" charset="0"/>
              </a:rPr>
              <a:t> : march 2014</a:t>
            </a:r>
          </a:p>
          <a:p>
            <a:pPr marL="342900" indent="-34290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Objective</a:t>
            </a:r>
            <a:r>
              <a:rPr lang="en-US" dirty="0" smtClean="0">
                <a:solidFill>
                  <a:schemeClr val="bg1"/>
                </a:solidFill>
                <a:latin typeface="Arial" panose="020B0604020202020204" pitchFamily="34" charset="0"/>
                <a:cs typeface="Arial" panose="020B0604020202020204" pitchFamily="34" charset="0"/>
              </a:rPr>
              <a:t> : </a:t>
            </a:r>
            <a:r>
              <a:rPr lang="en-US" dirty="0">
                <a:solidFill>
                  <a:schemeClr val="bg1"/>
                </a:solidFill>
                <a:latin typeface="Arial" panose="020B0604020202020204" pitchFamily="34" charset="0"/>
                <a:cs typeface="Arial" panose="020B0604020202020204" pitchFamily="34" charset="0"/>
              </a:rPr>
              <a:t>Good health can be achieved by maintaining good behaviors such as a </a:t>
            </a:r>
            <a:r>
              <a:rPr lang="en-US" dirty="0" smtClean="0">
                <a:solidFill>
                  <a:schemeClr val="bg1"/>
                </a:solidFill>
                <a:latin typeface="Arial" panose="020B0604020202020204" pitchFamily="34" charset="0"/>
                <a:cs typeface="Arial" panose="020B0604020202020204" pitchFamily="34" charset="0"/>
              </a:rPr>
              <a:t>enough </a:t>
            </a:r>
            <a:r>
              <a:rPr lang="en-US" dirty="0">
                <a:solidFill>
                  <a:schemeClr val="bg1"/>
                </a:solidFill>
                <a:latin typeface="Arial" panose="020B0604020202020204" pitchFamily="34" charset="0"/>
                <a:cs typeface="Arial" panose="020B0604020202020204" pitchFamily="34" charset="0"/>
              </a:rPr>
              <a:t>exercise and good nutrition. However, the competitive environment </a:t>
            </a:r>
            <a:r>
              <a:rPr lang="en-US" dirty="0" smtClean="0">
                <a:solidFill>
                  <a:schemeClr val="bg1"/>
                </a:solidFill>
                <a:latin typeface="Arial" panose="020B0604020202020204" pitchFamily="34" charset="0"/>
                <a:cs typeface="Arial" panose="020B0604020202020204" pitchFamily="34" charset="0"/>
              </a:rPr>
              <a:t>now a days </a:t>
            </a:r>
            <a:r>
              <a:rPr lang="en-US" dirty="0">
                <a:solidFill>
                  <a:schemeClr val="bg1"/>
                </a:solidFill>
                <a:latin typeface="Arial" panose="020B0604020202020204" pitchFamily="34" charset="0"/>
                <a:cs typeface="Arial" panose="020B0604020202020204" pitchFamily="34" charset="0"/>
              </a:rPr>
              <a:t>prevents such good behaviors. Thus, this work aims to develop an application on mobile devices that is able to (1) </a:t>
            </a:r>
            <a:r>
              <a:rPr lang="en-US" dirty="0" smtClean="0">
                <a:solidFill>
                  <a:schemeClr val="bg1"/>
                </a:solidFill>
                <a:latin typeface="Arial" panose="020B0604020202020204" pitchFamily="34" charset="0"/>
                <a:cs typeface="Arial" panose="020B0604020202020204" pitchFamily="34" charset="0"/>
              </a:rPr>
              <a:t>record the daily nutrition </a:t>
            </a:r>
            <a:r>
              <a:rPr lang="en-US" dirty="0">
                <a:solidFill>
                  <a:schemeClr val="bg1"/>
                </a:solidFill>
                <a:latin typeface="Arial" panose="020B0604020202020204" pitchFamily="34" charset="0"/>
                <a:cs typeface="Arial" panose="020B0604020202020204" pitchFamily="34" charset="0"/>
              </a:rPr>
              <a:t>information, (2) analyze the collected information in order to provide a notification or an </a:t>
            </a:r>
            <a:r>
              <a:rPr lang="en-US" dirty="0" smtClean="0">
                <a:solidFill>
                  <a:schemeClr val="bg1"/>
                </a:solidFill>
                <a:latin typeface="Arial" panose="020B0604020202020204" pitchFamily="34" charset="0"/>
                <a:cs typeface="Arial" panose="020B0604020202020204" pitchFamily="34" charset="0"/>
              </a:rPr>
              <a:t>alarm.</a:t>
            </a:r>
            <a:endParaRPr lang="en-US" u="sng" dirty="0" smtClean="0">
              <a:solidFill>
                <a:schemeClr val="bg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Technology used</a:t>
            </a:r>
            <a:r>
              <a:rPr lang="en-US" dirty="0" smtClean="0">
                <a:solidFill>
                  <a:schemeClr val="bg1"/>
                </a:solidFill>
                <a:latin typeface="Arial" panose="020B0604020202020204" pitchFamily="34" charset="0"/>
                <a:cs typeface="Arial" panose="020B0604020202020204" pitchFamily="34" charset="0"/>
              </a:rPr>
              <a:t> : data analysis(</a:t>
            </a:r>
            <a:r>
              <a:rPr lang="en-US" sz="1050" dirty="0" smtClean="0">
                <a:solidFill>
                  <a:schemeClr val="bg1"/>
                </a:solidFill>
                <a:latin typeface="Arial" panose="020B0604020202020204" pitchFamily="34" charset="0"/>
                <a:cs typeface="Arial" panose="020B0604020202020204" pitchFamily="34" charset="0"/>
              </a:rPr>
              <a:t>simple data analysis method is performed </a:t>
            </a:r>
            <a:r>
              <a:rPr lang="en-US" dirty="0" smtClean="0">
                <a:solidFill>
                  <a:schemeClr val="bg1"/>
                </a:solidFill>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5443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9"/>
            <a:ext cx="8825658" cy="889348"/>
          </a:xfrm>
        </p:spPr>
        <p:txBody>
          <a:bodyPr/>
          <a:lstStyle/>
          <a:p>
            <a:r>
              <a:rPr lang="en-IN" sz="4000" dirty="0" smtClean="0">
                <a:latin typeface="Arial" panose="020B0604020202020204" pitchFamily="34" charset="0"/>
                <a:cs typeface="Arial" panose="020B0604020202020204" pitchFamily="34" charset="0"/>
              </a:rPr>
              <a:t>Survey Papers</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5996" y="1891430"/>
            <a:ext cx="8825658" cy="4371584"/>
          </a:xfrm>
        </p:spPr>
        <p:txBody>
          <a:bodyPr>
            <a:noAutofit/>
          </a:bodyPr>
          <a:lstStyle/>
          <a:p>
            <a:pPr marL="285750" indent="-285750" algn="just">
              <a:buFont typeface="Wingdings" panose="05000000000000000000" pitchFamily="2" charset="2"/>
              <a:buChar char="v"/>
            </a:pPr>
            <a:r>
              <a:rPr lang="en-IN" u="sng" dirty="0" smtClean="0">
                <a:solidFill>
                  <a:schemeClr val="bg1"/>
                </a:solidFill>
                <a:latin typeface="Arial" panose="020B0604020202020204" pitchFamily="34" charset="0"/>
                <a:cs typeface="Arial" panose="020B0604020202020204" pitchFamily="34" charset="0"/>
              </a:rPr>
              <a:t>Author name</a:t>
            </a:r>
            <a:r>
              <a:rPr lang="en-IN" dirty="0" smtClean="0">
                <a:solidFill>
                  <a:schemeClr val="bg1"/>
                </a:solidFill>
                <a:latin typeface="Arial" panose="020B0604020202020204" pitchFamily="34" charset="0"/>
                <a:cs typeface="Arial" panose="020B0604020202020204" pitchFamily="34" charset="0"/>
              </a:rPr>
              <a:t> : </a:t>
            </a:r>
            <a:r>
              <a:rPr lang="en-IN" dirty="0" err="1" smtClean="0">
                <a:solidFill>
                  <a:schemeClr val="bg1"/>
                </a:solidFill>
                <a:latin typeface="Arial" panose="020B0604020202020204" pitchFamily="34" charset="0"/>
                <a:cs typeface="Arial" panose="020B0604020202020204" pitchFamily="34" charset="0"/>
              </a:rPr>
              <a:t>joran</a:t>
            </a:r>
            <a:r>
              <a:rPr lang="en-IN" dirty="0" smtClean="0">
                <a:solidFill>
                  <a:schemeClr val="bg1"/>
                </a:solidFill>
                <a:latin typeface="Arial" panose="020B0604020202020204" pitchFamily="34" charset="0"/>
                <a:cs typeface="Arial" panose="020B0604020202020204" pitchFamily="34" charset="0"/>
              </a:rPr>
              <a:t> </a:t>
            </a:r>
            <a:r>
              <a:rPr lang="en-IN" dirty="0" err="1" smtClean="0">
                <a:solidFill>
                  <a:schemeClr val="bg1"/>
                </a:solidFill>
                <a:latin typeface="Arial" panose="020B0604020202020204" pitchFamily="34" charset="0"/>
                <a:cs typeface="Arial" panose="020B0604020202020204" pitchFamily="34" charset="0"/>
              </a:rPr>
              <a:t>hjelmesaeth</a:t>
            </a:r>
            <a:r>
              <a:rPr lang="en-IN" dirty="0" smtClean="0">
                <a:solidFill>
                  <a:schemeClr val="bg1"/>
                </a:solidFill>
                <a:latin typeface="Arial" panose="020B0604020202020204" pitchFamily="34" charset="0"/>
                <a:cs typeface="Arial" panose="020B0604020202020204" pitchFamily="34" charset="0"/>
              </a:rPr>
              <a:t>, </a:t>
            </a:r>
            <a:r>
              <a:rPr lang="en-IN" dirty="0" err="1" smtClean="0">
                <a:solidFill>
                  <a:schemeClr val="bg1"/>
                </a:solidFill>
                <a:latin typeface="Arial" panose="020B0604020202020204" pitchFamily="34" charset="0"/>
                <a:cs typeface="Arial" panose="020B0604020202020204" pitchFamily="34" charset="0"/>
              </a:rPr>
              <a:t>agneta</a:t>
            </a:r>
            <a:r>
              <a:rPr lang="en-IN" dirty="0" smtClean="0">
                <a:solidFill>
                  <a:schemeClr val="bg1"/>
                </a:solidFill>
                <a:latin typeface="Arial" panose="020B0604020202020204" pitchFamily="34" charset="0"/>
                <a:cs typeface="Arial" panose="020B0604020202020204" pitchFamily="34" charset="0"/>
              </a:rPr>
              <a:t> </a:t>
            </a:r>
            <a:r>
              <a:rPr lang="en-IN" dirty="0" err="1" smtClean="0">
                <a:solidFill>
                  <a:schemeClr val="bg1"/>
                </a:solidFill>
                <a:latin typeface="Arial" panose="020B0604020202020204" pitchFamily="34" charset="0"/>
                <a:cs typeface="Arial" panose="020B0604020202020204" pitchFamily="34" charset="0"/>
              </a:rPr>
              <a:t>sjoberg</a:t>
            </a:r>
            <a:endParaRPr lang="en-IN" dirty="0" smtClean="0">
              <a:solidFill>
                <a:schemeClr val="bg1"/>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Title</a:t>
            </a:r>
            <a:r>
              <a:rPr lang="en-US" dirty="0" smtClean="0">
                <a:solidFill>
                  <a:schemeClr val="bg1"/>
                </a:solidFill>
                <a:latin typeface="Arial" panose="020B0604020202020204" pitchFamily="34" charset="0"/>
                <a:cs typeface="Arial" panose="020B0604020202020204" pitchFamily="34" charset="0"/>
              </a:rPr>
              <a:t> : human body weight, nutrients and food-a scoping review</a:t>
            </a:r>
          </a:p>
          <a:p>
            <a:pPr marL="285750" indent="-285750" algn="just">
              <a:buFont typeface="Wingdings" panose="05000000000000000000" pitchFamily="2" charset="2"/>
              <a:buChar char="v"/>
            </a:pPr>
            <a:r>
              <a:rPr lang="en-US" u="sng" smtClean="0">
                <a:solidFill>
                  <a:schemeClr val="bg1"/>
                </a:solidFill>
                <a:latin typeface="Arial" panose="020B0604020202020204" pitchFamily="34" charset="0"/>
                <a:cs typeface="Arial" panose="020B0604020202020204" pitchFamily="34" charset="0"/>
              </a:rPr>
              <a:t>Published </a:t>
            </a:r>
            <a:r>
              <a:rPr lang="en-US" u="sng" dirty="0" smtClean="0">
                <a:solidFill>
                  <a:schemeClr val="bg1"/>
                </a:solidFill>
                <a:latin typeface="Arial" panose="020B0604020202020204" pitchFamily="34" charset="0"/>
                <a:cs typeface="Arial" panose="020B0604020202020204" pitchFamily="34" charset="0"/>
              </a:rPr>
              <a:t>date</a:t>
            </a:r>
            <a:r>
              <a:rPr lang="en-US" dirty="0" smtClean="0">
                <a:solidFill>
                  <a:schemeClr val="bg1"/>
                </a:solidFill>
                <a:latin typeface="Arial" panose="020B0604020202020204" pitchFamily="34" charset="0"/>
                <a:cs typeface="Arial" panose="020B0604020202020204" pitchFamily="34" charset="0"/>
              </a:rPr>
              <a:t> : 9 </a:t>
            </a:r>
            <a:r>
              <a:rPr lang="en-US" dirty="0" err="1" smtClean="0">
                <a:solidFill>
                  <a:schemeClr val="bg1"/>
                </a:solidFill>
                <a:latin typeface="Arial" panose="020B0604020202020204" pitchFamily="34" charset="0"/>
                <a:cs typeface="Arial" panose="020B0604020202020204" pitchFamily="34" charset="0"/>
              </a:rPr>
              <a:t>june</a:t>
            </a:r>
            <a:r>
              <a:rPr lang="en-US" dirty="0" smtClean="0">
                <a:solidFill>
                  <a:schemeClr val="bg1"/>
                </a:solidFill>
                <a:latin typeface="Arial" panose="020B0604020202020204" pitchFamily="34" charset="0"/>
                <a:cs typeface="Arial" panose="020B0604020202020204" pitchFamily="34" charset="0"/>
              </a:rPr>
              <a:t> 2021</a:t>
            </a:r>
          </a:p>
          <a:p>
            <a:pPr marL="342900" indent="-34290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Objective</a:t>
            </a:r>
            <a:r>
              <a:rPr lang="en-US" dirty="0" smtClean="0">
                <a:solidFill>
                  <a:schemeClr val="bg1"/>
                </a:solidFill>
                <a:latin typeface="Arial" panose="020B0604020202020204" pitchFamily="34" charset="0"/>
                <a:cs typeface="Arial" panose="020B0604020202020204" pitchFamily="34" charset="0"/>
              </a:rPr>
              <a:t> : </a:t>
            </a:r>
            <a:r>
              <a:rPr lang="en-US" dirty="0">
                <a:solidFill>
                  <a:schemeClr val="bg1"/>
                </a:solidFill>
                <a:latin typeface="Arial" panose="020B0604020202020204" pitchFamily="34" charset="0"/>
                <a:cs typeface="Arial" panose="020B0604020202020204" pitchFamily="34" charset="0"/>
              </a:rPr>
              <a:t>The aim of this article (scoping review) is to elucidate the current knowledge for the potential role of body weight for setting and updating Dietary Reference Values (DRVs) and Food-Based Dietary Guidelines (FBDGs). </a:t>
            </a:r>
            <a:r>
              <a:rPr lang="en-US" dirty="0" smtClean="0">
                <a:solidFill>
                  <a:schemeClr val="bg1"/>
                </a:solidFill>
                <a:latin typeface="Arial" panose="020B0604020202020204" pitchFamily="34" charset="0"/>
                <a:cs typeface="Arial" panose="020B0604020202020204" pitchFamily="34" charset="0"/>
              </a:rPr>
              <a:t>We observe that intake of specific nutrition </a:t>
            </a:r>
            <a:r>
              <a:rPr lang="en-US" dirty="0" err="1" smtClean="0">
                <a:solidFill>
                  <a:schemeClr val="bg1"/>
                </a:solidFill>
                <a:latin typeface="Arial" panose="020B0604020202020204" pitchFamily="34" charset="0"/>
                <a:cs typeface="Arial" panose="020B0604020202020204" pitchFamily="34" charset="0"/>
              </a:rPr>
              <a:t>leeds</a:t>
            </a:r>
            <a:r>
              <a:rPr lang="en-US" dirty="0" smtClean="0">
                <a:solidFill>
                  <a:schemeClr val="bg1"/>
                </a:solidFill>
                <a:latin typeface="Arial" panose="020B0604020202020204" pitchFamily="34" charset="0"/>
                <a:cs typeface="Arial" panose="020B0604020202020204" pitchFamily="34" charset="0"/>
              </a:rPr>
              <a:t> to moderate or slight change ( 0.3% – 3.0% ) in weight of human </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1974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9"/>
            <a:ext cx="8825658" cy="889348"/>
          </a:xfrm>
        </p:spPr>
        <p:txBody>
          <a:bodyPr/>
          <a:lstStyle/>
          <a:p>
            <a:r>
              <a:rPr lang="en-US" sz="4000" dirty="0" smtClean="0">
                <a:latin typeface="Arial" panose="020B0604020202020204" pitchFamily="34" charset="0"/>
                <a:cs typeface="Arial" panose="020B0604020202020204" pitchFamily="34" charset="0"/>
              </a:rPr>
              <a:t>Existing Application</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5996" y="1891430"/>
            <a:ext cx="8825658" cy="4371584"/>
          </a:xfrm>
        </p:spPr>
        <p:txBody>
          <a:bodyPr>
            <a:noAutofit/>
          </a:bodyPr>
          <a:lstStyle/>
          <a:p>
            <a:pPr marL="285750" indent="-285750" algn="just">
              <a:buFont typeface="Wingdings" panose="05000000000000000000" pitchFamily="2" charset="2"/>
              <a:buChar char="v"/>
            </a:pPr>
            <a:r>
              <a:rPr lang="en-IN" u="sng" dirty="0" err="1" smtClean="0">
                <a:solidFill>
                  <a:schemeClr val="bg1"/>
                </a:solidFill>
                <a:latin typeface="Arial" panose="020B0604020202020204" pitchFamily="34" charset="0"/>
                <a:cs typeface="Arial" panose="020B0604020202020204" pitchFamily="34" charset="0"/>
              </a:rPr>
              <a:t>Deveoped</a:t>
            </a:r>
            <a:r>
              <a:rPr lang="en-IN" u="sng" dirty="0" smtClean="0">
                <a:solidFill>
                  <a:schemeClr val="bg1"/>
                </a:solidFill>
                <a:latin typeface="Arial" panose="020B0604020202020204" pitchFamily="34" charset="0"/>
                <a:cs typeface="Arial" panose="020B0604020202020204" pitchFamily="34" charset="0"/>
              </a:rPr>
              <a:t> by</a:t>
            </a:r>
            <a:r>
              <a:rPr lang="en-IN" dirty="0" smtClean="0">
                <a:solidFill>
                  <a:schemeClr val="bg1"/>
                </a:solidFill>
                <a:latin typeface="Arial" panose="020B0604020202020204" pitchFamily="34" charset="0"/>
                <a:cs typeface="Arial" panose="020B0604020202020204" pitchFamily="34" charset="0"/>
              </a:rPr>
              <a:t> : </a:t>
            </a:r>
            <a:r>
              <a:rPr lang="en-IN" dirty="0" err="1" smtClean="0">
                <a:solidFill>
                  <a:schemeClr val="bg1"/>
                </a:solidFill>
                <a:latin typeface="Arial" panose="020B0604020202020204" pitchFamily="34" charset="0"/>
                <a:cs typeface="Arial" panose="020B0604020202020204" pitchFamily="34" charset="0"/>
              </a:rPr>
              <a:t>nutrismart</a:t>
            </a:r>
            <a:r>
              <a:rPr lang="en-IN" dirty="0" smtClean="0">
                <a:solidFill>
                  <a:schemeClr val="bg1"/>
                </a:solidFill>
                <a:latin typeface="Arial" panose="020B0604020202020204" pitchFamily="34" charset="0"/>
                <a:cs typeface="Arial" panose="020B0604020202020204" pitchFamily="34" charset="0"/>
              </a:rPr>
              <a:t> ltd</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Title</a:t>
            </a:r>
            <a:r>
              <a:rPr lang="en-US" dirty="0" smtClean="0">
                <a:solidFill>
                  <a:schemeClr val="bg1"/>
                </a:solidFill>
                <a:latin typeface="Arial" panose="020B0604020202020204" pitchFamily="34" charset="0"/>
                <a:cs typeface="Arial" panose="020B0604020202020204" pitchFamily="34" charset="0"/>
              </a:rPr>
              <a:t> : </a:t>
            </a:r>
            <a:r>
              <a:rPr lang="en-US" dirty="0" err="1" smtClean="0">
                <a:solidFill>
                  <a:schemeClr val="bg1"/>
                </a:solidFill>
                <a:latin typeface="Arial" panose="020B0604020202020204" pitchFamily="34" charset="0"/>
                <a:cs typeface="Arial" panose="020B0604020202020204" pitchFamily="34" charset="0"/>
              </a:rPr>
              <a:t>diteup</a:t>
            </a:r>
            <a:r>
              <a:rPr lang="en-US" dirty="0" smtClean="0">
                <a:solidFill>
                  <a:schemeClr val="bg1"/>
                </a:solidFill>
                <a:latin typeface="Arial" panose="020B0604020202020204" pitchFamily="34" charset="0"/>
                <a:cs typeface="Arial" panose="020B0604020202020204" pitchFamily="34" charset="0"/>
              </a:rPr>
              <a:t>-your nutrition assistant &amp; weight loss</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Publication website</a:t>
            </a:r>
            <a:r>
              <a:rPr lang="en-US" dirty="0" smtClean="0">
                <a:solidFill>
                  <a:schemeClr val="bg1"/>
                </a:solidFill>
                <a:latin typeface="Arial" panose="020B0604020202020204" pitchFamily="34" charset="0"/>
                <a:cs typeface="Arial" panose="020B0604020202020204" pitchFamily="34" charset="0"/>
              </a:rPr>
              <a:t> : </a:t>
            </a:r>
            <a:r>
              <a:rPr lang="en-US" dirty="0" err="1" smtClean="0">
                <a:solidFill>
                  <a:schemeClr val="bg1"/>
                </a:solidFill>
                <a:latin typeface="Arial" panose="020B0604020202020204" pitchFamily="34" charset="0"/>
                <a:cs typeface="Arial" panose="020B0604020202020204" pitchFamily="34" charset="0"/>
              </a:rPr>
              <a:t>google</a:t>
            </a:r>
            <a:r>
              <a:rPr lang="en-US" dirty="0" smtClean="0">
                <a:solidFill>
                  <a:schemeClr val="bg1"/>
                </a:solidFill>
                <a:latin typeface="Arial" panose="020B0604020202020204" pitchFamily="34" charset="0"/>
                <a:cs typeface="Arial" panose="020B0604020202020204" pitchFamily="34" charset="0"/>
              </a:rPr>
              <a:t> play store</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Published date</a:t>
            </a:r>
            <a:r>
              <a:rPr lang="en-US" dirty="0" smtClean="0">
                <a:solidFill>
                  <a:schemeClr val="bg1"/>
                </a:solidFill>
                <a:latin typeface="Arial" panose="020B0604020202020204" pitchFamily="34" charset="0"/>
                <a:cs typeface="Arial" panose="020B0604020202020204" pitchFamily="34" charset="0"/>
              </a:rPr>
              <a:t> : 29 </a:t>
            </a:r>
            <a:r>
              <a:rPr lang="en-US" dirty="0" err="1" smtClean="0">
                <a:solidFill>
                  <a:schemeClr val="bg1"/>
                </a:solidFill>
                <a:latin typeface="Arial" panose="020B0604020202020204" pitchFamily="34" charset="0"/>
                <a:cs typeface="Arial" panose="020B0604020202020204" pitchFamily="34" charset="0"/>
              </a:rPr>
              <a:t>june</a:t>
            </a:r>
            <a:r>
              <a:rPr lang="en-US" dirty="0" smtClean="0">
                <a:solidFill>
                  <a:schemeClr val="bg1"/>
                </a:solidFill>
                <a:latin typeface="Arial" panose="020B0604020202020204" pitchFamily="34" charset="0"/>
                <a:cs typeface="Arial" panose="020B0604020202020204" pitchFamily="34" charset="0"/>
              </a:rPr>
              <a:t> 2021</a:t>
            </a:r>
          </a:p>
          <a:p>
            <a:pPr marL="342900" indent="-34290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Objective</a:t>
            </a:r>
            <a:r>
              <a:rPr lang="en-US" dirty="0" smtClean="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Dietup</a:t>
            </a:r>
            <a:r>
              <a:rPr lang="en-US" dirty="0">
                <a:solidFill>
                  <a:schemeClr val="bg1"/>
                </a:solidFill>
                <a:latin typeface="Arial" panose="020B0604020202020204" pitchFamily="34" charset="0"/>
                <a:cs typeface="Arial" panose="020B0604020202020204" pitchFamily="34" charset="0"/>
              </a:rPr>
              <a:t> is your personal virtual assistant for providing personalized diet advice and gives you all the details about local </a:t>
            </a:r>
            <a:r>
              <a:rPr lang="en-US" dirty="0" smtClean="0">
                <a:solidFill>
                  <a:schemeClr val="bg1"/>
                </a:solidFill>
                <a:latin typeface="Arial" panose="020B0604020202020204" pitchFamily="34" charset="0"/>
                <a:cs typeface="Arial" panose="020B0604020202020204" pitchFamily="34" charset="0"/>
              </a:rPr>
              <a:t>foods.</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Created </a:t>
            </a:r>
            <a:r>
              <a:rPr lang="en-US" dirty="0">
                <a:solidFill>
                  <a:schemeClr val="bg1"/>
                </a:solidFill>
                <a:latin typeface="Arial" panose="020B0604020202020204" pitchFamily="34" charset="0"/>
                <a:cs typeface="Arial" panose="020B0604020202020204" pitchFamily="34" charset="0"/>
              </a:rPr>
              <a:t>and managed by Doctors, Nutritionists, and Software engineers, our app is trustworthy, fast, and available when and where you need </a:t>
            </a:r>
            <a:r>
              <a:rPr lang="en-US" dirty="0" smtClean="0">
                <a:solidFill>
                  <a:schemeClr val="bg1"/>
                </a:solidFill>
                <a:latin typeface="Arial" panose="020B0604020202020204" pitchFamily="34" charset="0"/>
                <a:cs typeface="Arial" panose="020B0604020202020204" pitchFamily="34" charset="0"/>
              </a:rPr>
              <a:t>it. Join </a:t>
            </a:r>
            <a:r>
              <a:rPr lang="en-US" dirty="0">
                <a:solidFill>
                  <a:schemeClr val="bg1"/>
                </a:solidFill>
                <a:latin typeface="Arial" panose="020B0604020202020204" pitchFamily="34" charset="0"/>
                <a:cs typeface="Arial" panose="020B0604020202020204" pitchFamily="34" charset="0"/>
              </a:rPr>
              <a:t>the platform which got attention from different institutions such as GIZ AND RISA, Our vision is to create a better everyday life for children and caregivers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8471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9"/>
            <a:ext cx="8825658" cy="889348"/>
          </a:xfrm>
        </p:spPr>
        <p:txBody>
          <a:bodyPr/>
          <a:lstStyle/>
          <a:p>
            <a:r>
              <a:rPr lang="en-US" sz="4000" dirty="0" smtClean="0">
                <a:latin typeface="Arial" panose="020B0604020202020204" pitchFamily="34" charset="0"/>
                <a:cs typeface="Arial" panose="020B0604020202020204" pitchFamily="34" charset="0"/>
              </a:rPr>
              <a:t>Existing Application</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5996" y="1891430"/>
            <a:ext cx="8825658" cy="4371584"/>
          </a:xfrm>
        </p:spPr>
        <p:txBody>
          <a:bodyPr>
            <a:noAutofit/>
          </a:bodyPr>
          <a:lstStyle/>
          <a:p>
            <a:pPr marL="285750" indent="-285750" algn="just">
              <a:buFont typeface="Wingdings" panose="05000000000000000000" pitchFamily="2" charset="2"/>
              <a:buChar char="v"/>
            </a:pPr>
            <a:r>
              <a:rPr lang="en-IN" u="sng" dirty="0" err="1" smtClean="0">
                <a:solidFill>
                  <a:schemeClr val="bg1"/>
                </a:solidFill>
                <a:latin typeface="Arial" panose="020B0604020202020204" pitchFamily="34" charset="0"/>
                <a:cs typeface="Arial" panose="020B0604020202020204" pitchFamily="34" charset="0"/>
              </a:rPr>
              <a:t>Deveoped</a:t>
            </a:r>
            <a:r>
              <a:rPr lang="en-IN" u="sng" dirty="0" smtClean="0">
                <a:solidFill>
                  <a:schemeClr val="bg1"/>
                </a:solidFill>
                <a:latin typeface="Arial" panose="020B0604020202020204" pitchFamily="34" charset="0"/>
                <a:cs typeface="Arial" panose="020B0604020202020204" pitchFamily="34" charset="0"/>
              </a:rPr>
              <a:t> by</a:t>
            </a:r>
            <a:r>
              <a:rPr lang="en-IN" dirty="0" smtClean="0">
                <a:solidFill>
                  <a:schemeClr val="bg1"/>
                </a:solidFill>
                <a:latin typeface="Arial" panose="020B0604020202020204" pitchFamily="34" charset="0"/>
                <a:cs typeface="Arial" panose="020B0604020202020204" pitchFamily="34" charset="0"/>
              </a:rPr>
              <a:t> : </a:t>
            </a:r>
            <a:r>
              <a:rPr lang="en-IN" dirty="0" err="1" smtClean="0">
                <a:solidFill>
                  <a:schemeClr val="bg1"/>
                </a:solidFill>
                <a:latin typeface="Arial" panose="020B0604020202020204" pitchFamily="34" charset="0"/>
                <a:cs typeface="Arial" panose="020B0604020202020204" pitchFamily="34" charset="0"/>
              </a:rPr>
              <a:t>zilla</a:t>
            </a:r>
            <a:r>
              <a:rPr lang="en-IN" dirty="0" smtClean="0">
                <a:solidFill>
                  <a:schemeClr val="bg1"/>
                </a:solidFill>
                <a:latin typeface="Arial" panose="020B0604020202020204" pitchFamily="34" charset="0"/>
                <a:cs typeface="Arial" panose="020B0604020202020204" pitchFamily="34" charset="0"/>
              </a:rPr>
              <a:t> technologies</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Title</a:t>
            </a:r>
            <a:r>
              <a:rPr lang="en-US" dirty="0" smtClean="0">
                <a:solidFill>
                  <a:schemeClr val="bg1"/>
                </a:solidFill>
                <a:latin typeface="Arial" panose="020B0604020202020204" pitchFamily="34" charset="0"/>
                <a:cs typeface="Arial" panose="020B0604020202020204" pitchFamily="34" charset="0"/>
              </a:rPr>
              <a:t> : </a:t>
            </a:r>
            <a:r>
              <a:rPr lang="en-US" dirty="0" err="1" smtClean="0">
                <a:solidFill>
                  <a:schemeClr val="bg1"/>
                </a:solidFill>
                <a:latin typeface="Arial" panose="020B0604020202020204" pitchFamily="34" charset="0"/>
                <a:cs typeface="Arial" panose="020B0604020202020204" pitchFamily="34" charset="0"/>
              </a:rPr>
              <a:t>foodzilla</a:t>
            </a:r>
            <a:r>
              <a:rPr lang="en-US" dirty="0" smtClean="0">
                <a:solidFill>
                  <a:schemeClr val="bg1"/>
                </a:solidFill>
                <a:latin typeface="Arial" panose="020B0604020202020204" pitchFamily="34" charset="0"/>
                <a:cs typeface="Arial" panose="020B0604020202020204" pitchFamily="34" charset="0"/>
              </a:rPr>
              <a:t>! Nutrition assistant</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Publication website</a:t>
            </a:r>
            <a:r>
              <a:rPr lang="en-US" dirty="0" smtClean="0">
                <a:solidFill>
                  <a:schemeClr val="bg1"/>
                </a:solidFill>
                <a:latin typeface="Arial" panose="020B0604020202020204" pitchFamily="34" charset="0"/>
                <a:cs typeface="Arial" panose="020B0604020202020204" pitchFamily="34" charset="0"/>
              </a:rPr>
              <a:t> : </a:t>
            </a:r>
            <a:r>
              <a:rPr lang="en-US" dirty="0" err="1" smtClean="0">
                <a:solidFill>
                  <a:schemeClr val="bg1"/>
                </a:solidFill>
                <a:latin typeface="Arial" panose="020B0604020202020204" pitchFamily="34" charset="0"/>
                <a:cs typeface="Arial" panose="020B0604020202020204" pitchFamily="34" charset="0"/>
              </a:rPr>
              <a:t>google</a:t>
            </a:r>
            <a:r>
              <a:rPr lang="en-US" dirty="0" smtClean="0">
                <a:solidFill>
                  <a:schemeClr val="bg1"/>
                </a:solidFill>
                <a:latin typeface="Arial" panose="020B0604020202020204" pitchFamily="34" charset="0"/>
                <a:cs typeface="Arial" panose="020B0604020202020204" pitchFamily="34" charset="0"/>
              </a:rPr>
              <a:t> play store</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Published date</a:t>
            </a:r>
            <a:r>
              <a:rPr lang="en-US" dirty="0" smtClean="0">
                <a:solidFill>
                  <a:schemeClr val="bg1"/>
                </a:solidFill>
                <a:latin typeface="Arial" panose="020B0604020202020204" pitchFamily="34" charset="0"/>
                <a:cs typeface="Arial" panose="020B0604020202020204" pitchFamily="34" charset="0"/>
              </a:rPr>
              <a:t> : 10 </a:t>
            </a:r>
            <a:r>
              <a:rPr lang="en-US" dirty="0" err="1" smtClean="0">
                <a:solidFill>
                  <a:schemeClr val="bg1"/>
                </a:solidFill>
                <a:latin typeface="Arial" panose="020B0604020202020204" pitchFamily="34" charset="0"/>
                <a:cs typeface="Arial" panose="020B0604020202020204" pitchFamily="34" charset="0"/>
              </a:rPr>
              <a:t>augest</a:t>
            </a:r>
            <a:r>
              <a:rPr lang="en-US" dirty="0" smtClean="0">
                <a:solidFill>
                  <a:schemeClr val="bg1"/>
                </a:solidFill>
                <a:latin typeface="Arial" panose="020B0604020202020204" pitchFamily="34" charset="0"/>
                <a:cs typeface="Arial" panose="020B0604020202020204" pitchFamily="34" charset="0"/>
              </a:rPr>
              <a:t> 2022</a:t>
            </a:r>
          </a:p>
          <a:p>
            <a:pPr marL="342900" indent="-34290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Objective</a:t>
            </a:r>
            <a:r>
              <a:rPr lang="en-US" dirty="0" smtClean="0">
                <a:solidFill>
                  <a:schemeClr val="bg1"/>
                </a:solidFill>
                <a:latin typeface="Arial" panose="020B0604020202020204" pitchFamily="34" charset="0"/>
                <a:cs typeface="Arial" panose="020B0604020202020204" pitchFamily="34" charset="0"/>
              </a:rPr>
              <a:t> : </a:t>
            </a:r>
            <a:r>
              <a:rPr lang="en-US" dirty="0">
                <a:solidFill>
                  <a:schemeClr val="bg1"/>
                </a:solidFill>
                <a:latin typeface="Arial" panose="020B0604020202020204" pitchFamily="34" charset="0"/>
                <a:cs typeface="Arial" panose="020B0604020202020204" pitchFamily="34" charset="0"/>
              </a:rPr>
              <a:t>See nutrients, calories, vitamins and minerals by just taking pictures of your meals. Discover new healthy recipes and use filters to find the ones that fit your diet such as "Low Carb", "High Protein", "High Fat", "Low FODMAP" and more.</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542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9"/>
            <a:ext cx="8825658" cy="889348"/>
          </a:xfrm>
        </p:spPr>
        <p:txBody>
          <a:bodyPr/>
          <a:lstStyle/>
          <a:p>
            <a:r>
              <a:rPr lang="en-US" sz="4000" dirty="0" smtClean="0">
                <a:latin typeface="Arial" panose="020B0604020202020204" pitchFamily="34" charset="0"/>
                <a:cs typeface="Arial" panose="020B0604020202020204" pitchFamily="34" charset="0"/>
              </a:rPr>
              <a:t>Existing Application</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5996" y="1891430"/>
            <a:ext cx="8825658" cy="4371584"/>
          </a:xfrm>
        </p:spPr>
        <p:txBody>
          <a:bodyPr>
            <a:noAutofit/>
          </a:bodyPr>
          <a:lstStyle/>
          <a:p>
            <a:pPr marL="285750" indent="-285750" algn="just">
              <a:buFont typeface="Wingdings" panose="05000000000000000000" pitchFamily="2" charset="2"/>
              <a:buChar char="v"/>
            </a:pPr>
            <a:r>
              <a:rPr lang="en-IN" u="sng" dirty="0" smtClean="0">
                <a:solidFill>
                  <a:schemeClr val="bg1"/>
                </a:solidFill>
                <a:latin typeface="Arial" panose="020B0604020202020204" pitchFamily="34" charset="0"/>
                <a:cs typeface="Arial" panose="020B0604020202020204" pitchFamily="34" charset="0"/>
              </a:rPr>
              <a:t>Critical findings :</a:t>
            </a:r>
            <a:endParaRPr lang="en-IN" u="sng" dirty="0">
              <a:solidFill>
                <a:schemeClr val="bg1"/>
              </a:solidFill>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v"/>
            </a:pPr>
            <a:r>
              <a:rPr lang="en-US" sz="1800" dirty="0">
                <a:solidFill>
                  <a:schemeClr val="bg1"/>
                </a:solidFill>
                <a:latin typeface="Arial" panose="020B0604020202020204" pitchFamily="34" charset="0"/>
                <a:cs typeface="Arial" panose="020B0604020202020204" pitchFamily="34" charset="0"/>
              </a:rPr>
              <a:t>"Cannot edit a recipe easily to change from regular bread to GF bread if someone was coeliac, need to enter the recipe from the beginning again</a:t>
            </a:r>
            <a:r>
              <a:rPr lang="en-US" sz="1800" dirty="0" smtClean="0">
                <a:solidFill>
                  <a:schemeClr val="bg1"/>
                </a:solidFill>
                <a:latin typeface="Arial" panose="020B0604020202020204" pitchFamily="34" charset="0"/>
                <a:cs typeface="Arial" panose="020B0604020202020204" pitchFamily="34" charset="0"/>
              </a:rPr>
              <a:t>.“</a:t>
            </a:r>
          </a:p>
          <a:p>
            <a:pPr marL="742950" lvl="1" indent="-285750" algn="just">
              <a:buFont typeface="Wingdings" panose="05000000000000000000" pitchFamily="2" charset="2"/>
              <a:buChar char="v"/>
            </a:pPr>
            <a:r>
              <a:rPr lang="en-US" sz="1800" dirty="0">
                <a:solidFill>
                  <a:schemeClr val="bg1"/>
                </a:solidFill>
                <a:latin typeface="Arial" panose="020B0604020202020204" pitchFamily="34" charset="0"/>
                <a:cs typeface="Arial" panose="020B0604020202020204" pitchFamily="34" charset="0"/>
              </a:rPr>
              <a:t>"We cannot yet send PDF versions of the meal plans to clients who have no capability to engage with the application. Issues with loss of data still occurs from time to time</a:t>
            </a:r>
            <a:r>
              <a:rPr lang="en-US" sz="1800" dirty="0" smtClean="0">
                <a:solidFill>
                  <a:schemeClr val="bg1"/>
                </a:solidFill>
                <a:latin typeface="Arial" panose="020B0604020202020204" pitchFamily="34" charset="0"/>
                <a:cs typeface="Arial" panose="020B0604020202020204" pitchFamily="34" charset="0"/>
              </a:rPr>
              <a:t>.“</a:t>
            </a:r>
          </a:p>
          <a:p>
            <a:pPr marL="742950" lvl="1" indent="-285750" algn="just">
              <a:buFont typeface="Wingdings" panose="05000000000000000000" pitchFamily="2" charset="2"/>
              <a:buChar char="v"/>
            </a:pPr>
            <a:r>
              <a:rPr lang="en-US" sz="1800" dirty="0">
                <a:solidFill>
                  <a:schemeClr val="bg1"/>
                </a:solidFill>
                <a:latin typeface="Arial" panose="020B0604020202020204" pitchFamily="34" charset="0"/>
                <a:cs typeface="Arial" panose="020B0604020202020204" pitchFamily="34" charset="0"/>
              </a:rPr>
              <a:t>"But the lack of meals and how to find and add was not </a:t>
            </a:r>
            <a:r>
              <a:rPr lang="en-US" sz="1800" i="1" dirty="0">
                <a:solidFill>
                  <a:schemeClr val="bg1"/>
                </a:solidFill>
                <a:latin typeface="Arial" panose="020B0604020202020204" pitchFamily="34" charset="0"/>
                <a:cs typeface="Arial" panose="020B0604020202020204" pitchFamily="34" charset="0"/>
              </a:rPr>
              <a:t>good."</a:t>
            </a:r>
            <a:endParaRPr lang="en-US" sz="1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7364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996" y="889349"/>
            <a:ext cx="8825658" cy="889348"/>
          </a:xfrm>
        </p:spPr>
        <p:txBody>
          <a:bodyPr/>
          <a:lstStyle/>
          <a:p>
            <a:r>
              <a:rPr lang="en-US" sz="4000" dirty="0" smtClean="0">
                <a:latin typeface="Arial" panose="020B0604020202020204" pitchFamily="34" charset="0"/>
                <a:cs typeface="Arial" panose="020B0604020202020204" pitchFamily="34" charset="0"/>
              </a:rPr>
              <a:t>Existing Application</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5996" y="1891430"/>
            <a:ext cx="8825658" cy="4371584"/>
          </a:xfrm>
        </p:spPr>
        <p:txBody>
          <a:bodyPr>
            <a:noAutofit/>
          </a:bodyPr>
          <a:lstStyle/>
          <a:p>
            <a:pPr marL="285750" indent="-285750" algn="just">
              <a:buFont typeface="Wingdings" panose="05000000000000000000" pitchFamily="2" charset="2"/>
              <a:buChar char="v"/>
            </a:pPr>
            <a:r>
              <a:rPr lang="en-IN" u="sng" dirty="0" err="1" smtClean="0">
                <a:solidFill>
                  <a:schemeClr val="bg1"/>
                </a:solidFill>
                <a:latin typeface="Arial" panose="020B0604020202020204" pitchFamily="34" charset="0"/>
                <a:cs typeface="Arial" panose="020B0604020202020204" pitchFamily="34" charset="0"/>
              </a:rPr>
              <a:t>Deveoped</a:t>
            </a:r>
            <a:r>
              <a:rPr lang="en-IN" u="sng" dirty="0" smtClean="0">
                <a:solidFill>
                  <a:schemeClr val="bg1"/>
                </a:solidFill>
                <a:latin typeface="Arial" panose="020B0604020202020204" pitchFamily="34" charset="0"/>
                <a:cs typeface="Arial" panose="020B0604020202020204" pitchFamily="34" charset="0"/>
              </a:rPr>
              <a:t> by</a:t>
            </a:r>
            <a:r>
              <a:rPr lang="en-IN" dirty="0" smtClean="0">
                <a:solidFill>
                  <a:schemeClr val="bg1"/>
                </a:solidFill>
                <a:latin typeface="Arial" panose="020B0604020202020204" pitchFamily="34" charset="0"/>
                <a:cs typeface="Arial" panose="020B0604020202020204" pitchFamily="34" charset="0"/>
              </a:rPr>
              <a:t> : </a:t>
            </a:r>
            <a:r>
              <a:rPr lang="en-IN" dirty="0" err="1" smtClean="0">
                <a:solidFill>
                  <a:schemeClr val="bg1"/>
                </a:solidFill>
                <a:latin typeface="Arial" panose="020B0604020202020204" pitchFamily="34" charset="0"/>
                <a:cs typeface="Arial" panose="020B0604020202020204" pitchFamily="34" charset="0"/>
              </a:rPr>
              <a:t>livestrong</a:t>
            </a:r>
            <a:endParaRPr lang="en-IN" dirty="0" smtClean="0">
              <a:solidFill>
                <a:schemeClr val="bg1"/>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Title</a:t>
            </a:r>
            <a:r>
              <a:rPr lang="en-US" dirty="0" smtClean="0">
                <a:solidFill>
                  <a:schemeClr val="bg1"/>
                </a:solidFill>
                <a:latin typeface="Arial" panose="020B0604020202020204" pitchFamily="34" charset="0"/>
                <a:cs typeface="Arial" panose="020B0604020202020204" pitchFamily="34" charset="0"/>
              </a:rPr>
              <a:t> : </a:t>
            </a:r>
            <a:r>
              <a:rPr lang="en-US" dirty="0" err="1" smtClean="0">
                <a:solidFill>
                  <a:schemeClr val="bg1"/>
                </a:solidFill>
                <a:latin typeface="Arial" panose="020B0604020202020204" pitchFamily="34" charset="0"/>
                <a:cs typeface="Arial" panose="020B0604020202020204" pitchFamily="34" charset="0"/>
              </a:rPr>
              <a:t>myplate</a:t>
            </a:r>
            <a:r>
              <a:rPr lang="en-US" dirty="0" smtClean="0">
                <a:solidFill>
                  <a:schemeClr val="bg1"/>
                </a:solidFill>
                <a:latin typeface="Arial" panose="020B0604020202020204" pitchFamily="34" charset="0"/>
                <a:cs typeface="Arial" panose="020B0604020202020204" pitchFamily="34" charset="0"/>
              </a:rPr>
              <a:t> calorie tracker</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Publication website</a:t>
            </a:r>
            <a:r>
              <a:rPr lang="en-US" dirty="0" smtClean="0">
                <a:solidFill>
                  <a:schemeClr val="bg1"/>
                </a:solidFill>
                <a:latin typeface="Arial" panose="020B0604020202020204" pitchFamily="34" charset="0"/>
                <a:cs typeface="Arial" panose="020B0604020202020204" pitchFamily="34" charset="0"/>
              </a:rPr>
              <a:t> : </a:t>
            </a:r>
            <a:r>
              <a:rPr lang="en-US" dirty="0" err="1" smtClean="0">
                <a:solidFill>
                  <a:schemeClr val="bg1"/>
                </a:solidFill>
                <a:latin typeface="Arial" panose="020B0604020202020204" pitchFamily="34" charset="0"/>
                <a:cs typeface="Arial" panose="020B0604020202020204" pitchFamily="34" charset="0"/>
              </a:rPr>
              <a:t>google</a:t>
            </a:r>
            <a:r>
              <a:rPr lang="en-US" dirty="0" smtClean="0">
                <a:solidFill>
                  <a:schemeClr val="bg1"/>
                </a:solidFill>
                <a:latin typeface="Arial" panose="020B0604020202020204" pitchFamily="34" charset="0"/>
                <a:cs typeface="Arial" panose="020B0604020202020204" pitchFamily="34" charset="0"/>
              </a:rPr>
              <a:t> play store</a:t>
            </a:r>
          </a:p>
          <a:p>
            <a:pPr marL="285750" indent="-285750" algn="just">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Published date</a:t>
            </a:r>
            <a:r>
              <a:rPr lang="en-US" dirty="0" smtClean="0">
                <a:solidFill>
                  <a:schemeClr val="bg1"/>
                </a:solidFill>
                <a:latin typeface="Arial" panose="020B0604020202020204" pitchFamily="34" charset="0"/>
                <a:cs typeface="Arial" panose="020B0604020202020204" pitchFamily="34" charset="0"/>
              </a:rPr>
              <a:t> : 05 October 2021</a:t>
            </a:r>
          </a:p>
          <a:p>
            <a:pPr marL="342900" indent="-342900">
              <a:buFont typeface="Wingdings" panose="05000000000000000000" pitchFamily="2" charset="2"/>
              <a:buChar char="v"/>
            </a:pPr>
            <a:r>
              <a:rPr lang="en-US" u="sng" dirty="0" smtClean="0">
                <a:solidFill>
                  <a:schemeClr val="bg1"/>
                </a:solidFill>
                <a:latin typeface="Arial" panose="020B0604020202020204" pitchFamily="34" charset="0"/>
                <a:cs typeface="Arial" panose="020B0604020202020204" pitchFamily="34" charset="0"/>
              </a:rPr>
              <a:t>Objective</a:t>
            </a:r>
            <a:r>
              <a:rPr lang="en-US" dirty="0" smtClean="0">
                <a:solidFill>
                  <a:schemeClr val="bg1"/>
                </a:solidFill>
                <a:latin typeface="Arial" panose="020B0604020202020204" pitchFamily="34" charset="0"/>
                <a:cs typeface="Arial" panose="020B0604020202020204" pitchFamily="34" charset="0"/>
              </a:rPr>
              <a:t> : </a:t>
            </a:r>
            <a:r>
              <a:rPr lang="en-US" dirty="0">
                <a:solidFill>
                  <a:schemeClr val="bg1"/>
                </a:solidFill>
                <a:latin typeface="Arial" panose="020B0604020202020204" pitchFamily="34" charset="0"/>
                <a:cs typeface="Arial" panose="020B0604020202020204" pitchFamily="34" charset="0"/>
              </a:rPr>
              <a:t>Tracking calories works! Join the millions who have lost weight with LIVESTRONG.COM’s </a:t>
            </a:r>
            <a:r>
              <a:rPr lang="en-US" dirty="0" err="1">
                <a:solidFill>
                  <a:schemeClr val="bg1"/>
                </a:solidFill>
                <a:latin typeface="Arial" panose="020B0604020202020204" pitchFamily="34" charset="0"/>
                <a:cs typeface="Arial" panose="020B0604020202020204" pitchFamily="34" charset="0"/>
              </a:rPr>
              <a:t>MyPlate</a:t>
            </a:r>
            <a:r>
              <a:rPr lang="en-US" dirty="0">
                <a:solidFill>
                  <a:schemeClr val="bg1"/>
                </a:solidFill>
                <a:latin typeface="Arial" panose="020B0604020202020204" pitchFamily="34" charset="0"/>
                <a:cs typeface="Arial" panose="020B0604020202020204" pitchFamily="34" charset="0"/>
              </a:rPr>
              <a:t> Calorie </a:t>
            </a:r>
            <a:r>
              <a:rPr lang="en-US" dirty="0" smtClean="0">
                <a:solidFill>
                  <a:schemeClr val="bg1"/>
                </a:solidFill>
                <a:latin typeface="Arial" panose="020B0604020202020204" pitchFamily="34" charset="0"/>
                <a:cs typeface="Arial" panose="020B0604020202020204" pitchFamily="34" charset="0"/>
              </a:rPr>
              <a:t>Tracker. the </a:t>
            </a:r>
            <a:r>
              <a:rPr lang="en-US" dirty="0">
                <a:solidFill>
                  <a:schemeClr val="bg1"/>
                </a:solidFill>
                <a:latin typeface="Arial" panose="020B0604020202020204" pitchFamily="34" charset="0"/>
                <a:cs typeface="Arial" panose="020B0604020202020204" pitchFamily="34" charset="0"/>
              </a:rPr>
              <a:t>most user-friendly way to track your calories and stay fit on your Android </a:t>
            </a:r>
            <a:r>
              <a:rPr lang="en-US" dirty="0" smtClean="0">
                <a:solidFill>
                  <a:schemeClr val="bg1"/>
                </a:solidFill>
                <a:latin typeface="Arial" panose="020B0604020202020204" pitchFamily="34" charset="0"/>
                <a:cs typeface="Arial" panose="020B0604020202020204" pitchFamily="34" charset="0"/>
              </a:rPr>
              <a:t>Phone. LIVESTRONG.COM </a:t>
            </a:r>
            <a:r>
              <a:rPr lang="en-US" dirty="0">
                <a:solidFill>
                  <a:schemeClr val="bg1"/>
                </a:solidFill>
                <a:latin typeface="Arial" panose="020B0604020202020204" pitchFamily="34" charset="0"/>
                <a:cs typeface="Arial" panose="020B0604020202020204" pitchFamily="34" charset="0"/>
              </a:rPr>
              <a:t>makes tracking calories EASY.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717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679</TotalTime>
  <Words>1161</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Wingdings</vt:lpstr>
      <vt:lpstr>Wingdings 3</vt:lpstr>
      <vt:lpstr>Ion Boardroom</vt:lpstr>
      <vt:lpstr>Nutrition assistant Application</vt:lpstr>
      <vt:lpstr>Technical Architecture</vt:lpstr>
      <vt:lpstr>Problem Definition</vt:lpstr>
      <vt:lpstr>Survey Papers</vt:lpstr>
      <vt:lpstr>Survey Papers</vt:lpstr>
      <vt:lpstr>Existing Application</vt:lpstr>
      <vt:lpstr>Existing Application</vt:lpstr>
      <vt:lpstr>Existing Application</vt:lpstr>
      <vt:lpstr>Existing Application</vt:lpstr>
      <vt:lpstr>Existing Application</vt:lpstr>
      <vt:lpstr>Existing Application</vt:lpstr>
      <vt:lpstr>Existing Application</vt:lpstr>
      <vt:lpstr>Existing Application</vt:lpstr>
      <vt:lpstr>Existing Application</vt:lpstr>
      <vt:lpstr>Existing Application</vt:lpstr>
      <vt:lpstr>Existing Application</vt:lpstr>
      <vt:lpstr>Existing Application</vt:lpstr>
      <vt:lpstr>Hardware &amp; Software Requirements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 assistant Application</dc:title>
  <dc:creator>Lenovo</dc:creator>
  <cp:lastModifiedBy>Lenovo</cp:lastModifiedBy>
  <cp:revision>27</cp:revision>
  <dcterms:created xsi:type="dcterms:W3CDTF">2022-09-09T02:09:06Z</dcterms:created>
  <dcterms:modified xsi:type="dcterms:W3CDTF">2022-09-10T16:07:30Z</dcterms:modified>
</cp:coreProperties>
</file>