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57" r:id="rId3"/>
    <p:sldId id="301" r:id="rId4"/>
    <p:sldId id="298" r:id="rId5"/>
    <p:sldId id="299" r:id="rId6"/>
    <p:sldId id="300" r:id="rId7"/>
    <p:sldId id="302" r:id="rId8"/>
    <p:sldId id="303" r:id="rId9"/>
    <p:sldId id="304" r:id="rId10"/>
    <p:sldId id="297" r:id="rId11"/>
    <p:sldId id="278" r:id="rId12"/>
  </p:sldIdLst>
  <p:sldSz cx="9144000" cy="5143500" type="screen16x9"/>
  <p:notesSz cx="6858000" cy="9144000"/>
  <p:embeddedFontLst>
    <p:embeddedFont>
      <p:font typeface="Calibri" pitchFamily="34" charset="0"/>
      <p:regular r:id="rId14"/>
      <p:bold r:id="rId15"/>
      <p:italic r:id="rId16"/>
      <p:boldItalic r:id="rId17"/>
    </p:embeddedFont>
    <p:embeddedFont>
      <p:font typeface="Nirmala UI Semilight" pitchFamily="34" charset="0"/>
      <p:regular r:id="rId18"/>
    </p:embeddedFont>
    <p:embeddedFont>
      <p:font typeface="Raleway Thin" charset="0"/>
      <p:regular r:id="rId19"/>
      <p:bold r:id="rId20"/>
      <p:italic r:id="rId21"/>
      <p:boldItalic r:id="rId22"/>
    </p:embeddedFont>
    <p:embeddedFont>
      <p:font typeface="Barlow" charset="0"/>
      <p:regular r:id="rId23"/>
      <p:bold r:id="rId24"/>
      <p:italic r:id="rId25"/>
      <p:boldItalic r:id="rId26"/>
    </p:embeddedFont>
    <p:embeddedFont>
      <p:font typeface="Barlow Light"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718975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552523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039029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77049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249689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514615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88447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14088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365616" y="549307"/>
            <a:ext cx="3778384" cy="4044886"/>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703933" y="430697"/>
            <a:ext cx="5342298" cy="2309816"/>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b="1" dirty="0">
                <a:solidFill>
                  <a:srgbClr val="002060"/>
                </a:solidFill>
                <a:latin typeface="Nirmala UI Semilight" panose="020B0402040204020203" pitchFamily="34" charset="0"/>
                <a:ea typeface="Nirmala UI Semilight" panose="020B0402040204020203" pitchFamily="34" charset="0"/>
                <a:cs typeface="Nirmala UI Semilight" panose="020B0402040204020203" pitchFamily="34" charset="0"/>
              </a:rPr>
              <a:t>UNIVERSITY ADMIT ELIGIBILITY PREDICTOR</a:t>
            </a:r>
            <a:endParaRPr sz="4000" b="1" dirty="0">
              <a:solidFill>
                <a:srgbClr val="002060"/>
              </a:solidFill>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
        <p:nvSpPr>
          <p:cNvPr id="2" name="Google Shape;380;p14">
            <a:extLst>
              <a:ext uri="{FF2B5EF4-FFF2-40B4-BE49-F238E27FC236}">
                <a16:creationId xmlns:a16="http://schemas.microsoft.com/office/drawing/2014/main" xmlns="" id="{52281AAE-1597-2737-86D5-27ECA4CA2E5F}"/>
              </a:ext>
            </a:extLst>
          </p:cNvPr>
          <p:cNvSpPr txBox="1">
            <a:spLocks/>
          </p:cNvSpPr>
          <p:nvPr/>
        </p:nvSpPr>
        <p:spPr>
          <a:xfrm>
            <a:off x="1012083" y="2324357"/>
            <a:ext cx="4639781" cy="26639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b="1" dirty="0">
                <a:solidFill>
                  <a:schemeClr val="accent1"/>
                </a:solidFill>
                <a:latin typeface="Barlow"/>
                <a:ea typeface="Barlow"/>
                <a:cs typeface="Barlow"/>
                <a:sym typeface="Barlow"/>
              </a:rPr>
              <a:t>DOMAIN &amp; TEAM ID</a:t>
            </a:r>
          </a:p>
          <a:p>
            <a:pPr marL="0" indent="0">
              <a:buFont typeface="Barlow Light"/>
              <a:buNone/>
            </a:pPr>
            <a:r>
              <a:rPr lang="en-US" sz="2000" dirty="0"/>
              <a:t>Applied Data Science </a:t>
            </a:r>
          </a:p>
          <a:p>
            <a:pPr marL="0" indent="0">
              <a:buFont typeface="Barlow Light"/>
              <a:buNone/>
            </a:pPr>
            <a:r>
              <a:rPr lang="en-US" sz="2000" b="1" dirty="0">
                <a:solidFill>
                  <a:schemeClr val="tx1"/>
                </a:solidFill>
                <a:latin typeface="Barlow Light" panose="00000400000000000000" pitchFamily="2" charset="0"/>
                <a:cs typeface="Times New Roman" panose="02020603050405020304" pitchFamily="18" charset="0"/>
              </a:rPr>
              <a:t>PNT2022TMID13322</a:t>
            </a:r>
          </a:p>
          <a:p>
            <a:pPr marL="0" indent="0">
              <a:buFont typeface="Barlow Light"/>
              <a:buNone/>
            </a:pPr>
            <a:r>
              <a:rPr lang="en-US" b="1" dirty="0">
                <a:solidFill>
                  <a:schemeClr val="accent1"/>
                </a:solidFill>
                <a:latin typeface="Barlow"/>
                <a:ea typeface="Barlow"/>
                <a:cs typeface="Barlow"/>
                <a:sym typeface="Barlow"/>
              </a:rPr>
              <a:t/>
            </a:r>
            <a:br>
              <a:rPr lang="en-US" b="1" dirty="0">
                <a:solidFill>
                  <a:schemeClr val="accent1"/>
                </a:solidFill>
                <a:latin typeface="Barlow"/>
                <a:ea typeface="Barlow"/>
                <a:cs typeface="Barlow"/>
                <a:sym typeface="Barlow"/>
              </a:rPr>
            </a:br>
            <a:r>
              <a:rPr lang="en-US" b="1" dirty="0">
                <a:solidFill>
                  <a:schemeClr val="accent1"/>
                </a:solidFill>
                <a:latin typeface="Barlow"/>
                <a:ea typeface="Barlow"/>
                <a:cs typeface="Barlow"/>
                <a:sym typeface="Barlow"/>
              </a:rPr>
              <a:t>TEAM MEMBERS</a:t>
            </a:r>
          </a:p>
          <a:p>
            <a:pPr marL="0" indent="0">
              <a:buClr>
                <a:schemeClr val="dk1"/>
              </a:buClr>
              <a:buSzPts val="1100"/>
              <a:buFont typeface="Arial"/>
              <a:buNone/>
            </a:pPr>
            <a:r>
              <a:rPr lang="en-US" sz="1800" dirty="0"/>
              <a:t>Puviyasree. M, Srividya. R, Gowsalya. M, Rubadharshini. 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81852" y="439171"/>
            <a:ext cx="4190149" cy="46626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4000" b="1" dirty="0">
                <a:solidFill>
                  <a:srgbClr val="002060"/>
                </a:solidFill>
                <a:latin typeface="Nirmala UI Semilight" panose="020B0402040204020203" pitchFamily="34" charset="0"/>
                <a:ea typeface="Nirmala UI Semilight" panose="020B0402040204020203" pitchFamily="34" charset="0"/>
                <a:cs typeface="Nirmala UI Semilight" panose="020B0402040204020203" pitchFamily="34" charset="0"/>
              </a:rPr>
              <a:t>REFERENCES</a:t>
            </a:r>
            <a:endParaRPr lang="en-IN" sz="4000" dirty="0"/>
          </a:p>
        </p:txBody>
      </p:sp>
      <p:sp>
        <p:nvSpPr>
          <p:cNvPr id="345" name="Google Shape;345;p13"/>
          <p:cNvSpPr txBox="1">
            <a:spLocks noGrp="1"/>
          </p:cNvSpPr>
          <p:nvPr>
            <p:ph type="body" idx="1"/>
          </p:nvPr>
        </p:nvSpPr>
        <p:spPr>
          <a:xfrm>
            <a:off x="381852" y="1036080"/>
            <a:ext cx="8488470" cy="3911318"/>
          </a:xfrm>
          <a:prstGeom prst="rect">
            <a:avLst/>
          </a:prstGeom>
        </p:spPr>
        <p:txBody>
          <a:bodyPr spcFirstLastPara="1" wrap="square" lIns="0" tIns="0" rIns="0" bIns="0" anchor="t" anchorCtr="0">
            <a:noAutofit/>
          </a:bodyPr>
          <a:lstStyle/>
          <a:p>
            <a:pPr marL="457200" marR="0" indent="-457200" algn="just">
              <a:spcBef>
                <a:spcPts val="0"/>
              </a:spcBef>
              <a:spcAft>
                <a:spcPts val="0"/>
              </a:spcAft>
              <a:buFont typeface="+mj-lt"/>
              <a:buAutoNum type="arabicPeriod"/>
            </a:pP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M. </a:t>
            </a:r>
            <a:r>
              <a:rPr lang="en-IN" sz="1400"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Injadat</a:t>
            </a: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 </a:t>
            </a:r>
            <a:r>
              <a:rPr lang="en-IN" sz="1400"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Moubayed</a:t>
            </a: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 B. Nassif, and A. </a:t>
            </a:r>
            <a:r>
              <a:rPr lang="en-IN" sz="1400"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Shami</a:t>
            </a: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“Multi-split Optimized Bagging Ensemble Model Selection for Multi-class Educational Data Mining,” Appl. </a:t>
            </a:r>
            <a:r>
              <a:rPr lang="en-IN" sz="1400"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Intell</a:t>
            </a: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vol. 50, pp. 4506–4528, 2020.</a:t>
            </a:r>
          </a:p>
          <a:p>
            <a:pPr marL="342900" marR="0" indent="-342900" algn="just">
              <a:spcBef>
                <a:spcPts val="0"/>
              </a:spcBef>
              <a:spcAft>
                <a:spcPts val="0"/>
              </a:spcAft>
              <a:buFont typeface="+mj-lt"/>
              <a:buAutoNum type="arabicPeriod"/>
            </a:pPr>
            <a:endPar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M. N. </a:t>
            </a:r>
            <a:r>
              <a:rPr lang="en-IN" sz="1400"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Injadat</a:t>
            </a: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 </a:t>
            </a:r>
            <a:r>
              <a:rPr lang="en-IN" sz="1400"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Moubayed</a:t>
            </a: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 B. Nassif, and A. </a:t>
            </a:r>
            <a:r>
              <a:rPr lang="en-IN" sz="1400"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Shami</a:t>
            </a: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“Systematic ensemble model selection approach for educational data mining,” Knowledge-Based Syst., vol. 200, p. 105992, Jul. 2020.</a:t>
            </a:r>
          </a:p>
          <a:p>
            <a:pPr marL="342900" marR="0" indent="-342900" algn="just">
              <a:spcBef>
                <a:spcPts val="0"/>
              </a:spcBef>
              <a:spcAft>
                <a:spcPts val="0"/>
              </a:spcAft>
              <a:buFont typeface="+mj-lt"/>
              <a:buAutoNum type="arabicPeriod"/>
            </a:pPr>
            <a:endPar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F. </a:t>
            </a:r>
            <a:r>
              <a:rPr lang="en-IN" sz="1400"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Salo</a:t>
            </a: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M. </a:t>
            </a:r>
            <a:r>
              <a:rPr lang="en-IN" sz="1400"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Injadat</a:t>
            </a: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 </a:t>
            </a:r>
            <a:r>
              <a:rPr lang="en-IN" sz="1400"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Moubayed</a:t>
            </a: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 B. Nassif, and A. Essex, “Clustering Enabled Classification using Ensemble Feature Selection for Intrusion Detection,” in 2019 International Conference on Computing, Networking and Communications (ICNC), 2019, pp. 276–281.</a:t>
            </a:r>
          </a:p>
          <a:p>
            <a:pPr marL="342900" marR="0" indent="-342900" algn="just">
              <a:spcBef>
                <a:spcPts val="0"/>
              </a:spcBef>
              <a:spcAft>
                <a:spcPts val="0"/>
              </a:spcAft>
              <a:buFont typeface="+mj-lt"/>
              <a:buAutoNum type="arabicPeriod"/>
            </a:pPr>
            <a:endPar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M. S. Acharya, A. Armaan, and A. S. Antony, “A Comparison of Regression Models for Prediction of Graduate Admissions,” Kaggle, 2018.</a:t>
            </a:r>
          </a:p>
          <a:p>
            <a:pPr marL="342900" marR="0" indent="-342900" algn="just">
              <a:spcBef>
                <a:spcPts val="0"/>
              </a:spcBef>
              <a:spcAft>
                <a:spcPts val="0"/>
              </a:spcAft>
              <a:buFont typeface="+mj-lt"/>
              <a:buAutoNum type="arabicPeriod"/>
            </a:pPr>
            <a:endPar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spcBef>
                <a:spcPts val="0"/>
              </a:spcBef>
              <a:spcAft>
                <a:spcPts val="0"/>
              </a:spcAft>
              <a:buFont typeface="+mj-lt"/>
              <a:buAutoNum type="arabicPeriod"/>
            </a:pPr>
            <a:r>
              <a:rPr lang="en-IN" sz="1400"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Subba</a:t>
            </a: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Reddy. Y and Prof. P. </a:t>
            </a:r>
            <a:r>
              <a:rPr lang="en-IN" sz="1400"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Govindarajulu</a:t>
            </a:r>
            <a:r>
              <a:rPr lang="en-IN" sz="14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 survey on data mining and machine learning techniques for internet voting and product/service selection”, IJCSNS International Journal of Computer Science and Network Security, VOL.17 No.9 September 2017.</a:t>
            </a:r>
          </a:p>
        </p:txBody>
      </p:sp>
      <p:sp>
        <p:nvSpPr>
          <p:cNvPr id="347" name="Google Shape;347;p13"/>
          <p:cNvSpPr txBox="1">
            <a:spLocks noGrp="1"/>
          </p:cNvSpPr>
          <p:nvPr>
            <p:ph type="sldNum" idx="12"/>
          </p:nvPr>
        </p:nvSpPr>
        <p:spPr>
          <a:xfrm>
            <a:off x="8927111" y="4722672"/>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grpSp>
        <p:nvGrpSpPr>
          <p:cNvPr id="348" name="Google Shape;348;p13"/>
          <p:cNvGrpSpPr/>
          <p:nvPr/>
        </p:nvGrpSpPr>
        <p:grpSpPr>
          <a:xfrm>
            <a:off x="8035962" y="0"/>
            <a:ext cx="1108038" cy="84985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xmlns="" val="325152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529089" y="2108540"/>
            <a:ext cx="5624096" cy="162358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b="1" dirty="0"/>
              <a:t>THANK YOU!</a:t>
            </a:r>
            <a:endParaRPr sz="7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60304" y="692204"/>
            <a:ext cx="5640900" cy="54556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b="1" dirty="0">
                <a:solidFill>
                  <a:srgbClr val="002060"/>
                </a:solidFill>
                <a:latin typeface="Nirmala UI Semilight" panose="020B0402040204020203" pitchFamily="34" charset="0"/>
                <a:ea typeface="Nirmala UI Semilight" panose="020B0402040204020203" pitchFamily="34" charset="0"/>
                <a:cs typeface="Nirmala UI Semilight" panose="020B0402040204020203" pitchFamily="34" charset="0"/>
              </a:rPr>
              <a:t>PROBLEM STATEMENT</a:t>
            </a:r>
            <a:endParaRPr sz="44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grpSp>
        <p:nvGrpSpPr>
          <p:cNvPr id="348" name="Google Shape;348;p13"/>
          <p:cNvGrpSpPr/>
          <p:nvPr/>
        </p:nvGrpSpPr>
        <p:grpSpPr>
          <a:xfrm>
            <a:off x="6239435" y="380988"/>
            <a:ext cx="2523566" cy="1512358"/>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xmlns="" id="{1201001A-5EFA-4C3B-7A19-266ACE9B416D}"/>
              </a:ext>
            </a:extLst>
          </p:cNvPr>
          <p:cNvSpPr>
            <a:spLocks noGrp="1"/>
          </p:cNvSpPr>
          <p:nvPr>
            <p:ph type="body" idx="2"/>
          </p:nvPr>
        </p:nvSpPr>
        <p:spPr>
          <a:xfrm>
            <a:off x="392172" y="1946273"/>
            <a:ext cx="7344093" cy="2769091"/>
          </a:xfrm>
        </p:spPr>
        <p:txBody>
          <a:bodyPr/>
          <a:lstStyle/>
          <a:p>
            <a:r>
              <a:rPr lang="en-US" sz="2000" b="0" i="0" dirty="0">
                <a:effectLst/>
                <a:latin typeface="Times New Roman" panose="02020603050405020304" pitchFamily="18" charset="0"/>
                <a:cs typeface="Times New Roman" panose="02020603050405020304" pitchFamily="18" charset="0"/>
              </a:rPr>
              <a:t>Students are often worried about their chances of admission to University. The aim of this project is to help students in shortlisting universities with their profiles. The predicted output gives them a fair idea about their admission chances in a particular university. This analysis should also help students who are currently preparing or will be preparing to get a better idea.</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95912" y="468172"/>
            <a:ext cx="5640900" cy="54556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b="1" dirty="0">
                <a:solidFill>
                  <a:srgbClr val="002060"/>
                </a:solidFill>
                <a:latin typeface="Nirmala UI Semilight" panose="020B0402040204020203" pitchFamily="34" charset="0"/>
                <a:ea typeface="Nirmala UI Semilight" panose="020B0402040204020203" pitchFamily="34" charset="0"/>
                <a:cs typeface="Nirmala UI Semilight" panose="020B0402040204020203" pitchFamily="34" charset="0"/>
              </a:rPr>
              <a:t>ABSTRACT</a:t>
            </a:r>
            <a:endParaRPr sz="44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grpSp>
        <p:nvGrpSpPr>
          <p:cNvPr id="348" name="Google Shape;348;p13"/>
          <p:cNvGrpSpPr/>
          <p:nvPr/>
        </p:nvGrpSpPr>
        <p:grpSpPr>
          <a:xfrm>
            <a:off x="6648225" y="-15225"/>
            <a:ext cx="2457699" cy="1370689"/>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xmlns="" id="{1201001A-5EFA-4C3B-7A19-266ACE9B416D}"/>
              </a:ext>
            </a:extLst>
          </p:cNvPr>
          <p:cNvSpPr>
            <a:spLocks noGrp="1"/>
          </p:cNvSpPr>
          <p:nvPr>
            <p:ph type="body" idx="2"/>
          </p:nvPr>
        </p:nvSpPr>
        <p:spPr>
          <a:xfrm>
            <a:off x="259950" y="1275606"/>
            <a:ext cx="8389075" cy="3275903"/>
          </a:xfrm>
        </p:spPr>
        <p:txBody>
          <a:bodyPr/>
          <a:lstStyle/>
          <a:p>
            <a:pPr algn="just"/>
            <a:r>
              <a:rPr lang="en-US" sz="1600" b="0" i="0" dirty="0">
                <a:solidFill>
                  <a:srgbClr val="333333"/>
                </a:solidFill>
                <a:effectLst/>
                <a:latin typeface="Times New Roman" panose="02020603050405020304" pitchFamily="18" charset="0"/>
                <a:cs typeface="Times New Roman" panose="02020603050405020304" pitchFamily="18" charset="0"/>
              </a:rPr>
              <a:t>In the current environment, graduate students frequently struggle to identify a suitable institution to pursue higher education depending on their profile. University recommendations can be made by various advisory organizations and online applications, however, they come with hefty consulting costs and are not reliable. To help students determine if their profile is appropriate or not, this model gives an analysis of scores versus the chance of prediction based on previous data.</a:t>
            </a:r>
            <a:r>
              <a:rPr lang="en-US" sz="1600" b="0" i="0" dirty="0">
                <a:solidFill>
                  <a:srgbClr val="222222"/>
                </a:solidFill>
                <a:effectLst/>
                <a:latin typeface="Times New Roman" panose="02020603050405020304" pitchFamily="18" charset="0"/>
                <a:cs typeface="Times New Roman" panose="02020603050405020304" pitchFamily="18" charset="0"/>
              </a:rPr>
              <a:t> </a:t>
            </a:r>
            <a:r>
              <a:rPr lang="en-US" sz="1600" b="0" i="0" dirty="0">
                <a:solidFill>
                  <a:srgbClr val="333333"/>
                </a:solidFill>
                <a:effectLst/>
                <a:latin typeface="Times New Roman" panose="02020603050405020304" pitchFamily="18" charset="0"/>
                <a:cs typeface="Times New Roman" panose="02020603050405020304" pitchFamily="18" charset="0"/>
              </a:rPr>
              <a:t>Early versions of these prediction systems had a number of flaws, such as failing to take into account crucial factors like GRE (Graduate Record Exam) results or research experience. Furthermore, older models' stated accuracy is likewise insufficiently low. The proposed model uses linear regression and random forest algorithms and we will predict the eligibility of students getting admission based on test attributes like GRE, TOFEL, LOR, CGPA, etc.</a:t>
            </a:r>
            <a:r>
              <a:rPr lang="en-US" sz="1600" b="0" i="0" dirty="0">
                <a:solidFill>
                  <a:srgbClr val="222222"/>
                </a:solidFill>
                <a:effectLst/>
                <a:latin typeface="Times New Roman" panose="02020603050405020304" pitchFamily="18" charset="0"/>
                <a:cs typeface="Times New Roman" panose="02020603050405020304" pitchFamily="18" charset="0"/>
              </a:rPr>
              <a:t> </a:t>
            </a:r>
            <a:r>
              <a:rPr lang="en-US" sz="1600" b="0" i="0" dirty="0">
                <a:solidFill>
                  <a:srgbClr val="333333"/>
                </a:solidFill>
                <a:effectLst/>
                <a:latin typeface="Times New Roman" panose="02020603050405020304" pitchFamily="18" charset="0"/>
                <a:cs typeface="Times New Roman" panose="02020603050405020304" pitchFamily="18" charset="0"/>
              </a:rPr>
              <a:t>The suggested model considers a number of student-related criteria, such as their background in research and industry, among others.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5289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60304" y="692204"/>
            <a:ext cx="5640900" cy="54556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b="1" dirty="0">
                <a:solidFill>
                  <a:srgbClr val="002060"/>
                </a:solidFill>
                <a:latin typeface="Nirmala UI Semilight" panose="020B0402040204020203" pitchFamily="34" charset="0"/>
                <a:ea typeface="Nirmala UI Semilight" panose="020B0402040204020203" pitchFamily="34" charset="0"/>
                <a:cs typeface="Nirmala UI Semilight" panose="020B0402040204020203" pitchFamily="34" charset="0"/>
              </a:rPr>
              <a:t>INTRODUCTION</a:t>
            </a:r>
            <a:endParaRPr sz="44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grpSp>
        <p:nvGrpSpPr>
          <p:cNvPr id="348" name="Google Shape;348;p13"/>
          <p:cNvGrpSpPr/>
          <p:nvPr/>
        </p:nvGrpSpPr>
        <p:grpSpPr>
          <a:xfrm>
            <a:off x="6582359" y="122310"/>
            <a:ext cx="2523566" cy="1512358"/>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xmlns="" id="{1201001A-5EFA-4C3B-7A19-266ACE9B416D}"/>
              </a:ext>
            </a:extLst>
          </p:cNvPr>
          <p:cNvSpPr>
            <a:spLocks noGrp="1"/>
          </p:cNvSpPr>
          <p:nvPr>
            <p:ph type="body" idx="2"/>
          </p:nvPr>
        </p:nvSpPr>
        <p:spPr>
          <a:xfrm>
            <a:off x="380999" y="1677059"/>
            <a:ext cx="7344093" cy="2769091"/>
          </a:xfrm>
        </p:spPr>
        <p:txBody>
          <a:bodyPr/>
          <a:lstStyle/>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world markets are developing rapidly and continuously looking for the best knowledge and experience among people. </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Young workers who want to stand out in their jobs are always looking for higher degrees to help them improve their skills and knowledge.</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As a result, the number of students applying for graduate studies has increased in the last decade. </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students and the possibility of getting admitted to their dream college based on their previous school academic credentials.</a:t>
            </a:r>
          </a:p>
        </p:txBody>
      </p:sp>
    </p:spTree>
    <p:extLst>
      <p:ext uri="{BB962C8B-B14F-4D97-AF65-F5344CB8AC3E}">
        <p14:creationId xmlns:p14="http://schemas.microsoft.com/office/powerpoint/2010/main" xmlns="" val="222283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60304" y="692204"/>
            <a:ext cx="5640900" cy="54556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b="1" dirty="0">
                <a:solidFill>
                  <a:srgbClr val="002060"/>
                </a:solidFill>
                <a:latin typeface="Nirmala UI Semilight" panose="020B0402040204020203" pitchFamily="34" charset="0"/>
                <a:ea typeface="Nirmala UI Semilight" panose="020B0402040204020203" pitchFamily="34" charset="0"/>
                <a:cs typeface="Nirmala UI Semilight" panose="020B0402040204020203" pitchFamily="34" charset="0"/>
              </a:rPr>
              <a:t>INTRODUCTION</a:t>
            </a:r>
            <a:endParaRPr sz="44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grpSp>
        <p:nvGrpSpPr>
          <p:cNvPr id="348" name="Google Shape;348;p13"/>
          <p:cNvGrpSpPr/>
          <p:nvPr/>
        </p:nvGrpSpPr>
        <p:grpSpPr>
          <a:xfrm>
            <a:off x="6582359" y="122310"/>
            <a:ext cx="2523566" cy="1512358"/>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xmlns="" id="{1201001A-5EFA-4C3B-7A19-266ACE9B416D}"/>
              </a:ext>
            </a:extLst>
          </p:cNvPr>
          <p:cNvSpPr>
            <a:spLocks noGrp="1"/>
          </p:cNvSpPr>
          <p:nvPr>
            <p:ph type="body" idx="2"/>
          </p:nvPr>
        </p:nvSpPr>
        <p:spPr>
          <a:xfrm>
            <a:off x="380999" y="1677059"/>
            <a:ext cx="8014078" cy="2769091"/>
          </a:xfrm>
        </p:spPr>
        <p:txBody>
          <a:bodyPr/>
          <a:lstStyle/>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University prediction would be the easiest mode to predict the university/college person is applicable for as well as it would unbiased and totally transparent. </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Individually would no more need to depend upon the consultancies who may be slightly deviated towards the list of colleges/universities that may be having contracts with them. </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Moreover applying to only colleges/universities where the student has a genuine chance would even reduce the application process</a:t>
            </a:r>
            <a:r>
              <a:rPr lang="en-US" sz="1800" dirty="0"/>
              <a: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6694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60304" y="692204"/>
            <a:ext cx="5640900" cy="54556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b="1" dirty="0">
                <a:solidFill>
                  <a:srgbClr val="002060"/>
                </a:solidFill>
                <a:latin typeface="Nirmala UI Semilight" panose="020B0402040204020203" pitchFamily="34" charset="0"/>
                <a:ea typeface="Nirmala UI Semilight" panose="020B0402040204020203" pitchFamily="34" charset="0"/>
                <a:cs typeface="Nirmala UI Semilight" panose="020B0402040204020203" pitchFamily="34" charset="0"/>
              </a:rPr>
              <a:t>OBJECTIVE</a:t>
            </a:r>
            <a:endParaRPr sz="44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grpSp>
        <p:nvGrpSpPr>
          <p:cNvPr id="348" name="Google Shape;348;p13"/>
          <p:cNvGrpSpPr/>
          <p:nvPr/>
        </p:nvGrpSpPr>
        <p:grpSpPr>
          <a:xfrm>
            <a:off x="6582359" y="122310"/>
            <a:ext cx="2523566" cy="1512358"/>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xmlns="" id="{1201001A-5EFA-4C3B-7A19-266ACE9B416D}"/>
              </a:ext>
            </a:extLst>
          </p:cNvPr>
          <p:cNvSpPr>
            <a:spLocks noGrp="1"/>
          </p:cNvSpPr>
          <p:nvPr>
            <p:ph type="body" idx="2"/>
          </p:nvPr>
        </p:nvSpPr>
        <p:spPr>
          <a:xfrm>
            <a:off x="380999" y="1677059"/>
            <a:ext cx="8014078" cy="2769091"/>
          </a:xfrm>
        </p:spPr>
        <p:txBody>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main objective of this project is to help the students to save the time and money that they have to spend at the education consultancy ﬁrms.</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This project also will help them to limit their number of applications to a small number by proving to them the suggestion of the universities where they have the best chance of securing admission thus saving more money on the application fees.</a:t>
            </a:r>
          </a:p>
        </p:txBody>
      </p:sp>
    </p:spTree>
    <p:extLst>
      <p:ext uri="{BB962C8B-B14F-4D97-AF65-F5344CB8AC3E}">
        <p14:creationId xmlns:p14="http://schemas.microsoft.com/office/powerpoint/2010/main" xmlns="" val="349611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60304" y="692204"/>
            <a:ext cx="5640900" cy="54556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b="1" dirty="0">
                <a:solidFill>
                  <a:srgbClr val="002060"/>
                </a:solidFill>
                <a:latin typeface="Nirmala UI Semilight" panose="020B0402040204020203" pitchFamily="34" charset="0"/>
                <a:ea typeface="Nirmala UI Semilight" panose="020B0402040204020203" pitchFamily="34" charset="0"/>
                <a:cs typeface="Nirmala UI Semilight" panose="020B0402040204020203" pitchFamily="34" charset="0"/>
              </a:rPr>
              <a:t>LITERATURE SURVEY</a:t>
            </a:r>
            <a:endParaRPr sz="44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grpSp>
        <p:nvGrpSpPr>
          <p:cNvPr id="348" name="Google Shape;348;p13"/>
          <p:cNvGrpSpPr/>
          <p:nvPr/>
        </p:nvGrpSpPr>
        <p:grpSpPr>
          <a:xfrm>
            <a:off x="6582359" y="122310"/>
            <a:ext cx="2523566" cy="1512358"/>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xmlns="" id="{1201001A-5EFA-4C3B-7A19-266ACE9B416D}"/>
              </a:ext>
            </a:extLst>
          </p:cNvPr>
          <p:cNvSpPr>
            <a:spLocks noGrp="1"/>
          </p:cNvSpPr>
          <p:nvPr>
            <p:ph type="body" idx="2"/>
          </p:nvPr>
        </p:nvSpPr>
        <p:spPr>
          <a:xfrm>
            <a:off x="380998" y="1677059"/>
            <a:ext cx="8163911" cy="2926472"/>
          </a:xfrm>
        </p:spPr>
        <p:txBody>
          <a:bodyPr/>
          <a:lstStyle/>
          <a:p>
            <a:pPr marL="571500" indent="-457200" algn="just">
              <a:buNone/>
            </a:pPr>
            <a:r>
              <a:rPr lang="en-US"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Sujay</a:t>
            </a:r>
            <a:r>
              <a:rPr lang="en-US" dirty="0" smtClean="0">
                <a:latin typeface="Times New Roman" pitchFamily="18" charset="0"/>
                <a:cs typeface="Times New Roman" pitchFamily="18" charset="0"/>
              </a:rPr>
              <a:t>(2020</a:t>
            </a:r>
            <a:r>
              <a:rPr lang="en-US" dirty="0" smtClean="0">
                <a:latin typeface="Times New Roman" pitchFamily="18" charset="0"/>
                <a:cs typeface="Times New Roman" pitchFamily="18" charset="0"/>
              </a:rPr>
              <a:t>)- “Supervised Machine Learning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&amp; Analysis for  </a:t>
            </a:r>
            <a:r>
              <a:rPr lang="en-US" dirty="0" smtClean="0">
                <a:latin typeface="Times New Roman" pitchFamily="18" charset="0"/>
                <a:cs typeface="Times New Roman" pitchFamily="18" charset="0"/>
              </a:rPr>
              <a:t>Graduate Admission </a:t>
            </a:r>
            <a:r>
              <a:rPr lang="en-US" dirty="0" smtClean="0">
                <a:latin typeface="Times New Roman" pitchFamily="18" charset="0"/>
                <a:cs typeface="Times New Roman" pitchFamily="18" charset="0"/>
              </a:rPr>
              <a:t>Prediction,” applied linear regression to predict the chance of admitting  graduate  students  in master’s  programs  as  a percentage. However, no more model were performed.</a:t>
            </a:r>
            <a:endParaRPr lang="en-US" dirty="0" smtClean="0">
              <a:latin typeface="Times New Roman" pitchFamily="18" charset="0"/>
              <a:cs typeface="Times New Roman" pitchFamily="18" charset="0"/>
            </a:endParaRPr>
          </a:p>
          <a:p>
            <a:pPr marL="571500" indent="-457200" algn="just">
              <a:buNone/>
            </a:pPr>
            <a:r>
              <a:rPr lang="en-US"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Chakrabarty</a:t>
            </a:r>
            <a:r>
              <a:rPr lang="en-US" dirty="0" smtClean="0">
                <a:latin typeface="Times New Roman" pitchFamily="18" charset="0"/>
                <a:cs typeface="Times New Roman" pitchFamily="18" charset="0"/>
              </a:rPr>
              <a:t>(2020)- </a:t>
            </a:r>
            <a:r>
              <a:rPr lang="en-US" dirty="0" smtClean="0">
                <a:latin typeface="Times New Roman" pitchFamily="18" charset="0"/>
                <a:cs typeface="Times New Roman" pitchFamily="18" charset="0"/>
              </a:rPr>
              <a:t>“A Statistical Approach to Graduate Admissions’ Chance Prediction, compared between both linear regression and gradient boosting regression in predicting chance of  </a:t>
            </a:r>
            <a:r>
              <a:rPr lang="en-US" dirty="0" smtClean="0">
                <a:latin typeface="Times New Roman" pitchFamily="18" charset="0"/>
                <a:cs typeface="Times New Roman" pitchFamily="18" charset="0"/>
              </a:rPr>
              <a:t>admit </a:t>
            </a:r>
            <a:r>
              <a:rPr lang="en-US" dirty="0" smtClean="0">
                <a:latin typeface="Times New Roman" pitchFamily="18" charset="0"/>
                <a:cs typeface="Times New Roman" pitchFamily="18" charset="0"/>
              </a:rPr>
              <a:t>point out  that  gradient  boosting  regression showed better result</a:t>
            </a:r>
            <a:r>
              <a:rPr lang="en-US" dirty="0" smtClean="0">
                <a:latin typeface="Times New Roman" pitchFamily="18" charset="0"/>
                <a:cs typeface="Times New Roman" pitchFamily="18" charset="0"/>
              </a:rPr>
              <a:t>.</a:t>
            </a:r>
          </a:p>
          <a:p>
            <a:pPr marL="571500" indent="-457200" algn="just">
              <a:buFont typeface="Barlow Light"/>
              <a:buAutoNum type="arabicParenR"/>
            </a:pPr>
            <a:endParaRPr lang="en-US" dirty="0" smtClean="0">
              <a:latin typeface="Times New Roman" pitchFamily="18" charset="0"/>
              <a:cs typeface="Times New Roman" pitchFamily="18" charset="0"/>
            </a:endParaRPr>
          </a:p>
          <a:p>
            <a:pPr marL="571500" indent="-457200" algn="just">
              <a:buFont typeface="Barlow Light"/>
              <a:buAutoNum type="arabicParenR"/>
            </a:pPr>
            <a:endParaRPr lang="en-US" dirty="0" smtClean="0">
              <a:latin typeface="Times New Roman" pitchFamily="18" charset="0"/>
              <a:cs typeface="Times New Roman" pitchFamily="18" charset="0"/>
            </a:endParaRPr>
          </a:p>
          <a:p>
            <a:pPr marL="571500" indent="-457200" algn="just">
              <a:buNone/>
            </a:pPr>
            <a:endParaRPr lang="en-US" dirty="0" smtClean="0">
              <a:latin typeface="Times New Roman" pitchFamily="18" charset="0"/>
              <a:cs typeface="Times New Roman" pitchFamily="18" charset="0"/>
            </a:endParaRPr>
          </a:p>
          <a:p>
            <a:pPr marL="571500" indent="-457200" algn="just">
              <a:buAutoNum type="arabicParenR"/>
            </a:pPr>
            <a:endParaRPr lang="en-US" sz="2000" dirty="0" smtClean="0">
              <a:latin typeface="Times New Roman" pitchFamily="18" charset="0"/>
              <a:cs typeface="Times New Roman"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08219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60304" y="692204"/>
            <a:ext cx="5640900" cy="54556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b="1" dirty="0">
                <a:solidFill>
                  <a:srgbClr val="002060"/>
                </a:solidFill>
                <a:latin typeface="Nirmala UI Semilight" panose="020B0402040204020203" pitchFamily="34" charset="0"/>
                <a:ea typeface="Nirmala UI Semilight" panose="020B0402040204020203" pitchFamily="34" charset="0"/>
                <a:cs typeface="Nirmala UI Semilight" panose="020B0402040204020203" pitchFamily="34" charset="0"/>
              </a:rPr>
              <a:t>LITERATURE SURVEY</a:t>
            </a:r>
            <a:endParaRPr sz="44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grpSp>
        <p:nvGrpSpPr>
          <p:cNvPr id="348" name="Google Shape;348;p13"/>
          <p:cNvGrpSpPr/>
          <p:nvPr/>
        </p:nvGrpSpPr>
        <p:grpSpPr>
          <a:xfrm>
            <a:off x="6582359" y="122310"/>
            <a:ext cx="2523566" cy="1512358"/>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xmlns="" id="{1201001A-5EFA-4C3B-7A19-266ACE9B416D}"/>
              </a:ext>
            </a:extLst>
          </p:cNvPr>
          <p:cNvSpPr>
            <a:spLocks noGrp="1"/>
          </p:cNvSpPr>
          <p:nvPr>
            <p:ph type="body" idx="2"/>
          </p:nvPr>
        </p:nvSpPr>
        <p:spPr>
          <a:xfrm>
            <a:off x="380999" y="1250731"/>
            <a:ext cx="8014078" cy="3605048"/>
          </a:xfrm>
        </p:spPr>
        <p:txBody>
          <a:bodyPr/>
          <a:lstStyle/>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a:t>
            </a:r>
            <a:r>
              <a:rPr lang="en-US" dirty="0" smtClean="0"/>
              <a:t> </a:t>
            </a:r>
            <a:r>
              <a:rPr lang="en-US" dirty="0" smtClean="0"/>
              <a:t> </a:t>
            </a:r>
            <a:r>
              <a:rPr lang="en-US"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S. </a:t>
            </a:r>
            <a:r>
              <a:rPr lang="en-US" dirty="0" err="1" smtClean="0">
                <a:latin typeface="Times New Roman" pitchFamily="18" charset="0"/>
                <a:cs typeface="Times New Roman" pitchFamily="18" charset="0"/>
              </a:rPr>
              <a:t>Acharya</a:t>
            </a:r>
            <a:r>
              <a:rPr lang="en-US" dirty="0" smtClean="0">
                <a:latin typeface="Times New Roman" pitchFamily="18" charset="0"/>
                <a:cs typeface="Times New Roman" pitchFamily="18" charset="0"/>
              </a:rPr>
              <a:t>(2019)- </a:t>
            </a:r>
            <a:r>
              <a:rPr lang="en-US" dirty="0" smtClean="0">
                <a:latin typeface="Times New Roman" pitchFamily="18" charset="0"/>
                <a:cs typeface="Times New Roman" pitchFamily="18" charset="0"/>
              </a:rPr>
              <a:t>“A comparison of regression models for prediction of graduate admissions,” has compared between 4 different regression algorithms, which are: Linear Regression, Support Vector Regression, Decision Trees and Random Forest, to predict the chance of admit based on the best model that showed the least MSE which was multi-linear regression.</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Gupta(2016) - “Will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Get in? Modeling the Graduate Admission Process for American Universities”, developed a model that studies the graduate admission  process  in  American  universities  using  machine learning techniques. The purpose of  this  study  was  to guide students in finding the best </a:t>
            </a:r>
            <a:r>
              <a:rPr lang="en-US" dirty="0" smtClean="0">
                <a:latin typeface="Times New Roman" pitchFamily="18" charset="0"/>
                <a:cs typeface="Times New Roman" pitchFamily="18" charset="0"/>
              </a:rPr>
              <a:t>educational</a:t>
            </a: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1070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60304" y="692204"/>
            <a:ext cx="5640900" cy="54556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b="1" dirty="0">
                <a:solidFill>
                  <a:srgbClr val="002060"/>
                </a:solidFill>
                <a:latin typeface="Nirmala UI Semilight" panose="020B0402040204020203" pitchFamily="34" charset="0"/>
                <a:ea typeface="Nirmala UI Semilight" panose="020B0402040204020203" pitchFamily="34" charset="0"/>
                <a:cs typeface="Nirmala UI Semilight" panose="020B0402040204020203" pitchFamily="34" charset="0"/>
              </a:rPr>
              <a:t>LITERATURE SURVEY</a:t>
            </a:r>
            <a:endParaRPr sz="44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grpSp>
        <p:nvGrpSpPr>
          <p:cNvPr id="348" name="Google Shape;348;p13"/>
          <p:cNvGrpSpPr/>
          <p:nvPr/>
        </p:nvGrpSpPr>
        <p:grpSpPr>
          <a:xfrm>
            <a:off x="6582359" y="122310"/>
            <a:ext cx="2523566" cy="1512358"/>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xmlns="" id="{1201001A-5EFA-4C3B-7A19-266ACE9B416D}"/>
              </a:ext>
            </a:extLst>
          </p:cNvPr>
          <p:cNvSpPr>
            <a:spLocks noGrp="1"/>
          </p:cNvSpPr>
          <p:nvPr>
            <p:ph type="body" idx="2"/>
          </p:nvPr>
        </p:nvSpPr>
        <p:spPr>
          <a:xfrm>
            <a:off x="380999" y="1677059"/>
            <a:ext cx="8014078" cy="2769091"/>
          </a:xfrm>
        </p:spPr>
        <p:txBody>
          <a:bodyPr/>
          <a:lstStyle/>
          <a:p>
            <a:pPr algn="just">
              <a:buNone/>
            </a:pPr>
            <a:r>
              <a:rPr lang="en-US" dirty="0" smtClean="0">
                <a:latin typeface="Times New Roman" pitchFamily="18" charset="0"/>
                <a:cs typeface="Times New Roman" pitchFamily="18" charset="0"/>
              </a:rPr>
              <a:t>      institution </a:t>
            </a:r>
            <a:r>
              <a:rPr lang="en-US" dirty="0" smtClean="0">
                <a:latin typeface="Times New Roman" pitchFamily="18" charset="0"/>
                <a:cs typeface="Times New Roman" pitchFamily="18" charset="0"/>
              </a:rPr>
              <a:t>to apply for. Five machine learning models were built in this paper including SVM (Linear Kernel), </a:t>
            </a:r>
            <a:r>
              <a:rPr lang="en-US" dirty="0" err="1" smtClean="0">
                <a:latin typeface="Times New Roman" pitchFamily="18" charset="0"/>
                <a:cs typeface="Times New Roman" pitchFamily="18" charset="0"/>
              </a:rPr>
              <a:t>AdaBoost</a:t>
            </a:r>
            <a:r>
              <a:rPr lang="en-US" dirty="0" smtClean="0">
                <a:latin typeface="Times New Roman" pitchFamily="18" charset="0"/>
                <a:cs typeface="Times New Roman" pitchFamily="18" charset="0"/>
              </a:rPr>
              <a:t>, and Logistic classifiers. </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5)</a:t>
            </a:r>
            <a:r>
              <a:rPr lang="en-US" sz="2000" dirty="0" smtClean="0">
                <a:latin typeface="Times New Roman" pitchFamily="18" charset="0"/>
                <a:cs typeface="Times New Roman" pitchFamily="18" charset="0"/>
              </a:rPr>
              <a:t> Waters and </a:t>
            </a:r>
            <a:r>
              <a:rPr lang="en-US" sz="2000" dirty="0" err="1" smtClean="0">
                <a:latin typeface="Times New Roman" pitchFamily="18" charset="0"/>
                <a:cs typeface="Times New Roman" pitchFamily="18" charset="0"/>
              </a:rPr>
              <a:t>Miikkulainen</a:t>
            </a:r>
            <a:r>
              <a:rPr lang="en-US" sz="2000" dirty="0" smtClean="0">
                <a:latin typeface="Times New Roman" pitchFamily="18" charset="0"/>
                <a:cs typeface="Times New Roman" pitchFamily="18" charset="0"/>
              </a:rPr>
              <a:t>(2014)- “GRADE : Graduate Admissions,” proposed a remarkable article that helps in ranking graduation admission application according to  the  level  of acceptance and  enhances  the performance of reviewing applications using statistical machine learning.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56259238"/>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861</Words>
  <Application>Microsoft Office PowerPoint</Application>
  <PresentationFormat>On-screen Show (16:9)</PresentationFormat>
  <Paragraphs>58</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Nirmala UI Semilight</vt:lpstr>
      <vt:lpstr>Raleway Thin</vt:lpstr>
      <vt:lpstr>Barlow</vt:lpstr>
      <vt:lpstr>Barlow Light</vt:lpstr>
      <vt:lpstr>Times New Roman</vt:lpstr>
      <vt:lpstr>Wingdings</vt:lpstr>
      <vt:lpstr>Gaoler template</vt:lpstr>
      <vt:lpstr>UNIVERSITY ADMIT ELIGIBILITY PREDICTOR</vt:lpstr>
      <vt:lpstr>PROBLEM STATEMENT</vt:lpstr>
      <vt:lpstr>ABSTRACT</vt:lpstr>
      <vt:lpstr>INTRODUCTION</vt:lpstr>
      <vt:lpstr>INTRODUCTION</vt:lpstr>
      <vt:lpstr>OBJECTIVE</vt:lpstr>
      <vt:lpstr>LITERATURE SURVEY</vt:lpstr>
      <vt:lpstr>LITERATURE SURVEY</vt:lpstr>
      <vt:lpstr>LITERATURE SURVEY</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ELIGIBILITY PREDICTOR</dc:title>
  <dc:creator>PUVIYA</dc:creator>
  <cp:lastModifiedBy>student</cp:lastModifiedBy>
  <cp:revision>14</cp:revision>
  <dcterms:modified xsi:type="dcterms:W3CDTF">2022-09-26T09:33:51Z</dcterms:modified>
</cp:coreProperties>
</file>