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312" r:id="rId3"/>
    <p:sldId id="267" r:id="rId4"/>
    <p:sldId id="322" r:id="rId5"/>
    <p:sldId id="313" r:id="rId6"/>
    <p:sldId id="314" r:id="rId7"/>
    <p:sldId id="315" r:id="rId8"/>
    <p:sldId id="319" r:id="rId9"/>
    <p:sldId id="320" r:id="rId10"/>
    <p:sldId id="321" r:id="rId11"/>
    <p:sldId id="281" r:id="rId12"/>
    <p:sldId id="296"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91" autoAdjust="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96B2C3-8BF3-4013-91AE-9282AC6340B4}" type="datetimeFigureOut">
              <a:rPr lang="en-US" smtClean="0"/>
              <a:t>9/23/2022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53D5A-99B8-4CD2-B69F-DC0D09B3C8E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053D5A-99B8-4CD2-B69F-DC0D09B3C8EA}" type="slidenum">
              <a:rPr lang="en-US" smtClean="0"/>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053D5A-99B8-4CD2-B69F-DC0D09B3C8EA}" type="slidenum">
              <a:rPr lang="en-US" smtClean="0"/>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053D5A-99B8-4CD2-B69F-DC0D09B3C8EA}"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0424B723-05C1-4B1C-989A-5353EF5BA5C0}" type="datetimeFigureOut">
              <a:rPr lang="en-IN"/>
              <a:pPr>
                <a:defRPr/>
              </a:pPr>
              <a:t>23-09-2022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8C073F1-F156-4ECC-93F3-CE5E7246AD90}" type="slidenum">
              <a:rPr lang="en-IN" altLang="en-US"/>
              <a:pPr>
                <a:defRPr/>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E138D1B-AA16-4635-BF65-DFACBA70EDCE}" type="datetimeFigureOut">
              <a:rPr lang="en-IN"/>
              <a:pPr>
                <a:defRPr/>
              </a:pPr>
              <a:t>23-09-2022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DFA10FF-9134-4262-9BCC-6EDE8A4ECAC1}" type="slidenum">
              <a:rPr lang="en-IN" altLang="en-US"/>
              <a:pPr>
                <a:defRPr/>
              </a:pPr>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6A58164-8AD0-450E-8EF0-5DCD2096B2AA}" type="datetimeFigureOut">
              <a:rPr lang="en-IN"/>
              <a:pPr>
                <a:defRPr/>
              </a:pPr>
              <a:t>23-09-2022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E748255-E0B2-459F-978B-2037D6EF965C}" type="slidenum">
              <a:rPr lang="en-IN" altLang="en-US"/>
              <a:pPr>
                <a:defRPr/>
              </a:pPr>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FD235F99-D308-46F2-9B6E-CDAF71FF4AAF}" type="datetimeFigureOut">
              <a:rPr lang="en-IN"/>
              <a:pPr>
                <a:defRPr/>
              </a:pPr>
              <a:t>23-09-2022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6C63166-E021-4182-8B4C-1C1480A7FCA0}" type="slidenum">
              <a:rPr lang="en-IN" altLang="en-US"/>
              <a:pPr>
                <a:defRPr/>
              </a:pPr>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9DE978E-FBB1-442C-B189-0F0D01BA5DA4}" type="datetimeFigureOut">
              <a:rPr lang="en-IN"/>
              <a:pPr>
                <a:defRPr/>
              </a:pPr>
              <a:t>23-09-2022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2AA7727-CCD8-40BA-BD6D-87B772E77A46}" type="slidenum">
              <a:rPr lang="en-IN" altLang="en-US"/>
              <a:pPr>
                <a:defRPr/>
              </a:pPr>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89F6A123-B5B2-4549-B206-A56D292BC58F}" type="datetimeFigureOut">
              <a:rPr lang="en-IN"/>
              <a:pPr>
                <a:defRPr/>
              </a:pPr>
              <a:t>23-09-2022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2E6F507-073F-4FFC-AB3A-54AEC627FB4A}" type="slidenum">
              <a:rPr lang="en-IN" altLang="en-US"/>
              <a:pPr>
                <a:defRPr/>
              </a:pPr>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F8023E09-3305-4DD7-AD76-30FD9EF4252F}" type="datetimeFigureOut">
              <a:rPr lang="en-IN"/>
              <a:pPr>
                <a:defRPr/>
              </a:pPr>
              <a:t>23-09-2022</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D4196A60-76C9-4377-B45C-494E0CDF5ECE}" type="slidenum">
              <a:rPr lang="en-IN" altLang="en-US"/>
              <a:pPr>
                <a:defRPr/>
              </a:pPr>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11DBE8C2-C5F0-443C-9687-6282034491AA}" type="datetimeFigureOut">
              <a:rPr lang="en-IN"/>
              <a:pPr>
                <a:defRPr/>
              </a:pPr>
              <a:t>23-09-2022</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A71FD13D-B5C6-46A8-B1FC-A9F629F607A6}" type="slidenum">
              <a:rPr lang="en-IN" altLang="en-US"/>
              <a:pPr>
                <a:defRPr/>
              </a:pPr>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1FC3538-E142-4928-A59B-FED81AD719C3}" type="datetimeFigureOut">
              <a:rPr lang="en-IN"/>
              <a:pPr>
                <a:defRPr/>
              </a:pPr>
              <a:t>23-09-2022</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ACB59120-4804-4380-9ADA-6F176CE6BA30}" type="slidenum">
              <a:rPr lang="en-IN" altLang="en-US"/>
              <a:pPr>
                <a:defRPr/>
              </a:pPr>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E6EE38-C5A7-4EFD-94E8-95CAD40E1005}" type="datetimeFigureOut">
              <a:rPr lang="en-IN"/>
              <a:pPr>
                <a:defRPr/>
              </a:pPr>
              <a:t>23-09-2022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772615F8-D352-4A49-9B1A-97A53519531B}" type="slidenum">
              <a:rPr lang="en-IN" altLang="en-US"/>
              <a:pPr>
                <a:defRPr/>
              </a:pPr>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82B5166-7CEE-4732-B5B9-8CA976B99498}" type="datetimeFigureOut">
              <a:rPr lang="en-IN"/>
              <a:pPr>
                <a:defRPr/>
              </a:pPr>
              <a:t>23-09-2022</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CCAF98BD-DB30-424F-8BDD-27619F170AEB}" type="slidenum">
              <a:rPr lang="en-IN" altLang="en-US"/>
              <a:pPr>
                <a:defRPr/>
              </a:pPr>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57EC2B6-79F4-4D32-B1CF-158054DBBBEC}" type="datetimeFigureOut">
              <a:rPr lang="en-IN"/>
              <a:pPr>
                <a:defRPr/>
              </a:pPr>
              <a:t>23-09-2022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E6C4EBAF-4FA1-486E-9331-70E824296162}"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457200" y="914400"/>
            <a:ext cx="8229600" cy="1066802"/>
          </a:xfrm>
        </p:spPr>
        <p:txBody>
          <a:bodyPr/>
          <a:lstStyle/>
          <a:p>
            <a:r>
              <a:rPr lang="en-US" sz="3600" b="1">
                <a:latin typeface="Times New Roman" panose="02020603050405020304" pitchFamily="18" charset="0"/>
                <a:cs typeface="Times New Roman" panose="02020603050405020304" pitchFamily="18" charset="0"/>
              </a:rPr>
              <a:t>UNIVERSITY ADMIT ELIGIBILITY PREDICTOR</a:t>
            </a:r>
            <a:endParaRPr lang="en-IN" alt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8600" y="3429000"/>
            <a:ext cx="8763000" cy="2438400"/>
          </a:xfrm>
        </p:spPr>
        <p:txBody>
          <a:bodyPr rtlCol="0">
            <a:normAutofit fontScale="95000"/>
          </a:bodyPr>
          <a:lstStyle/>
          <a:p>
            <a:pPr algn="l" eaLnBrk="1" fontAlgn="auto" hangingPunct="1">
              <a:spcAft>
                <a:spcPts val="0"/>
              </a:spcAft>
              <a:defRPr/>
            </a:pPr>
            <a:r>
              <a:rPr lang="en-US" b="1" dirty="0">
                <a:solidFill>
                  <a:srgbClr val="0070C0"/>
                </a:solidFill>
                <a:latin typeface="Times New Roman" panose="02020603050405020304" pitchFamily="18" charset="0"/>
                <a:cs typeface="Times New Roman" panose="02020603050405020304" pitchFamily="18" charset="0"/>
              </a:rPr>
              <a:t>Team Members:</a:t>
            </a:r>
            <a:r>
              <a:rPr lang="en-US" b="1" dirty="0">
                <a:solidFill>
                  <a:srgbClr val="0070C0"/>
                </a:solidFill>
              </a:rPr>
              <a:t>				</a:t>
            </a:r>
            <a:r>
              <a:rPr lang="en-US" b="1" dirty="0">
                <a:solidFill>
                  <a:srgbClr val="0070C0"/>
                </a:solidFill>
                <a:latin typeface="Times New Roman" panose="02020603050405020304" pitchFamily="18" charset="0"/>
                <a:cs typeface="Times New Roman" panose="02020603050405020304" pitchFamily="18" charset="0"/>
              </a:rPr>
              <a:t>Mentor:</a:t>
            </a:r>
          </a:p>
          <a:p>
            <a:pPr algn="l" eaLnBrk="1" fontAlgn="auto" hangingPunct="1">
              <a:spcAft>
                <a:spcPts val="0"/>
              </a:spcAft>
              <a:defRPr/>
            </a:pPr>
            <a:r>
              <a:rPr lang="en-IN" altLang="en-US" sz="2500" b="1" dirty="0">
                <a:solidFill>
                  <a:schemeClr val="tx1"/>
                </a:solidFill>
                <a:latin typeface="Times New Roman" panose="02020603050405020304" pitchFamily="18" charset="0"/>
                <a:cs typeface="Times New Roman" panose="02020603050405020304" pitchFamily="18" charset="0"/>
              </a:rPr>
              <a:t>M. </a:t>
            </a:r>
            <a:r>
              <a:rPr lang="en-IN" altLang="en-US" sz="2500" b="1" dirty="0" err="1">
                <a:solidFill>
                  <a:schemeClr val="tx1"/>
                </a:solidFill>
                <a:latin typeface="Times New Roman" panose="02020603050405020304" pitchFamily="18" charset="0"/>
                <a:cs typeface="Times New Roman" panose="02020603050405020304" pitchFamily="18" charset="0"/>
              </a:rPr>
              <a:t>Gowsalya</a:t>
            </a:r>
            <a:r>
              <a:rPr lang="en-IN" altLang="en-US" sz="2500" b="1" dirty="0">
                <a:solidFill>
                  <a:schemeClr val="tx1"/>
                </a:solidFill>
                <a:latin typeface="Times New Roman" panose="02020603050405020304" pitchFamily="18" charset="0"/>
                <a:cs typeface="Times New Roman" panose="02020603050405020304" pitchFamily="18" charset="0"/>
              </a:rPr>
              <a:t>(621319104015)                   </a:t>
            </a:r>
            <a:r>
              <a:rPr lang="en-IN" altLang="en-US" sz="2500" b="1" dirty="0" err="1">
                <a:solidFill>
                  <a:schemeClr val="tx1"/>
                </a:solidFill>
                <a:latin typeface="Times New Roman" panose="02020603050405020304" pitchFamily="18" charset="0"/>
                <a:cs typeface="Times New Roman" panose="02020603050405020304" pitchFamily="18" charset="0"/>
              </a:rPr>
              <a:t>Mr.K.Anguraju</a:t>
            </a:r>
            <a:endParaRPr lang="en-IN" altLang="en-US" sz="2500" b="1" dirty="0">
              <a:solidFill>
                <a:schemeClr val="tx1"/>
              </a:solidFill>
              <a:latin typeface="Times New Roman" panose="02020603050405020304" pitchFamily="18" charset="0"/>
              <a:cs typeface="Times New Roman" panose="02020603050405020304" pitchFamily="18" charset="0"/>
            </a:endParaRPr>
          </a:p>
          <a:p>
            <a:pPr algn="l" eaLnBrk="1" fontAlgn="auto" hangingPunct="1">
              <a:spcAft>
                <a:spcPts val="0"/>
              </a:spcAft>
              <a:defRPr/>
            </a:pPr>
            <a:r>
              <a:rPr lang="en-IN" sz="2500" b="1" dirty="0">
                <a:solidFill>
                  <a:schemeClr val="tx1"/>
                </a:solidFill>
                <a:latin typeface="Times New Roman" panose="02020603050405020304" pitchFamily="18" charset="0"/>
                <a:cs typeface="Times New Roman" panose="02020603050405020304" pitchFamily="18" charset="0"/>
              </a:rPr>
              <a:t>A.K. </a:t>
            </a:r>
            <a:r>
              <a:rPr lang="en-IN" sz="2500" b="1" dirty="0" err="1">
                <a:solidFill>
                  <a:schemeClr val="tx1"/>
                </a:solidFill>
                <a:latin typeface="Times New Roman" panose="02020603050405020304" pitchFamily="18" charset="0"/>
                <a:cs typeface="Times New Roman" panose="02020603050405020304" pitchFamily="18" charset="0"/>
              </a:rPr>
              <a:t>Rubadharshini</a:t>
            </a:r>
            <a:r>
              <a:rPr lang="en-IN" sz="2500" b="1" dirty="0">
                <a:solidFill>
                  <a:schemeClr val="tx1"/>
                </a:solidFill>
                <a:latin typeface="Times New Roman" panose="02020603050405020304" pitchFamily="18" charset="0"/>
                <a:cs typeface="Times New Roman" panose="02020603050405020304" pitchFamily="18" charset="0"/>
              </a:rPr>
              <a:t>(621319104046</a:t>
            </a:r>
            <a:r>
              <a:rPr lang="en-IN" sz="2500" b="1">
                <a:solidFill>
                  <a:schemeClr val="tx1"/>
                </a:solidFill>
                <a:latin typeface="Times New Roman" panose="02020603050405020304" pitchFamily="18" charset="0"/>
                <a:cs typeface="Times New Roman" panose="02020603050405020304" pitchFamily="18" charset="0"/>
              </a:rPr>
              <a:t>)       </a:t>
            </a:r>
            <a:r>
              <a:rPr lang="en-IN" sz="2500" b="1" smtClean="0">
                <a:solidFill>
                  <a:schemeClr val="tx1"/>
                </a:solidFill>
                <a:latin typeface="Times New Roman" panose="02020603050405020304" pitchFamily="18" charset="0"/>
                <a:cs typeface="Times New Roman" panose="02020603050405020304" pitchFamily="18" charset="0"/>
              </a:rPr>
              <a:t>Assistant </a:t>
            </a:r>
            <a:r>
              <a:rPr lang="en-IN" sz="2500" b="1" dirty="0">
                <a:solidFill>
                  <a:schemeClr val="tx1"/>
                </a:solidFill>
                <a:latin typeface="Times New Roman" panose="02020603050405020304" pitchFamily="18" charset="0"/>
                <a:cs typeface="Times New Roman" panose="02020603050405020304" pitchFamily="18" charset="0"/>
              </a:rPr>
              <a:t>Professor/CSE </a:t>
            </a:r>
          </a:p>
          <a:p>
            <a:pPr algn="l" eaLnBrk="1" fontAlgn="auto" hangingPunct="1">
              <a:spcAft>
                <a:spcPts val="0"/>
              </a:spcAft>
              <a:defRPr/>
            </a:pPr>
            <a:r>
              <a:rPr lang="en-IN" sz="2500" b="1" dirty="0">
                <a:solidFill>
                  <a:schemeClr val="tx1"/>
                </a:solidFill>
                <a:latin typeface="Times New Roman" panose="02020603050405020304" pitchFamily="18" charset="0"/>
                <a:cs typeface="Times New Roman" panose="02020603050405020304" pitchFamily="18" charset="0"/>
              </a:rPr>
              <a:t>M. </a:t>
            </a:r>
            <a:r>
              <a:rPr lang="en-IN" sz="2500" b="1" dirty="0" err="1">
                <a:solidFill>
                  <a:schemeClr val="tx1"/>
                </a:solidFill>
                <a:latin typeface="Times New Roman" panose="02020603050405020304" pitchFamily="18" charset="0"/>
                <a:cs typeface="Times New Roman" panose="02020603050405020304" pitchFamily="18" charset="0"/>
              </a:rPr>
              <a:t>Puviyasree</a:t>
            </a:r>
            <a:r>
              <a:rPr lang="en-IN" sz="2500" b="1" dirty="0">
                <a:solidFill>
                  <a:schemeClr val="tx1"/>
                </a:solidFill>
                <a:latin typeface="Times New Roman" panose="02020603050405020304" pitchFamily="18" charset="0"/>
                <a:cs typeface="Times New Roman" panose="02020603050405020304" pitchFamily="18" charset="0"/>
              </a:rPr>
              <a:t>(621319104042)</a:t>
            </a:r>
          </a:p>
          <a:p>
            <a:pPr algn="l" eaLnBrk="1" fontAlgn="auto" hangingPunct="1">
              <a:spcAft>
                <a:spcPts val="0"/>
              </a:spcAft>
              <a:defRPr/>
            </a:pPr>
            <a:r>
              <a:rPr lang="en-IN" sz="2500" b="1" dirty="0">
                <a:solidFill>
                  <a:schemeClr val="tx1"/>
                </a:solidFill>
                <a:latin typeface="Times New Roman" panose="02020603050405020304" pitchFamily="18" charset="0"/>
                <a:cs typeface="Times New Roman" panose="02020603050405020304" pitchFamily="18" charset="0"/>
              </a:rPr>
              <a:t>R. </a:t>
            </a:r>
            <a:r>
              <a:rPr lang="en-IN" sz="2500" b="1" dirty="0" err="1">
                <a:solidFill>
                  <a:schemeClr val="tx1"/>
                </a:solidFill>
                <a:latin typeface="Times New Roman" panose="02020603050405020304" pitchFamily="18" charset="0"/>
                <a:cs typeface="Times New Roman" panose="02020603050405020304" pitchFamily="18" charset="0"/>
              </a:rPr>
              <a:t>Srividya</a:t>
            </a:r>
            <a:r>
              <a:rPr lang="en-IN" sz="2500" b="1" dirty="0">
                <a:solidFill>
                  <a:schemeClr val="tx1"/>
                </a:solidFill>
                <a:latin typeface="Times New Roman" panose="02020603050405020304" pitchFamily="18" charset="0"/>
                <a:cs typeface="Times New Roman" panose="02020603050405020304" pitchFamily="18" charset="0"/>
              </a:rPr>
              <a:t>(621319104055)</a:t>
            </a:r>
          </a:p>
          <a:p>
            <a:pPr algn="l" eaLnBrk="1" fontAlgn="auto" hangingPunct="1">
              <a:spcAft>
                <a:spcPts val="0"/>
              </a:spcAft>
              <a:defRPr/>
            </a:pPr>
            <a:endParaRPr lang="en-US" sz="2500" b="1" dirty="0">
              <a:solidFill>
                <a:schemeClr val="tx1"/>
              </a:solidFill>
            </a:endParaRPr>
          </a:p>
        </p:txBody>
      </p:sp>
      <p:sp>
        <p:nvSpPr>
          <p:cNvPr id="4" name="Title 1"/>
          <p:cNvSpPr txBox="1"/>
          <p:nvPr/>
        </p:nvSpPr>
        <p:spPr>
          <a:xfrm>
            <a:off x="0" y="0"/>
            <a:ext cx="9144000" cy="304800"/>
          </a:xfrm>
          <a:prstGeom prst="rect">
            <a:avLst/>
          </a:prstGeom>
        </p:spPr>
        <p:txBody>
          <a:bodyPr anchor="ctr">
            <a:normAutofit fontScale="45000" lnSpcReduction="20000"/>
          </a:bodyPr>
          <a:lstStyle/>
          <a:p>
            <a:pPr algn="ctr" eaLnBrk="1" fontAlgn="auto" hangingPunct="1">
              <a:spcAft>
                <a:spcPts val="0"/>
              </a:spcAft>
              <a:defRPr/>
            </a:pPr>
            <a:endParaRPr lang="en-IN" sz="3400" b="1" dirty="0">
              <a:solidFill>
                <a:schemeClr val="bg1">
                  <a:lumMod val="95000"/>
                </a:schemeClr>
              </a:solidFill>
              <a:latin typeface="Times New Roman" panose="02020603050405020304" pitchFamily="18" charset="0"/>
              <a:ea typeface="+mj-ea"/>
              <a:cs typeface="Times New Roman" panose="02020603050405020304" pitchFamily="18" charset="0"/>
            </a:endParaRPr>
          </a:p>
        </p:txBody>
      </p:sp>
      <p:sp>
        <p:nvSpPr>
          <p:cNvPr id="2" name="Title 1">
            <a:extLst>
              <a:ext uri="{FF2B5EF4-FFF2-40B4-BE49-F238E27FC236}">
                <a16:creationId xmlns:a16="http://schemas.microsoft.com/office/drawing/2014/main" xmlns="" id="{B7834388-ECF4-8F2E-AFCE-3BE12FAD867C}"/>
              </a:ext>
            </a:extLst>
          </p:cNvPr>
          <p:cNvSpPr txBox="1">
            <a:spLocks/>
          </p:cNvSpPr>
          <p:nvPr/>
        </p:nvSpPr>
        <p:spPr bwMode="auto">
          <a:xfrm>
            <a:off x="1905000" y="2209800"/>
            <a:ext cx="6044045" cy="609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en-US" sz="2800" b="1" dirty="0">
                <a:solidFill>
                  <a:srgbClr val="0070C0"/>
                </a:solidFill>
                <a:latin typeface="Times New Roman" panose="02020603050405020304" pitchFamily="18" charset="0"/>
                <a:cs typeface="Times New Roman" panose="02020603050405020304" pitchFamily="18" charset="0"/>
              </a:rPr>
              <a:t>Team ID: PNT2022TMID13322</a:t>
            </a:r>
            <a:endParaRPr lang="en-IN" altLang="en-US" sz="28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838200"/>
          <a:ext cx="8382004" cy="5532120"/>
        </p:xfrm>
        <a:graphic>
          <a:graphicData uri="http://schemas.openxmlformats.org/drawingml/2006/table">
            <a:tbl>
              <a:tblPr firstRow="1" bandRow="1">
                <a:tableStyleId>{5940675A-B579-460E-94D1-54222C63F5DA}</a:tableStyleId>
              </a:tblPr>
              <a:tblGrid>
                <a:gridCol w="1524000"/>
                <a:gridCol w="1752601"/>
                <a:gridCol w="1676401"/>
                <a:gridCol w="1752602"/>
                <a:gridCol w="1676400"/>
              </a:tblGrid>
              <a:tr h="8685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TITLE</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AUTHOR AND YEAR</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PROPOSED SOLUTION</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PROS AND LIMITATIONS</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PROBLEM PROPOSED</a:t>
                      </a:r>
                    </a:p>
                    <a:p>
                      <a:pPr lvl="0" algn="ctr"/>
                      <a:endParaRPr lang="en-US" sz="1300" dirty="0"/>
                    </a:p>
                  </a:txBody>
                  <a:tcPr anchor="ctr"/>
                </a:tc>
              </a:tr>
              <a:tr h="1981200">
                <a:tc>
                  <a:txBody>
                    <a:bodyPr/>
                    <a:lstStyle/>
                    <a:p>
                      <a:pPr algn="l"/>
                      <a:r>
                        <a:rPr lang="en-US" sz="1300" dirty="0" smtClean="0"/>
                        <a:t>The Predictive</a:t>
                      </a:r>
                    </a:p>
                    <a:p>
                      <a:pPr algn="l"/>
                      <a:r>
                        <a:rPr lang="en-US" sz="1300" dirty="0" smtClean="0"/>
                        <a:t>Validity of</a:t>
                      </a:r>
                    </a:p>
                    <a:p>
                      <a:pPr algn="l"/>
                      <a:r>
                        <a:rPr lang="en-US" sz="1300" dirty="0" smtClean="0"/>
                        <a:t>Admission</a:t>
                      </a:r>
                    </a:p>
                    <a:p>
                      <a:pPr algn="l"/>
                      <a:r>
                        <a:rPr lang="en-US" sz="1300" dirty="0" smtClean="0"/>
                        <a:t>Criteria for</a:t>
                      </a:r>
                    </a:p>
                    <a:p>
                      <a:pPr algn="l"/>
                      <a:r>
                        <a:rPr lang="en-US" sz="1300" dirty="0" smtClean="0"/>
                        <a:t>College</a:t>
                      </a:r>
                    </a:p>
                    <a:p>
                      <a:pPr algn="l"/>
                      <a:r>
                        <a:rPr lang="en-US" sz="1300" dirty="0" smtClean="0"/>
                        <a:t>Assignment in</a:t>
                      </a:r>
                      <a:r>
                        <a:rPr lang="en-US" sz="1300" baseline="0" dirty="0" smtClean="0"/>
                        <a:t> </a:t>
                      </a:r>
                      <a:r>
                        <a:rPr lang="en-US" sz="1300" dirty="0" smtClean="0"/>
                        <a:t>Saudi</a:t>
                      </a:r>
                    </a:p>
                    <a:p>
                      <a:pPr algn="l"/>
                      <a:r>
                        <a:rPr lang="en-US" sz="1300" dirty="0" smtClean="0"/>
                        <a:t>Universities</a:t>
                      </a:r>
                    </a:p>
                    <a:p>
                      <a:pPr algn="l"/>
                      <a:endParaRPr lang="en-US" sz="1300" dirty="0"/>
                    </a:p>
                  </a:txBody>
                  <a:tcPr/>
                </a:tc>
                <a:tc>
                  <a:txBody>
                    <a:bodyPr/>
                    <a:lstStyle/>
                    <a:p>
                      <a:pPr algn="l"/>
                      <a:r>
                        <a:rPr lang="pt-BR" sz="1300" dirty="0" smtClean="0"/>
                        <a:t>Abdulaziz Althewini,</a:t>
                      </a:r>
                    </a:p>
                    <a:p>
                      <a:pPr algn="l"/>
                      <a:r>
                        <a:rPr lang="pt-BR" sz="1300" dirty="0" smtClean="0"/>
                        <a:t>2020</a:t>
                      </a:r>
                      <a:endParaRPr lang="en-US" sz="1300" dirty="0" smtClean="0"/>
                    </a:p>
                    <a:p>
                      <a:pPr algn="l"/>
                      <a:endParaRPr lang="en-US" sz="1300" dirty="0"/>
                    </a:p>
                  </a:txBody>
                  <a:tcPr/>
                </a:tc>
                <a:tc>
                  <a:txBody>
                    <a:bodyPr/>
                    <a:lstStyle/>
                    <a:p>
                      <a:pPr algn="l"/>
                      <a:r>
                        <a:rPr lang="en-US" sz="1300" dirty="0" smtClean="0"/>
                        <a:t>The</a:t>
                      </a:r>
                      <a:r>
                        <a:rPr lang="en-US" sz="1300" baseline="0" dirty="0" smtClean="0"/>
                        <a:t> </a:t>
                      </a:r>
                      <a:r>
                        <a:rPr lang="en-US" sz="1300" dirty="0" smtClean="0"/>
                        <a:t>college</a:t>
                      </a:r>
                    </a:p>
                    <a:p>
                      <a:pPr algn="l"/>
                      <a:r>
                        <a:rPr lang="en-US" sz="1300" dirty="0" smtClean="0"/>
                        <a:t>assignment using</a:t>
                      </a:r>
                    </a:p>
                    <a:p>
                      <a:pPr algn="l"/>
                      <a:r>
                        <a:rPr lang="en-US" sz="1300" dirty="0" smtClean="0"/>
                        <a:t>King Saud bin</a:t>
                      </a:r>
                    </a:p>
                    <a:p>
                      <a:pPr algn="l"/>
                      <a:r>
                        <a:rPr lang="en-US" sz="1300" dirty="0" err="1" smtClean="0"/>
                        <a:t>Abdulaziz</a:t>
                      </a:r>
                      <a:r>
                        <a:rPr lang="en-US" sz="1300" baseline="0" dirty="0" smtClean="0"/>
                        <a:t> </a:t>
                      </a:r>
                      <a:r>
                        <a:rPr lang="en-US" sz="1300" dirty="0" smtClean="0"/>
                        <a:t>University . Data</a:t>
                      </a:r>
                    </a:p>
                    <a:p>
                      <a:pPr algn="l"/>
                      <a:r>
                        <a:rPr lang="en-US" sz="1300" dirty="0" smtClean="0"/>
                        <a:t>were analyzed</a:t>
                      </a:r>
                    </a:p>
                    <a:p>
                      <a:pPr algn="l"/>
                      <a:r>
                        <a:rPr lang="en-US" sz="1300" dirty="0" smtClean="0"/>
                        <a:t>with multinomial</a:t>
                      </a:r>
                    </a:p>
                    <a:p>
                      <a:pPr algn="l"/>
                      <a:r>
                        <a:rPr lang="en-US" sz="1300" dirty="0" smtClean="0"/>
                        <a:t>logistic and</a:t>
                      </a:r>
                    </a:p>
                    <a:p>
                      <a:pPr algn="l"/>
                      <a:r>
                        <a:rPr lang="en-US" sz="1300" dirty="0" smtClean="0"/>
                        <a:t>multivariate</a:t>
                      </a:r>
                    </a:p>
                    <a:p>
                      <a:pPr algn="l"/>
                      <a:r>
                        <a:rPr lang="en-US" sz="1300" dirty="0" smtClean="0"/>
                        <a:t>linear regression.</a:t>
                      </a:r>
                    </a:p>
                    <a:p>
                      <a:pPr algn="l"/>
                      <a:endParaRPr lang="en-US" sz="1300" dirty="0"/>
                    </a:p>
                  </a:txBody>
                  <a:tcPr/>
                </a:tc>
                <a:tc>
                  <a:txBody>
                    <a:bodyPr/>
                    <a:lstStyle/>
                    <a:p>
                      <a:pPr algn="l"/>
                      <a:r>
                        <a:rPr lang="en-US" sz="1300" dirty="0" smtClean="0"/>
                        <a:t>Scores from high</a:t>
                      </a:r>
                    </a:p>
                    <a:p>
                      <a:pPr algn="l"/>
                      <a:r>
                        <a:rPr lang="en-US" sz="1300" dirty="0" smtClean="0"/>
                        <a:t>school and</a:t>
                      </a:r>
                      <a:r>
                        <a:rPr lang="en-US" sz="1300" baseline="0" dirty="0" smtClean="0"/>
                        <a:t> </a:t>
                      </a:r>
                      <a:r>
                        <a:rPr lang="en-US" sz="1300" dirty="0" smtClean="0"/>
                        <a:t>standardized</a:t>
                      </a:r>
                      <a:r>
                        <a:rPr lang="en-US" sz="1300" baseline="0" dirty="0" smtClean="0"/>
                        <a:t> </a:t>
                      </a:r>
                      <a:r>
                        <a:rPr lang="en-US" sz="1300" dirty="0" smtClean="0"/>
                        <a:t>tests were</a:t>
                      </a:r>
                      <a:r>
                        <a:rPr lang="en-US" sz="1300" baseline="0" dirty="0" smtClean="0"/>
                        <a:t> </a:t>
                      </a:r>
                      <a:r>
                        <a:rPr lang="en-US" sz="1300" dirty="0" smtClean="0"/>
                        <a:t>collected for</a:t>
                      </a:r>
                    </a:p>
                    <a:p>
                      <a:pPr algn="l"/>
                      <a:r>
                        <a:rPr lang="en-US" sz="1300" dirty="0" smtClean="0"/>
                        <a:t>1,595 students.</a:t>
                      </a:r>
                    </a:p>
                    <a:p>
                      <a:pPr algn="l"/>
                      <a:r>
                        <a:rPr lang="en-US" sz="1300" dirty="0" smtClean="0"/>
                        <a:t>Based on the</a:t>
                      </a:r>
                      <a:r>
                        <a:rPr lang="en-US" sz="1300" baseline="0" dirty="0" smtClean="0"/>
                        <a:t> </a:t>
                      </a:r>
                      <a:r>
                        <a:rPr lang="en-US" sz="1300" dirty="0" smtClean="0"/>
                        <a:t>results of this</a:t>
                      </a:r>
                      <a:r>
                        <a:rPr lang="en-US" sz="1300" baseline="0" dirty="0" smtClean="0"/>
                        <a:t> </a:t>
                      </a:r>
                      <a:r>
                        <a:rPr lang="en-US" sz="1300" dirty="0" smtClean="0"/>
                        <a:t>study, admission</a:t>
                      </a:r>
                      <a:r>
                        <a:rPr lang="en-US" sz="1300" baseline="0" dirty="0" smtClean="0"/>
                        <a:t> </a:t>
                      </a:r>
                      <a:r>
                        <a:rPr lang="en-US" sz="1300" dirty="0" smtClean="0"/>
                        <a:t>criteria may not</a:t>
                      </a:r>
                      <a:r>
                        <a:rPr lang="en-US" sz="1300" baseline="0" dirty="0" smtClean="0"/>
                        <a:t> </a:t>
                      </a:r>
                      <a:r>
                        <a:rPr lang="en-US" sz="1300" dirty="0" smtClean="0"/>
                        <a:t>be reliable</a:t>
                      </a:r>
                    </a:p>
                    <a:p>
                      <a:pPr algn="l"/>
                      <a:endParaRPr lang="en-US" sz="1300" dirty="0"/>
                    </a:p>
                  </a:txBody>
                  <a:tcPr/>
                </a:tc>
                <a:tc>
                  <a:txBody>
                    <a:bodyPr/>
                    <a:lstStyle/>
                    <a:p>
                      <a:pPr algn="l"/>
                      <a:r>
                        <a:rPr lang="en-US" sz="1300" dirty="0" smtClean="0"/>
                        <a:t>Admission criteria</a:t>
                      </a:r>
                      <a:r>
                        <a:rPr lang="en-US" sz="1300" baseline="0" dirty="0" smtClean="0"/>
                        <a:t> </a:t>
                      </a:r>
                      <a:r>
                        <a:rPr lang="en-US" sz="1300" dirty="0" smtClean="0"/>
                        <a:t>can be used to</a:t>
                      </a:r>
                    </a:p>
                    <a:p>
                      <a:pPr algn="l"/>
                      <a:r>
                        <a:rPr lang="en-US" sz="1300" dirty="0" smtClean="0"/>
                        <a:t>predict Saudi</a:t>
                      </a:r>
                    </a:p>
                    <a:p>
                      <a:pPr algn="l"/>
                      <a:r>
                        <a:rPr lang="en-US" sz="1300" dirty="0" smtClean="0"/>
                        <a:t>student</a:t>
                      </a:r>
                    </a:p>
                    <a:p>
                      <a:pPr algn="l"/>
                      <a:r>
                        <a:rPr lang="en-US" sz="1300" dirty="0" smtClean="0"/>
                        <a:t>performance in</a:t>
                      </a:r>
                    </a:p>
                    <a:p>
                      <a:pPr algn="l"/>
                      <a:r>
                        <a:rPr lang="en-US" sz="1300" dirty="0" smtClean="0"/>
                        <a:t>college, but</a:t>
                      </a:r>
                    </a:p>
                    <a:p>
                      <a:pPr algn="l"/>
                      <a:r>
                        <a:rPr lang="en-US" sz="1300" dirty="0" smtClean="0"/>
                        <a:t>significant</a:t>
                      </a:r>
                    </a:p>
                    <a:p>
                      <a:pPr algn="l"/>
                      <a:r>
                        <a:rPr lang="en-US" sz="1300" dirty="0" smtClean="0"/>
                        <a:t>Differences</a:t>
                      </a:r>
                      <a:r>
                        <a:rPr lang="en-US" sz="1300" baseline="0" dirty="0" smtClean="0"/>
                        <a:t> </a:t>
                      </a:r>
                      <a:r>
                        <a:rPr lang="en-US" sz="1300" dirty="0" smtClean="0"/>
                        <a:t>across</a:t>
                      </a:r>
                      <a:r>
                        <a:rPr lang="en-US" sz="1300" baseline="0" dirty="0" smtClean="0"/>
                        <a:t> factors.</a:t>
                      </a:r>
                      <a:endParaRPr lang="en-US" sz="1300" dirty="0" smtClean="0"/>
                    </a:p>
                    <a:p>
                      <a:pPr algn="l"/>
                      <a:endParaRPr lang="en-US" sz="1300" dirty="0"/>
                    </a:p>
                  </a:txBody>
                  <a:tcPr/>
                </a:tc>
              </a:tr>
              <a:tr h="2392801">
                <a:tc>
                  <a:txBody>
                    <a:bodyPr/>
                    <a:lstStyle/>
                    <a:p>
                      <a:pPr algn="l"/>
                      <a:r>
                        <a:rPr lang="en-US" sz="1300" dirty="0" smtClean="0"/>
                        <a:t>Graduate</a:t>
                      </a:r>
                    </a:p>
                    <a:p>
                      <a:pPr algn="l"/>
                      <a:r>
                        <a:rPr lang="en-US" sz="1300" dirty="0" smtClean="0"/>
                        <a:t>Admission</a:t>
                      </a:r>
                    </a:p>
                    <a:p>
                      <a:pPr algn="l"/>
                      <a:r>
                        <a:rPr lang="en-US" sz="1300" dirty="0" smtClean="0"/>
                        <a:t>Predictor.</a:t>
                      </a:r>
                    </a:p>
                    <a:p>
                      <a:pPr algn="l"/>
                      <a:endParaRPr lang="en-US" sz="1300" dirty="0"/>
                    </a:p>
                  </a:txBody>
                  <a:tcPr/>
                </a:tc>
                <a:tc>
                  <a:txBody>
                    <a:bodyPr/>
                    <a:lstStyle/>
                    <a:p>
                      <a:pPr algn="l"/>
                      <a:r>
                        <a:rPr lang="en-US" sz="1300" dirty="0" smtClean="0"/>
                        <a:t>Rochelle  Michel, </a:t>
                      </a:r>
                      <a:r>
                        <a:rPr lang="en-US" sz="1300" dirty="0" err="1" smtClean="0"/>
                        <a:t>Vinetha</a:t>
                      </a:r>
                      <a:endParaRPr lang="en-US" sz="1300" dirty="0" smtClean="0"/>
                    </a:p>
                    <a:p>
                      <a:pPr algn="l"/>
                      <a:r>
                        <a:rPr lang="en-US" sz="1300" dirty="0" err="1" smtClean="0"/>
                        <a:t>Belur</a:t>
                      </a:r>
                      <a:r>
                        <a:rPr lang="en-US" sz="1300" dirty="0" smtClean="0"/>
                        <a:t>, Bobby </a:t>
                      </a:r>
                      <a:r>
                        <a:rPr lang="en-US" sz="1300" dirty="0" err="1" smtClean="0"/>
                        <a:t>Naemi</a:t>
                      </a:r>
                      <a:r>
                        <a:rPr lang="en-US" sz="1300" dirty="0" smtClean="0"/>
                        <a:t>,</a:t>
                      </a:r>
                    </a:p>
                    <a:p>
                      <a:pPr algn="l"/>
                      <a:r>
                        <a:rPr lang="en-US" sz="1300" dirty="0" smtClean="0"/>
                        <a:t>Harrison  Kell,2019.</a:t>
                      </a:r>
                    </a:p>
                    <a:p>
                      <a:pPr algn="l"/>
                      <a:endParaRPr lang="en-US" sz="1300" dirty="0"/>
                    </a:p>
                  </a:txBody>
                  <a:tcPr/>
                </a:tc>
                <a:tc>
                  <a:txBody>
                    <a:bodyPr/>
                    <a:lstStyle/>
                    <a:p>
                      <a:pPr algn="l"/>
                      <a:r>
                        <a:rPr lang="en-US" sz="1300" dirty="0" smtClean="0"/>
                        <a:t>It</a:t>
                      </a:r>
                      <a:r>
                        <a:rPr lang="en-US" sz="1300" baseline="0" dirty="0" smtClean="0"/>
                        <a:t> contains:</a:t>
                      </a:r>
                      <a:r>
                        <a:rPr lang="en-US" sz="1300" dirty="0" smtClean="0"/>
                        <a:t> (a) the</a:t>
                      </a:r>
                    </a:p>
                    <a:p>
                      <a:pPr algn="l"/>
                      <a:r>
                        <a:rPr lang="en-US" sz="1300" dirty="0" smtClean="0"/>
                        <a:t>decentralized</a:t>
                      </a:r>
                    </a:p>
                    <a:p>
                      <a:pPr algn="l"/>
                      <a:r>
                        <a:rPr lang="en-US" sz="1300" dirty="0" smtClean="0"/>
                        <a:t>nature of</a:t>
                      </a:r>
                      <a:r>
                        <a:rPr lang="en-US" sz="1300" baseline="0" dirty="0" smtClean="0"/>
                        <a:t> </a:t>
                      </a:r>
                      <a:r>
                        <a:rPr lang="en-US" sz="1300" dirty="0" smtClean="0"/>
                        <a:t>graduate</a:t>
                      </a:r>
                    </a:p>
                    <a:p>
                      <a:pPr algn="l"/>
                      <a:r>
                        <a:rPr lang="en-US" sz="1300" dirty="0" smtClean="0"/>
                        <a:t>admissions; (b)</a:t>
                      </a:r>
                    </a:p>
                    <a:p>
                      <a:pPr algn="l"/>
                      <a:r>
                        <a:rPr lang="en-US" sz="1300" dirty="0" smtClean="0"/>
                        <a:t>the types of</a:t>
                      </a:r>
                    </a:p>
                    <a:p>
                      <a:pPr algn="l"/>
                      <a:r>
                        <a:rPr lang="en-US" sz="1300" dirty="0" smtClean="0"/>
                        <a:t>materials that are</a:t>
                      </a:r>
                    </a:p>
                    <a:p>
                      <a:pPr algn="l"/>
                      <a:r>
                        <a:rPr lang="en-US" sz="1300" dirty="0" smtClean="0"/>
                        <a:t>collected as part</a:t>
                      </a:r>
                    </a:p>
                    <a:p>
                      <a:pPr algn="l"/>
                      <a:r>
                        <a:rPr lang="en-US" sz="1300" dirty="0" smtClean="0"/>
                        <a:t>of the application</a:t>
                      </a:r>
                    </a:p>
                    <a:p>
                      <a:pPr algn="l"/>
                      <a:r>
                        <a:rPr lang="en-US" sz="1300" dirty="0" smtClean="0"/>
                        <a:t>Process, </a:t>
                      </a:r>
                      <a:r>
                        <a:rPr lang="en-US" sz="1300" dirty="0" err="1" smtClean="0"/>
                        <a:t>testscores</a:t>
                      </a:r>
                      <a:r>
                        <a:rPr lang="en-US" sz="1300" dirty="0" smtClean="0"/>
                        <a:t>.</a:t>
                      </a:r>
                    </a:p>
                    <a:p>
                      <a:pPr algn="l"/>
                      <a:endParaRPr lang="en-US" sz="1300" dirty="0"/>
                    </a:p>
                  </a:txBody>
                  <a:tcPr/>
                </a:tc>
                <a:tc>
                  <a:txBody>
                    <a:bodyPr/>
                    <a:lstStyle/>
                    <a:p>
                      <a:pPr algn="l"/>
                      <a:r>
                        <a:rPr lang="en-US" sz="1300" dirty="0" smtClean="0"/>
                        <a:t>This approaches</a:t>
                      </a:r>
                    </a:p>
                    <a:p>
                      <a:pPr algn="l"/>
                      <a:r>
                        <a:rPr lang="en-US" sz="1300" dirty="0" smtClean="0"/>
                        <a:t>the admission</a:t>
                      </a:r>
                      <a:r>
                        <a:rPr lang="en-US" sz="1300" baseline="0" dirty="0" smtClean="0"/>
                        <a:t> </a:t>
                      </a:r>
                      <a:r>
                        <a:rPr lang="en-US" sz="1300" dirty="0" smtClean="0"/>
                        <a:t>based on the</a:t>
                      </a:r>
                      <a:r>
                        <a:rPr lang="en-US" sz="1300" baseline="0" dirty="0" smtClean="0"/>
                        <a:t> </a:t>
                      </a:r>
                      <a:r>
                        <a:rPr lang="en-US" sz="1300" dirty="0" smtClean="0"/>
                        <a:t>specific</a:t>
                      </a:r>
                    </a:p>
                    <a:p>
                      <a:pPr algn="l"/>
                      <a:r>
                        <a:rPr lang="en-US" sz="1300" dirty="0" smtClean="0"/>
                        <a:t>parameters like</a:t>
                      </a:r>
                      <a:r>
                        <a:rPr lang="en-US" sz="1300" baseline="0" dirty="0" smtClean="0"/>
                        <a:t> </a:t>
                      </a:r>
                      <a:r>
                        <a:rPr lang="en-US" sz="1300" dirty="0" smtClean="0"/>
                        <a:t>higher</a:t>
                      </a:r>
                    </a:p>
                    <a:p>
                      <a:pPr algn="l"/>
                      <a:r>
                        <a:rPr lang="en-US" sz="1300" dirty="0" smtClean="0"/>
                        <a:t>Secondary</a:t>
                      </a:r>
                      <a:r>
                        <a:rPr lang="en-US" sz="1300" baseline="0" dirty="0" smtClean="0"/>
                        <a:t> </a:t>
                      </a:r>
                      <a:r>
                        <a:rPr lang="en-US" sz="1300" dirty="0" smtClean="0"/>
                        <a:t>school marks,</a:t>
                      </a:r>
                      <a:r>
                        <a:rPr lang="en-US" sz="1300" baseline="0" dirty="0" smtClean="0"/>
                        <a:t> </a:t>
                      </a:r>
                      <a:r>
                        <a:rPr lang="en-US" sz="1300" dirty="0" smtClean="0"/>
                        <a:t>and their</a:t>
                      </a:r>
                    </a:p>
                    <a:p>
                      <a:pPr algn="l"/>
                      <a:r>
                        <a:rPr lang="en-US" sz="1300" dirty="0" smtClean="0"/>
                        <a:t>percentage etc,.</a:t>
                      </a:r>
                    </a:p>
                    <a:p>
                      <a:pPr algn="l"/>
                      <a:endParaRPr lang="en-US" sz="1300" dirty="0"/>
                    </a:p>
                  </a:txBody>
                  <a:tcPr/>
                </a:tc>
                <a:tc>
                  <a:txBody>
                    <a:bodyPr/>
                    <a:lstStyle/>
                    <a:p>
                      <a:pPr algn="l"/>
                      <a:r>
                        <a:rPr lang="en-US" sz="1300" dirty="0" smtClean="0"/>
                        <a:t>This research</a:t>
                      </a:r>
                    </a:p>
                    <a:p>
                      <a:pPr algn="l"/>
                      <a:r>
                        <a:rPr lang="en-US" sz="1300" dirty="0" smtClean="0"/>
                        <a:t>helps to find the</a:t>
                      </a:r>
                    </a:p>
                    <a:p>
                      <a:pPr algn="l"/>
                      <a:r>
                        <a:rPr lang="en-US" sz="1300" dirty="0" smtClean="0"/>
                        <a:t>possibilities of</a:t>
                      </a:r>
                    </a:p>
                    <a:p>
                      <a:pPr algn="l"/>
                      <a:r>
                        <a:rPr lang="en-US" sz="1300" dirty="0" smtClean="0"/>
                        <a:t>getting chance</a:t>
                      </a:r>
                    </a:p>
                    <a:p>
                      <a:pPr algn="l"/>
                      <a:r>
                        <a:rPr lang="en-US" sz="1300" dirty="0" smtClean="0"/>
                        <a:t>into the Higher</a:t>
                      </a:r>
                    </a:p>
                    <a:p>
                      <a:pPr algn="l"/>
                      <a:r>
                        <a:rPr lang="en-US" sz="1300" dirty="0" smtClean="0"/>
                        <a:t>Educations.</a:t>
                      </a:r>
                    </a:p>
                    <a:p>
                      <a:pPr algn="l"/>
                      <a:endParaRPr lang="en-US" sz="1300" dirty="0"/>
                    </a:p>
                  </a:txBody>
                  <a:tcPr/>
                </a:tc>
              </a:tr>
            </a:tbl>
          </a:graphicData>
        </a:graphic>
      </p:graphicFrame>
      <p:sp>
        <p:nvSpPr>
          <p:cNvPr id="3" name="Rectangle 2"/>
          <p:cNvSpPr/>
          <p:nvPr/>
        </p:nvSpPr>
        <p:spPr>
          <a:xfrm>
            <a:off x="2133600" y="0"/>
            <a:ext cx="5199693" cy="646331"/>
          </a:xfrm>
          <a:prstGeom prst="rect">
            <a:avLst/>
          </a:prstGeom>
        </p:spPr>
        <p:txBody>
          <a:bodyPr wrap="none">
            <a:spAutoFit/>
          </a:bodyPr>
          <a:lstStyle/>
          <a:p>
            <a:r>
              <a:rPr lang="en-GB" altLang="en-US" sz="3600" b="1" dirty="0" smtClean="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0"/>
            <a:ext cx="8229600" cy="685800"/>
          </a:xfrm>
        </p:spPr>
        <p:txBody>
          <a:bodyPr rtlCol="0">
            <a:noAutofit/>
          </a:bodyPr>
          <a:lstStyle/>
          <a:p>
            <a:pPr eaLnBrk="1" fontAlgn="auto" hangingPunct="1">
              <a:spcAft>
                <a:spcPts val="0"/>
              </a:spcAft>
              <a:defRPr/>
            </a:pPr>
            <a:r>
              <a:rPr lang="en-US" altLang="en-US" sz="4000" b="1" dirty="0">
                <a:solidFill>
                  <a:schemeClr val="bg1"/>
                </a:solidFill>
                <a:latin typeface="Times New Roman" panose="02020603050405020304" pitchFamily="18" charset="0"/>
                <a:ea typeface="+mn-ea"/>
                <a:cs typeface="Times New Roman" panose="02020603050405020304" pitchFamily="18" charset="0"/>
              </a:rPr>
              <a:t>REFERENCES</a:t>
            </a:r>
            <a:endParaRPr lang="en-IN" altLang="en-US" sz="4000" b="1" dirty="0">
              <a:solidFill>
                <a:schemeClr val="bg1"/>
              </a:solidFill>
              <a:latin typeface="Times New Roman" panose="02020603050405020304" pitchFamily="18" charset="0"/>
              <a:ea typeface="+mn-ea"/>
              <a:cs typeface="Times New Roman" panose="02020603050405020304" pitchFamily="18" charset="0"/>
            </a:endParaRPr>
          </a:p>
        </p:txBody>
      </p:sp>
      <p:sp>
        <p:nvSpPr>
          <p:cNvPr id="5" name="Rectangle 4"/>
          <p:cNvSpPr txBox="1">
            <a:spLocks noChangeArrowheads="1"/>
          </p:cNvSpPr>
          <p:nvPr/>
        </p:nvSpPr>
        <p:spPr bwMode="auto">
          <a:xfrm>
            <a:off x="84881" y="685800"/>
            <a:ext cx="8610600" cy="5715000"/>
          </a:xfrm>
          <a:prstGeom prst="rect">
            <a:avLst/>
          </a:prstGeom>
          <a:noFill/>
          <a:ln w="9525">
            <a:noFill/>
            <a:miter lim="800000"/>
          </a:ln>
        </p:spPr>
        <p:txBody>
          <a:bodyPr/>
          <a:lstStyle/>
          <a:p>
            <a:pPr marL="457200" marR="0" indent="-457200" algn="just">
              <a:spcBef>
                <a:spcPts val="0"/>
              </a:spcBef>
              <a:spcAft>
                <a:spcPts val="0"/>
              </a:spcAft>
              <a:buFont typeface="+mj-lt"/>
              <a:buAutoNum type="arabicPeriod"/>
            </a:pP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Injadat</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Moubayed</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B.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Nassif</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and A.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Shami</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“Multi-split Optimized Bagging Ensemble Model Selection for Multi-class Educational Data Mining,” Appl.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Intell</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vol. 50, pp. 4506–4528, 2020.</a:t>
            </a:r>
          </a:p>
          <a:p>
            <a:pPr marL="342900" marR="0" indent="-342900" algn="just">
              <a:spcBef>
                <a:spcPts val="0"/>
              </a:spcBef>
              <a:spcAft>
                <a:spcPts val="0"/>
              </a:spcAft>
              <a:buFont typeface="+mj-lt"/>
              <a:buAutoNum type="arabicPeriod"/>
            </a:pPr>
            <a:endPar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 N.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Injadat</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Moubayed</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B.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Nassif</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and A.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Shami</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“Systematic ensemble model selection approach for educational data mining,” Knowledge-Based Syst., vol. 200, p. 105992, Jul. 2020.</a:t>
            </a:r>
          </a:p>
          <a:p>
            <a:pPr marL="342900" marR="0" indent="-342900" algn="just">
              <a:spcBef>
                <a:spcPts val="0"/>
              </a:spcBef>
              <a:spcAft>
                <a:spcPts val="0"/>
              </a:spcAft>
              <a:buFont typeface="+mj-lt"/>
              <a:buAutoNum type="arabicPeriod"/>
            </a:pPr>
            <a:endPar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F.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Salo</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M.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Injadat</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Moubayed</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B.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Nassif</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and A. Essex, “Clustering Enabled Classification using Ensemble Feature Selection for Intrusion Detection,” in 2019 International Conference on Computing, Networking and Communications (ICNC), 2019, pp. 276–281.</a:t>
            </a:r>
          </a:p>
          <a:p>
            <a:pPr marL="342900" marR="0" indent="-342900" algn="just">
              <a:spcBef>
                <a:spcPts val="0"/>
              </a:spcBef>
              <a:spcAft>
                <a:spcPts val="0"/>
              </a:spcAft>
              <a:buFont typeface="+mj-lt"/>
              <a:buAutoNum type="arabicPeriod"/>
            </a:pPr>
            <a:endPar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M. S. Acharya, A.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Armaan</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and A. S. Antony, “A Comparison of Regression Models for Prediction of Graduate Admissions,”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Kaggle</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2018.</a:t>
            </a:r>
          </a:p>
          <a:p>
            <a:pPr marL="342900" marR="0" indent="-342900" algn="just">
              <a:spcBef>
                <a:spcPts val="0"/>
              </a:spcBef>
              <a:spcAft>
                <a:spcPts val="0"/>
              </a:spcAft>
              <a:buFont typeface="+mj-lt"/>
              <a:buAutoNum type="arabicPeriod"/>
            </a:pPr>
            <a:endPar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spcBef>
                <a:spcPts val="0"/>
              </a:spcBef>
              <a:spcAft>
                <a:spcPts val="0"/>
              </a:spcAft>
              <a:buFont typeface="+mj-lt"/>
              <a:buAutoNum type="arabicPeriod"/>
            </a:pP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Subba</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Reddy.Y</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Prof.</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P. </a:t>
            </a:r>
            <a:r>
              <a:rPr lang="en-IN" dirty="0" err="1">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Govindarajulu</a:t>
            </a: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 survey on data mining and machine learning techniques for internet voting and product/service selection”, IJCSNS International Journal of Computer Science and Network Security, VOL.17 No.9 September 2017.</a:t>
            </a:r>
          </a:p>
          <a:p>
            <a:pPr marL="457200" marR="0" indent="-457200" algn="just">
              <a:spcBef>
                <a:spcPts val="0"/>
              </a:spcBef>
              <a:spcAft>
                <a:spcPts val="0"/>
              </a:spcAft>
              <a:buFont typeface="+mj-lt"/>
              <a:buAutoNum type="arabicPeriod"/>
            </a:pPr>
            <a:endPar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pPr>
            <a:r>
              <a:rPr lang="en-IN"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 </a:t>
            </a: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0" indent="0" algn="just">
              <a:lnSpc>
                <a:spcPct val="150000"/>
              </a:lnSpc>
              <a:buFont typeface="+mj-lt"/>
              <a:buNone/>
            </a:pPr>
            <a:endParaRPr lang="en-IN" altLang="en-US" sz="2000" dirty="0">
              <a:sym typeface="+mn-ea"/>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7" name="Title 1"/>
          <p:cNvSpPr txBox="1"/>
          <p:nvPr/>
        </p:nvSpPr>
        <p:spPr>
          <a:xfrm>
            <a:off x="-381000" y="6400800"/>
            <a:ext cx="1524000" cy="381000"/>
          </a:xfrm>
          <a:prstGeom prst="rect">
            <a:avLst/>
          </a:prstGeom>
        </p:spPr>
        <p:txBody>
          <a:bodyPr anchor="ctr">
            <a:normAutofit fontScale="47500" lnSpcReduction="20000"/>
          </a:bodyPr>
          <a:lstStyle/>
          <a:p>
            <a:pPr algn="ctr" eaLnBrk="1" fontAlgn="auto" hangingPunct="1">
              <a:spcAft>
                <a:spcPts val="0"/>
              </a:spcAft>
              <a:defRPr/>
            </a:pPr>
            <a:r>
              <a:rPr lang="en-IN" sz="4400" b="1" dirty="0">
                <a:latin typeface="+mj-lt"/>
                <a:ea typeface="+mj-ea"/>
                <a:cs typeface="+mj-cs"/>
              </a:rPr>
              <a:t>14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2514600"/>
            <a:ext cx="8229600" cy="1447800"/>
          </a:xfrm>
        </p:spPr>
        <p:txBody>
          <a:bodyPr rtlCol="0">
            <a:normAutofit lnSpcReduction="10000"/>
          </a:bodyPr>
          <a:lstStyle/>
          <a:p>
            <a:pPr algn="ctr" eaLnBrk="1" fontAlgn="auto" hangingPunct="1">
              <a:spcAft>
                <a:spcPts val="0"/>
              </a:spcAft>
              <a:buFontTx/>
              <a:buNone/>
              <a:defRPr/>
            </a:pPr>
            <a:r>
              <a:rPr lang="en-US" altLang="en-US" sz="9600" dirty="0">
                <a:solidFill>
                  <a:srgbClr val="3399FF"/>
                </a:solidFill>
                <a:latin typeface="Times New Roman" panose="02020603050405020304" pitchFamily="18" charset="0"/>
              </a:rPr>
              <a:t>Thank You</a:t>
            </a:r>
          </a:p>
          <a:p>
            <a:pPr algn="ctr" eaLnBrk="1" fontAlgn="auto" hangingPunct="1">
              <a:spcAft>
                <a:spcPts val="0"/>
              </a:spcAft>
              <a:buFontTx/>
              <a:buNone/>
              <a:defRPr/>
            </a:pPr>
            <a:endParaRPr lang="en-US" altLang="en-US" sz="4800" dirty="0">
              <a:latin typeface="Times New Roman" panose="02020603050405020304" pitchFamily="18" charset="0"/>
            </a:endParaRPr>
          </a:p>
          <a:p>
            <a:pPr marL="0" indent="0" eaLnBrk="1" fontAlgn="auto" hangingPunct="1">
              <a:spcAft>
                <a:spcPts val="0"/>
              </a:spcAft>
              <a:buNone/>
              <a:defRPr/>
            </a:pPr>
            <a:endParaRPr lang="en-IN" altLang="en-US" dirty="0"/>
          </a:p>
        </p:txBody>
      </p:sp>
      <p:sp>
        <p:nvSpPr>
          <p:cNvPr id="3" name="Title 1"/>
          <p:cNvSpPr txBox="1"/>
          <p:nvPr/>
        </p:nvSpPr>
        <p:spPr>
          <a:xfrm>
            <a:off x="-439738" y="6383338"/>
            <a:ext cx="1592263" cy="395287"/>
          </a:xfrm>
          <a:prstGeom prst="rect">
            <a:avLst/>
          </a:prstGeom>
        </p:spPr>
        <p:txBody>
          <a:bodyPr anchor="ctr">
            <a:normAutofit fontScale="55000" lnSpcReduction="20000"/>
          </a:bodyPr>
          <a:lstStyle/>
          <a:p>
            <a:pPr algn="ctr" eaLnBrk="1" fontAlgn="auto" hangingPunct="1">
              <a:spcAft>
                <a:spcPts val="0"/>
              </a:spcAft>
              <a:defRPr/>
            </a:pPr>
            <a:r>
              <a:rPr lang="en-IN" sz="4400" b="1" dirty="0">
                <a:latin typeface="+mj-lt"/>
                <a:ea typeface="+mj-ea"/>
                <a:cs typeface="+mj-cs"/>
              </a:rPr>
              <a:t>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229600" cy="996315"/>
          </a:xfrm>
        </p:spPr>
        <p:txBody>
          <a:bodyPr/>
          <a:lstStyle/>
          <a:p>
            <a:r>
              <a:rPr lang="en-IN" altLang="en-GB" sz="4000" b="1" dirty="0">
                <a:solidFill>
                  <a:schemeClr val="bg1"/>
                </a:solidFill>
                <a:latin typeface="Times New Roman" panose="02020603050405020304" pitchFamily="18" charset="0"/>
                <a:cs typeface="Times New Roman" panose="02020603050405020304" pitchFamily="18" charset="0"/>
                <a:sym typeface="+mn-ea"/>
              </a:rPr>
              <a:t>TABLE OF CONTENTS</a:t>
            </a:r>
            <a:r>
              <a:rPr lang="en-IN" altLang="en-US" b="1" dirty="0">
                <a:solidFill>
                  <a:schemeClr val="bg1"/>
                </a:solidFill>
                <a:latin typeface="Times New Roman" panose="02020603050405020304" pitchFamily="18" charset="0"/>
                <a:cs typeface="Times New Roman" panose="02020603050405020304" pitchFamily="18" charset="0"/>
              </a:rPr>
              <a:t/>
            </a:r>
            <a:br>
              <a:rPr lang="en-IN" altLang="en-US" b="1" dirty="0">
                <a:solidFill>
                  <a:schemeClr val="bg1"/>
                </a:solidFill>
                <a:latin typeface="Times New Roman" panose="02020603050405020304" pitchFamily="18" charset="0"/>
                <a:cs typeface="Times New Roman" panose="02020603050405020304" pitchFamily="18" charset="0"/>
              </a:rPr>
            </a:br>
            <a:endParaRPr lang="en-IN" altLang="en-US"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1776573610"/>
              </p:ext>
            </p:extLst>
          </p:nvPr>
        </p:nvGraphicFramePr>
        <p:xfrm>
          <a:off x="457200" y="685800"/>
          <a:ext cx="8229600" cy="5608320"/>
        </p:xfrm>
        <a:graphic>
          <a:graphicData uri="http://schemas.openxmlformats.org/drawingml/2006/table">
            <a:tbl>
              <a:tblPr firstRow="1" bandRow="1">
                <a:tableStyleId>{5C22544A-7EE6-4342-B048-85BDC9FD1C3A}</a:tableStyleId>
              </a:tblPr>
              <a:tblGrid>
                <a:gridCol w="1211580">
                  <a:extLst>
                    <a:ext uri="{9D8B030D-6E8A-4147-A177-3AD203B41FA5}">
                      <a16:colId xmlns:a16="http://schemas.microsoft.com/office/drawing/2014/main" xmlns="" val="20000"/>
                    </a:ext>
                  </a:extLst>
                </a:gridCol>
                <a:gridCol w="5793105">
                  <a:extLst>
                    <a:ext uri="{9D8B030D-6E8A-4147-A177-3AD203B41FA5}">
                      <a16:colId xmlns:a16="http://schemas.microsoft.com/office/drawing/2014/main" xmlns="" val="20001"/>
                    </a:ext>
                  </a:extLst>
                </a:gridCol>
                <a:gridCol w="1224915">
                  <a:extLst>
                    <a:ext uri="{9D8B030D-6E8A-4147-A177-3AD203B41FA5}">
                      <a16:colId xmlns:a16="http://schemas.microsoft.com/office/drawing/2014/main" xmlns="" val="20002"/>
                    </a:ext>
                  </a:extLst>
                </a:gridCol>
              </a:tblGrid>
              <a:tr h="426720">
                <a:tc>
                  <a:txBody>
                    <a:bodyPr/>
                    <a:lstStyle/>
                    <a:p>
                      <a:pPr algn="ctr">
                        <a:buNone/>
                      </a:pPr>
                      <a:r>
                        <a:rPr lang="en-IN" altLang="en-US" sz="2800" dirty="0" err="1">
                          <a:latin typeface="Times New Roman" panose="02020603050405020304" pitchFamily="18" charset="0"/>
                          <a:cs typeface="Times New Roman" panose="02020603050405020304" pitchFamily="18" charset="0"/>
                        </a:rPr>
                        <a:t>S.No</a:t>
                      </a:r>
                      <a:r>
                        <a:rPr lang="en-IN" altLang="en-US" sz="2800" dirty="0">
                          <a:latin typeface="Times New Roman" panose="02020603050405020304" pitchFamily="18" charset="0"/>
                          <a:cs typeface="Times New Roman" panose="02020603050405020304" pitchFamily="18" charset="0"/>
                        </a:rPr>
                        <a:t>.</a:t>
                      </a:r>
                    </a:p>
                  </a:txBody>
                  <a:tcPr anchor="ctr"/>
                </a:tc>
                <a:tc>
                  <a:txBody>
                    <a:bodyPr/>
                    <a:lstStyle/>
                    <a:p>
                      <a:pPr algn="ctr">
                        <a:buNone/>
                      </a:pPr>
                      <a:r>
                        <a:rPr lang="en-IN" altLang="en-US" sz="2800" dirty="0">
                          <a:latin typeface="Times New Roman" panose="02020603050405020304" pitchFamily="18" charset="0"/>
                          <a:cs typeface="Times New Roman" panose="02020603050405020304" pitchFamily="18" charset="0"/>
                        </a:rPr>
                        <a:t>Content</a:t>
                      </a:r>
                    </a:p>
                  </a:txBody>
                  <a:tcPr anchor="ctr"/>
                </a:tc>
                <a:tc>
                  <a:txBody>
                    <a:bodyPr/>
                    <a:lstStyle/>
                    <a:p>
                      <a:pPr algn="ctr">
                        <a:buNone/>
                      </a:pPr>
                      <a:r>
                        <a:rPr lang="en-IN" altLang="en-US" sz="2800" dirty="0">
                          <a:latin typeface="Times New Roman" panose="02020603050405020304" pitchFamily="18" charset="0"/>
                          <a:cs typeface="Times New Roman" panose="02020603050405020304" pitchFamily="18" charset="0"/>
                        </a:rPr>
                        <a:t>Page No.</a:t>
                      </a:r>
                    </a:p>
                  </a:txBody>
                  <a:tcPr anchor="ctr"/>
                </a:tc>
                <a:extLst>
                  <a:ext uri="{0D108BD9-81ED-4DB2-BD59-A6C34878D82A}">
                    <a16:rowId xmlns:a16="http://schemas.microsoft.com/office/drawing/2014/main" xmlns="" val="10000"/>
                  </a:ext>
                </a:extLst>
              </a:tr>
              <a:tr h="426720">
                <a:tc>
                  <a:txBody>
                    <a:bodyPr/>
                    <a:lstStyle/>
                    <a:p>
                      <a:pPr algn="ctr">
                        <a:buNone/>
                      </a:pPr>
                      <a:r>
                        <a:rPr lang="en-IN" altLang="en-US" sz="2800" dirty="0">
                          <a:latin typeface="Times New Roman" panose="02020603050405020304" pitchFamily="18" charset="0"/>
                          <a:cs typeface="Times New Roman" panose="02020603050405020304" pitchFamily="18" charset="0"/>
                        </a:rPr>
                        <a:t>1</a:t>
                      </a:r>
                    </a:p>
                  </a:txBody>
                  <a:tcPr/>
                </a:tc>
                <a:tc>
                  <a:txBody>
                    <a:bodyPr/>
                    <a:lstStyle/>
                    <a:p>
                      <a:pPr>
                        <a:buNone/>
                      </a:pPr>
                      <a:r>
                        <a:rPr lang="en-IN" altLang="en-US" sz="2800" dirty="0">
                          <a:latin typeface="Times New Roman" panose="02020603050405020304" pitchFamily="18" charset="0"/>
                          <a:cs typeface="Times New Roman" panose="02020603050405020304" pitchFamily="18" charset="0"/>
                        </a:rPr>
                        <a:t>Abstract</a:t>
                      </a:r>
                    </a:p>
                  </a:txBody>
                  <a:tcPr/>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426720">
                <a:tc>
                  <a:txBody>
                    <a:bodyPr/>
                    <a:lstStyle/>
                    <a:p>
                      <a:pPr algn="ctr">
                        <a:buNone/>
                      </a:pPr>
                      <a:r>
                        <a:rPr lang="en-IN" altLang="en-US" sz="2800">
                          <a:latin typeface="Times New Roman" panose="02020603050405020304" pitchFamily="18" charset="0"/>
                          <a:cs typeface="Times New Roman" panose="02020603050405020304" pitchFamily="18" charset="0"/>
                        </a:rPr>
                        <a:t>2</a:t>
                      </a:r>
                    </a:p>
                  </a:txBody>
                  <a:tcPr/>
                </a:tc>
                <a:tc>
                  <a:txBody>
                    <a:bodyPr/>
                    <a:lstStyle/>
                    <a:p>
                      <a:pPr>
                        <a:buNone/>
                      </a:pPr>
                      <a:r>
                        <a:rPr lang="en-IN" altLang="en-US" sz="2800" dirty="0">
                          <a:latin typeface="Times New Roman" panose="02020603050405020304" pitchFamily="18" charset="0"/>
                          <a:cs typeface="Times New Roman" panose="02020603050405020304" pitchFamily="18" charset="0"/>
                        </a:rPr>
                        <a:t>Introduction</a:t>
                      </a:r>
                    </a:p>
                  </a:txBody>
                  <a:tcPr/>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426720">
                <a:tc>
                  <a:txBody>
                    <a:bodyPr/>
                    <a:lstStyle/>
                    <a:p>
                      <a:pPr algn="ctr">
                        <a:buNone/>
                      </a:pPr>
                      <a:r>
                        <a:rPr lang="en-IN" altLang="en-US" sz="2800" dirty="0">
                          <a:latin typeface="Times New Roman" panose="02020603050405020304" pitchFamily="18" charset="0"/>
                          <a:cs typeface="Times New Roman" panose="02020603050405020304" pitchFamily="18" charset="0"/>
                        </a:rPr>
                        <a:t>3</a:t>
                      </a:r>
                    </a:p>
                  </a:txBody>
                  <a:tcPr/>
                </a:tc>
                <a:tc>
                  <a:txBody>
                    <a:bodyPr/>
                    <a:lstStyle/>
                    <a:p>
                      <a:pPr>
                        <a:buNone/>
                      </a:pPr>
                      <a:r>
                        <a:rPr lang="en-IN" altLang="en-US" sz="2800" dirty="0">
                          <a:latin typeface="Times New Roman" panose="02020603050405020304" pitchFamily="18" charset="0"/>
                          <a:cs typeface="Times New Roman" panose="02020603050405020304" pitchFamily="18" charset="0"/>
                        </a:rPr>
                        <a:t>Literature Survey</a:t>
                      </a:r>
                    </a:p>
                  </a:txBody>
                  <a:tcPr/>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r h="426720">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tc>
                <a:tc>
                  <a:txBody>
                    <a:bodyPr/>
                    <a:lstStyle/>
                    <a:p>
                      <a:pPr>
                        <a:buNone/>
                      </a:pPr>
                      <a:r>
                        <a:rPr lang="en-IN" altLang="en-US" sz="2800" dirty="0">
                          <a:latin typeface="Times New Roman" panose="02020603050405020304" pitchFamily="18" charset="0"/>
                          <a:cs typeface="Times New Roman" panose="02020603050405020304" pitchFamily="18" charset="0"/>
                        </a:rPr>
                        <a:t>References</a:t>
                      </a:r>
                    </a:p>
                  </a:txBody>
                  <a:tcPr/>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r h="426720">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tc>
                <a:tc>
                  <a:txBody>
                    <a:bodyPr/>
                    <a:lstStyle/>
                    <a:p>
                      <a:pPr>
                        <a:buNone/>
                      </a:pPr>
                      <a:endParaRPr lang="en-IN" altLang="en-US" sz="2800" dirty="0">
                        <a:latin typeface="Times New Roman" panose="02020603050405020304" pitchFamily="18" charset="0"/>
                        <a:cs typeface="Times New Roman" panose="02020603050405020304" pitchFamily="18" charset="0"/>
                      </a:endParaRPr>
                    </a:p>
                  </a:txBody>
                  <a:tcPr/>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5"/>
                  </a:ext>
                </a:extLst>
              </a:tr>
              <a:tr h="426720">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tc>
                <a:tc>
                  <a:txBody>
                    <a:bodyPr/>
                    <a:lstStyle/>
                    <a:p>
                      <a:pPr>
                        <a:buNone/>
                      </a:pPr>
                      <a:endParaRPr lang="en-IN" altLang="en-US" sz="2800">
                        <a:latin typeface="Times New Roman" panose="02020603050405020304" pitchFamily="18" charset="0"/>
                        <a:cs typeface="Times New Roman" panose="02020603050405020304" pitchFamily="18" charset="0"/>
                      </a:endParaRPr>
                    </a:p>
                  </a:txBody>
                  <a:tcPr/>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6"/>
                  </a:ext>
                </a:extLst>
              </a:tr>
              <a:tr h="426720">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tc>
                <a:tc>
                  <a:txBody>
                    <a:bodyPr/>
                    <a:lstStyle/>
                    <a:p>
                      <a:pPr>
                        <a:buNone/>
                      </a:pPr>
                      <a:endParaRPr lang="en-IN" altLang="en-US" sz="2800">
                        <a:latin typeface="Times New Roman" panose="02020603050405020304" pitchFamily="18" charset="0"/>
                        <a:cs typeface="Times New Roman" panose="02020603050405020304" pitchFamily="18" charset="0"/>
                      </a:endParaRPr>
                    </a:p>
                  </a:txBody>
                  <a:tcPr/>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7"/>
                  </a:ext>
                </a:extLst>
              </a:tr>
              <a:tr h="426720">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tc>
                <a:tc>
                  <a:txBody>
                    <a:bodyPr/>
                    <a:lstStyle/>
                    <a:p>
                      <a:pPr>
                        <a:buNone/>
                      </a:pPr>
                      <a:endParaRPr lang="en-IN" altLang="en-US" sz="2800">
                        <a:latin typeface="Times New Roman" panose="02020603050405020304" pitchFamily="18" charset="0"/>
                        <a:cs typeface="Times New Roman" panose="02020603050405020304" pitchFamily="18" charset="0"/>
                      </a:endParaRPr>
                    </a:p>
                  </a:txBody>
                  <a:tcPr/>
                </a:tc>
                <a:tc>
                  <a:txBody>
                    <a:bodyPr/>
                    <a:lstStyle/>
                    <a:p>
                      <a:pPr algn="ctr">
                        <a:buNone/>
                      </a:pPr>
                      <a:endParaRPr lang="en-IN" alt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8"/>
                  </a:ext>
                </a:extLst>
              </a:tr>
              <a:tr h="426720">
                <a:tc>
                  <a:txBody>
                    <a:bodyPr/>
                    <a:lstStyle/>
                    <a:p>
                      <a:pPr algn="ctr">
                        <a:buNone/>
                      </a:pPr>
                      <a:endParaRPr lang="en-IN" altLang="en-US" sz="2800" dirty="0"/>
                    </a:p>
                  </a:txBody>
                  <a:tcPr/>
                </a:tc>
                <a:tc>
                  <a:txBody>
                    <a:bodyPr/>
                    <a:lstStyle/>
                    <a:p>
                      <a:pPr>
                        <a:buNone/>
                      </a:pPr>
                      <a:endParaRPr lang="en-IN" altLang="en-US" sz="2800" dirty="0"/>
                    </a:p>
                  </a:txBody>
                  <a:tcPr/>
                </a:tc>
                <a:tc>
                  <a:txBody>
                    <a:bodyPr/>
                    <a:lstStyle/>
                    <a:p>
                      <a:pPr algn="ctr">
                        <a:buNone/>
                      </a:pPr>
                      <a:endParaRPr lang="en-IN" altLang="en-US" sz="2800" dirty="0"/>
                    </a:p>
                  </a:txBody>
                  <a:tcPr anchor="ctr"/>
                </a:tc>
                <a:extLst>
                  <a:ext uri="{0D108BD9-81ED-4DB2-BD59-A6C34878D82A}">
                    <a16:rowId xmlns:a16="http://schemas.microsoft.com/office/drawing/2014/main" xmlns="" val="10009"/>
                  </a:ext>
                </a:extLst>
              </a:tr>
            </a:tbl>
          </a:graphicData>
        </a:graphic>
      </p:graphicFrame>
      <p:sp>
        <p:nvSpPr>
          <p:cNvPr id="3" name="Title 1">
            <a:extLst>
              <a:ext uri="{FF2B5EF4-FFF2-40B4-BE49-F238E27FC236}">
                <a16:creationId xmlns:a16="http://schemas.microsoft.com/office/drawing/2014/main" xmlns="" id="{81DDA546-140E-F41F-9888-079E4DC9CFEA}"/>
              </a:ext>
            </a:extLst>
          </p:cNvPr>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381000" y="990600"/>
            <a:ext cx="8229600" cy="5105400"/>
          </a:xfrm>
          <a:solidFill>
            <a:schemeClr val="bg1"/>
          </a:solidFill>
        </p:spPr>
        <p:txBody>
          <a:bodyPr/>
          <a:lstStyle/>
          <a:p>
            <a:pPr algn="just">
              <a:lnSpc>
                <a:spcPct val="150000"/>
              </a:lnSpc>
              <a:buFont typeface="Wingdings" panose="05000000000000000000" pitchFamily="2" charset="2"/>
              <a:buChar char="v"/>
            </a:pPr>
            <a:r>
              <a:rPr lang="en-US" sz="2400" dirty="0" smtClean="0">
                <a:solidFill>
                  <a:srgbClr val="333333"/>
                </a:solidFill>
                <a:latin typeface="Times New Roman" panose="02020603050405020304" pitchFamily="18" charset="0"/>
                <a:cs typeface="Times New Roman" panose="02020603050405020304" pitchFamily="18" charset="0"/>
              </a:rPr>
              <a:t>In the current environment, graduate students frequently struggle to identify a suitable institution to pursue higher education depending on their profile. </a:t>
            </a:r>
            <a:endParaRPr lang="en-US" sz="2400" dirty="0" smtClean="0">
              <a:solidFill>
                <a:srgbClr val="333333"/>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smtClean="0">
                <a:solidFill>
                  <a:srgbClr val="333333"/>
                </a:solidFill>
                <a:latin typeface="Times New Roman" panose="02020603050405020304" pitchFamily="18" charset="0"/>
                <a:cs typeface="Times New Roman" panose="02020603050405020304" pitchFamily="18" charset="0"/>
              </a:rPr>
              <a:t>University recommendations can be made by various advisory organizations and online applications, however, they come with hefty consulting costs and are not reliable</a:t>
            </a:r>
            <a:r>
              <a:rPr lang="en-US" sz="2400" dirty="0" smtClean="0">
                <a:solidFill>
                  <a:srgbClr val="333333"/>
                </a:solidFill>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400" dirty="0" smtClean="0">
                <a:solidFill>
                  <a:srgbClr val="333333"/>
                </a:solidFill>
                <a:latin typeface="Times New Roman" panose="02020603050405020304" pitchFamily="18" charset="0"/>
                <a:cs typeface="Times New Roman" panose="02020603050405020304" pitchFamily="18" charset="0"/>
              </a:rPr>
              <a:t>To help students determine if their profile is appropriate or not, this model gives an analysis of scores versus the chance of prediction based on previous data.</a:t>
            </a:r>
            <a:r>
              <a:rPr lang="en-US" sz="2400" dirty="0" smtClean="0">
                <a:solidFill>
                  <a:srgbClr val="222222"/>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099" name="Title 1"/>
          <p:cNvSpPr>
            <a:spLocks noGrp="1"/>
          </p:cNvSpPr>
          <p:nvPr>
            <p:ph type="title"/>
          </p:nvPr>
        </p:nvSpPr>
        <p:spPr>
          <a:xfrm>
            <a:off x="228600" y="0"/>
            <a:ext cx="8229600" cy="609600"/>
          </a:xfrm>
        </p:spPr>
        <p:txBody>
          <a:bodyPr/>
          <a:lstStyle/>
          <a:p>
            <a:pPr eaLnBrk="1" hangingPunct="1"/>
            <a:r>
              <a:rPr lang="en-GB" altLang="en-US" sz="4000" b="1" dirty="0">
                <a:solidFill>
                  <a:schemeClr val="bg1"/>
                </a:solidFill>
                <a:latin typeface="Times New Roman" panose="02020603050405020304" pitchFamily="18" charset="0"/>
                <a:cs typeface="Times New Roman" panose="02020603050405020304" pitchFamily="18" charset="0"/>
              </a:rPr>
              <a:t>ABSTRACT</a:t>
            </a:r>
            <a:endParaRPr lang="en-IN" altLang="en-US" sz="4000" b="1" dirty="0">
              <a:solidFill>
                <a:schemeClr val="bg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E032209D-8F99-9AF2-762F-C491B8863C44}"/>
              </a:ext>
            </a:extLst>
          </p:cNvPr>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381000" y="1066800"/>
            <a:ext cx="8229600" cy="5486400"/>
          </a:xfrm>
          <a:solidFill>
            <a:schemeClr val="bg1"/>
          </a:solidFill>
        </p:spPr>
        <p:txBody>
          <a:bodyPr/>
          <a:lstStyle/>
          <a:p>
            <a:pPr algn="just">
              <a:lnSpc>
                <a:spcPct val="150000"/>
              </a:lnSpc>
              <a:buFont typeface="Wingdings" panose="05000000000000000000" pitchFamily="2" charset="2"/>
              <a:buChar char="v"/>
            </a:pPr>
            <a:r>
              <a:rPr lang="en-US" sz="2400" dirty="0" smtClean="0">
                <a:solidFill>
                  <a:srgbClr val="333333"/>
                </a:solidFill>
                <a:latin typeface="Times New Roman" panose="02020603050405020304" pitchFamily="18" charset="0"/>
                <a:cs typeface="Times New Roman" panose="02020603050405020304" pitchFamily="18" charset="0"/>
              </a:rPr>
              <a:t>Early versions of these prediction systems had a number of flaws, such as failing to take into account crucial factors like GRE (Graduate Record Exam) results or research experience</a:t>
            </a:r>
            <a:r>
              <a:rPr lang="en-US" sz="2400" dirty="0" smtClean="0">
                <a:solidFill>
                  <a:srgbClr val="333333"/>
                </a:solidFill>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400" dirty="0" smtClean="0">
                <a:solidFill>
                  <a:srgbClr val="333333"/>
                </a:solidFill>
                <a:latin typeface="Times New Roman" panose="02020603050405020304" pitchFamily="18" charset="0"/>
                <a:cs typeface="Times New Roman" panose="02020603050405020304" pitchFamily="18" charset="0"/>
              </a:rPr>
              <a:t>The older </a:t>
            </a:r>
            <a:r>
              <a:rPr lang="en-US" sz="2400" dirty="0" smtClean="0">
                <a:solidFill>
                  <a:srgbClr val="333333"/>
                </a:solidFill>
                <a:latin typeface="Times New Roman" panose="02020603050405020304" pitchFamily="18" charset="0"/>
                <a:cs typeface="Times New Roman" panose="02020603050405020304" pitchFamily="18" charset="0"/>
              </a:rPr>
              <a:t>models' stated accuracy is likewise insufficiently low. The proposed model uses linear regression and random forest algorithms and we will predict the eligibility of students getting admission based on test attributes like GRE, TOFEL, LOR, CGPA, etc.</a:t>
            </a:r>
            <a:r>
              <a:rPr lang="en-US" sz="2400" dirty="0" smtClean="0">
                <a:solidFill>
                  <a:srgbClr val="222222"/>
                </a:solidFill>
                <a:latin typeface="Times New Roman" panose="02020603050405020304" pitchFamily="18" charset="0"/>
                <a:cs typeface="Times New Roman" panose="02020603050405020304" pitchFamily="18" charset="0"/>
              </a:rPr>
              <a:t> </a:t>
            </a:r>
            <a:r>
              <a:rPr lang="en-US" sz="2400" dirty="0" smtClean="0">
                <a:solidFill>
                  <a:srgbClr val="333333"/>
                </a:solidFill>
                <a:latin typeface="Times New Roman" panose="02020603050405020304" pitchFamily="18" charset="0"/>
                <a:cs typeface="Times New Roman" panose="02020603050405020304" pitchFamily="18" charset="0"/>
              </a:rPr>
              <a:t>The suggested model considers a number of </a:t>
            </a:r>
            <a:r>
              <a:rPr lang="en-US" sz="2400" dirty="0" smtClean="0">
                <a:solidFill>
                  <a:srgbClr val="333333"/>
                </a:solidFill>
                <a:latin typeface="Times New Roman" panose="02020603050405020304" pitchFamily="18" charset="0"/>
                <a:cs typeface="Times New Roman" panose="02020603050405020304" pitchFamily="18" charset="0"/>
              </a:rPr>
              <a:t>student criteria</a:t>
            </a:r>
            <a:r>
              <a:rPr lang="en-US" sz="2400" dirty="0" smtClean="0">
                <a:solidFill>
                  <a:srgbClr val="333333"/>
                </a:solidFill>
                <a:latin typeface="Times New Roman" panose="02020603050405020304" pitchFamily="18" charset="0"/>
                <a:cs typeface="Times New Roman" panose="02020603050405020304" pitchFamily="18" charset="0"/>
              </a:rPr>
              <a:t>, such as their </a:t>
            </a:r>
            <a:r>
              <a:rPr lang="en-US" sz="2400" dirty="0" smtClean="0">
                <a:solidFill>
                  <a:srgbClr val="333333"/>
                </a:solidFill>
                <a:latin typeface="Times New Roman" panose="02020603050405020304" pitchFamily="18" charset="0"/>
                <a:cs typeface="Times New Roman" panose="02020603050405020304" pitchFamily="18" charset="0"/>
              </a:rPr>
              <a:t>in </a:t>
            </a:r>
            <a:r>
              <a:rPr lang="en-US" sz="2400" dirty="0" smtClean="0">
                <a:solidFill>
                  <a:srgbClr val="333333"/>
                </a:solidFill>
                <a:latin typeface="Times New Roman" panose="02020603050405020304" pitchFamily="18" charset="0"/>
                <a:cs typeface="Times New Roman" panose="02020603050405020304" pitchFamily="18" charset="0"/>
              </a:rPr>
              <a:t>research and </a:t>
            </a:r>
            <a:r>
              <a:rPr lang="en-US" sz="2400" dirty="0" smtClean="0">
                <a:solidFill>
                  <a:srgbClr val="333333"/>
                </a:solidFill>
                <a:latin typeface="Times New Roman" panose="02020603050405020304" pitchFamily="18" charset="0"/>
                <a:cs typeface="Times New Roman" panose="02020603050405020304" pitchFamily="18" charset="0"/>
              </a:rPr>
              <a:t>industry</a:t>
            </a:r>
            <a:r>
              <a:rPr lang="en-US" sz="2400" dirty="0" smtClean="0">
                <a:solidFill>
                  <a:srgbClr val="333333"/>
                </a:solidFill>
                <a:latin typeface="Times New Roman" panose="02020603050405020304" pitchFamily="18" charset="0"/>
                <a:cs typeface="Times New Roman" panose="02020603050405020304" pitchFamily="18" charset="0"/>
              </a:rPr>
              <a:t> </a:t>
            </a:r>
            <a:r>
              <a:rPr lang="en-US" sz="2400" dirty="0" smtClean="0">
                <a:solidFill>
                  <a:srgbClr val="333333"/>
                </a:solidFill>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p:txBody>
      </p:sp>
      <p:sp>
        <p:nvSpPr>
          <p:cNvPr id="4099" name="Title 1"/>
          <p:cNvSpPr>
            <a:spLocks noGrp="1"/>
          </p:cNvSpPr>
          <p:nvPr>
            <p:ph type="title"/>
          </p:nvPr>
        </p:nvSpPr>
        <p:spPr>
          <a:xfrm>
            <a:off x="228600" y="0"/>
            <a:ext cx="8229600" cy="609600"/>
          </a:xfrm>
        </p:spPr>
        <p:txBody>
          <a:bodyPr/>
          <a:lstStyle/>
          <a:p>
            <a:pPr eaLnBrk="1" hangingPunct="1"/>
            <a:r>
              <a:rPr lang="en-GB" altLang="en-US" sz="4000" b="1" dirty="0">
                <a:solidFill>
                  <a:schemeClr val="bg1"/>
                </a:solidFill>
                <a:latin typeface="Times New Roman" panose="02020603050405020304" pitchFamily="18" charset="0"/>
                <a:cs typeface="Times New Roman" panose="02020603050405020304" pitchFamily="18" charset="0"/>
              </a:rPr>
              <a:t>ABSTRACT</a:t>
            </a:r>
            <a:endParaRPr lang="en-IN" altLang="en-US" sz="4000" b="1" dirty="0">
              <a:solidFill>
                <a:schemeClr val="bg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E032209D-8F99-9AF2-762F-C491B8863C44}"/>
              </a:ext>
            </a:extLst>
          </p:cNvPr>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381000" y="990600"/>
            <a:ext cx="8229600" cy="5181600"/>
          </a:xfrm>
          <a:solidFill>
            <a:schemeClr val="bg1"/>
          </a:solidFill>
        </p:spPr>
        <p:txBody>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world markets are developing rapidly and continuously looking for the best knowledge and experience among people.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Young workers who want to stand out in their jobs are always looking for higher degrees that can help them in improving their skills and knowledge.</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As a result, the number of students applying for graduate studies has increased in the last decade.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students and the possibility of getting admitted to their dream college based on their previous </a:t>
            </a:r>
            <a:r>
              <a:rPr lang="en-US" sz="2400" dirty="0" smtClean="0">
                <a:latin typeface="Times New Roman" panose="02020603050405020304" pitchFamily="18" charset="0"/>
                <a:cs typeface="Times New Roman" panose="02020603050405020304" pitchFamily="18" charset="0"/>
              </a:rPr>
              <a:t>academic details.</a:t>
            </a:r>
            <a:endParaRPr lang="en-US" sz="2400" dirty="0">
              <a:latin typeface="Times New Roman" panose="02020603050405020304" pitchFamily="18" charset="0"/>
              <a:cs typeface="Times New Roman" panose="02020603050405020304" pitchFamily="18" charset="0"/>
            </a:endParaRPr>
          </a:p>
        </p:txBody>
      </p:sp>
      <p:sp>
        <p:nvSpPr>
          <p:cNvPr id="4099" name="Title 1"/>
          <p:cNvSpPr>
            <a:spLocks noGrp="1"/>
          </p:cNvSpPr>
          <p:nvPr>
            <p:ph type="title"/>
          </p:nvPr>
        </p:nvSpPr>
        <p:spPr>
          <a:xfrm>
            <a:off x="228600" y="0"/>
            <a:ext cx="8229600" cy="609600"/>
          </a:xfrm>
        </p:spPr>
        <p:txBody>
          <a:bodyPr/>
          <a:lstStyle/>
          <a:p>
            <a:pPr eaLnBrk="1" hangingPunct="1"/>
            <a:r>
              <a:rPr lang="en-GB" altLang="en-US" sz="4000" b="1" dirty="0">
                <a:solidFill>
                  <a:schemeClr val="bg1"/>
                </a:solidFill>
                <a:latin typeface="Times New Roman" panose="02020603050405020304" pitchFamily="18" charset="0"/>
                <a:cs typeface="Times New Roman" panose="02020603050405020304" pitchFamily="18" charset="0"/>
              </a:rPr>
              <a:t>INTRODUCTION</a:t>
            </a:r>
            <a:endParaRPr lang="en-IN" altLang="en-US" sz="4000" b="1" dirty="0">
              <a:solidFill>
                <a:schemeClr val="bg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E032209D-8F99-9AF2-762F-C491B8863C44}"/>
              </a:ext>
            </a:extLst>
          </p:cNvPr>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2</a:t>
            </a:r>
          </a:p>
        </p:txBody>
      </p:sp>
    </p:spTree>
    <p:extLst>
      <p:ext uri="{BB962C8B-B14F-4D97-AF65-F5344CB8AC3E}">
        <p14:creationId xmlns:p14="http://schemas.microsoft.com/office/powerpoint/2010/main" xmlns="" val="290696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381000" y="990600"/>
            <a:ext cx="8229600" cy="5181600"/>
          </a:xfrm>
          <a:solidFill>
            <a:schemeClr val="bg1"/>
          </a:solidFill>
        </p:spPr>
        <p:txBody>
          <a:bodyPr/>
          <a:lstStyle/>
          <a:p>
            <a:pPr algn="just">
              <a:lnSpc>
                <a:spcPct val="150000"/>
              </a:lnSpc>
              <a:buFont typeface="Wingdings" panose="05000000000000000000" pitchFamily="2" charset="2"/>
              <a:buChar char="v"/>
            </a:pPr>
            <a:r>
              <a:rPr lang="en-US" sz="2400" dirty="0"/>
              <a:t>University prediction would be the easiest mode to predict the university/colleges person is applicable for as well as it would unbiased and totally transparent. </a:t>
            </a:r>
          </a:p>
          <a:p>
            <a:pPr algn="just">
              <a:lnSpc>
                <a:spcPct val="150000"/>
              </a:lnSpc>
              <a:buFont typeface="Wingdings" panose="05000000000000000000" pitchFamily="2" charset="2"/>
              <a:buChar char="v"/>
            </a:pPr>
            <a:r>
              <a:rPr lang="en-US" sz="2400" dirty="0"/>
              <a:t>Individually would no more need to depend upon the consultancies who may be slightly deviated towards the list of colleges/university that may be having contract with them. </a:t>
            </a:r>
          </a:p>
          <a:p>
            <a:pPr algn="just">
              <a:lnSpc>
                <a:spcPct val="150000"/>
              </a:lnSpc>
              <a:buFont typeface="Wingdings" panose="05000000000000000000" pitchFamily="2" charset="2"/>
              <a:buChar char="v"/>
            </a:pPr>
            <a:r>
              <a:rPr lang="en-US" sz="2400" dirty="0"/>
              <a:t>Moreover applying to only that colleges/university where the student has genuine chance would even reduce application process. </a:t>
            </a:r>
            <a:endParaRPr lang="en-US" sz="2400" dirty="0">
              <a:latin typeface="Times New Roman" panose="02020603050405020304" pitchFamily="18" charset="0"/>
              <a:cs typeface="Times New Roman" panose="02020603050405020304" pitchFamily="18" charset="0"/>
            </a:endParaRPr>
          </a:p>
        </p:txBody>
      </p:sp>
      <p:sp>
        <p:nvSpPr>
          <p:cNvPr id="4099" name="Title 1"/>
          <p:cNvSpPr>
            <a:spLocks noGrp="1"/>
          </p:cNvSpPr>
          <p:nvPr>
            <p:ph type="title"/>
          </p:nvPr>
        </p:nvSpPr>
        <p:spPr>
          <a:xfrm>
            <a:off x="228600" y="0"/>
            <a:ext cx="8229600" cy="609600"/>
          </a:xfrm>
        </p:spPr>
        <p:txBody>
          <a:bodyPr/>
          <a:lstStyle/>
          <a:p>
            <a:pPr eaLnBrk="1" hangingPunct="1"/>
            <a:r>
              <a:rPr lang="en-GB" altLang="en-US" sz="4000" b="1" dirty="0">
                <a:solidFill>
                  <a:schemeClr val="bg1"/>
                </a:solidFill>
                <a:latin typeface="Times New Roman" panose="02020603050405020304" pitchFamily="18" charset="0"/>
                <a:cs typeface="Times New Roman" panose="02020603050405020304" pitchFamily="18" charset="0"/>
              </a:rPr>
              <a:t>CONTD.,</a:t>
            </a:r>
            <a:endParaRPr lang="en-IN" altLang="en-US" sz="4000" b="1" dirty="0">
              <a:solidFill>
                <a:schemeClr val="bg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E032209D-8F99-9AF2-762F-C491B8863C44}"/>
              </a:ext>
            </a:extLst>
          </p:cNvPr>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2</a:t>
            </a:r>
          </a:p>
        </p:txBody>
      </p:sp>
    </p:spTree>
    <p:extLst>
      <p:ext uri="{BB962C8B-B14F-4D97-AF65-F5344CB8AC3E}">
        <p14:creationId xmlns:p14="http://schemas.microsoft.com/office/powerpoint/2010/main" xmlns="" val="264161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381000" y="990600"/>
            <a:ext cx="8229600" cy="5181600"/>
          </a:xfrm>
          <a:solidFill>
            <a:schemeClr val="bg1"/>
          </a:solidFill>
        </p:spPr>
        <p:txBody>
          <a:bodyPr/>
          <a:lstStyle/>
          <a:p>
            <a:pPr algn="just">
              <a:lnSpc>
                <a:spcPct val="150000"/>
              </a:lnSpc>
              <a:buFont typeface="Wingdings" panose="05000000000000000000" pitchFamily="2" charset="2"/>
              <a:buChar char="v"/>
            </a:pPr>
            <a:r>
              <a:rPr lang="en-US" sz="2400" dirty="0"/>
              <a:t>The main objective of this project is to help the students to save their time and money that they have to spend at the education consultancy ﬁrms.</a:t>
            </a:r>
          </a:p>
          <a:p>
            <a:pPr algn="just">
              <a:lnSpc>
                <a:spcPct val="150000"/>
              </a:lnSpc>
              <a:buFont typeface="Wingdings" panose="05000000000000000000" pitchFamily="2" charset="2"/>
              <a:buChar char="v"/>
            </a:pPr>
            <a:r>
              <a:rPr lang="en-US" sz="2400" dirty="0"/>
              <a:t> This project also it will help them to limit their number of application to a small number by proving them the suggestion of the universities where they have the best chance of securing admission thus saving more money on the application fees.</a:t>
            </a:r>
            <a:endParaRPr lang="en-US" sz="2400" dirty="0">
              <a:latin typeface="Times New Roman" panose="02020603050405020304" pitchFamily="18" charset="0"/>
              <a:cs typeface="Times New Roman" panose="02020603050405020304" pitchFamily="18" charset="0"/>
            </a:endParaRPr>
          </a:p>
        </p:txBody>
      </p:sp>
      <p:sp>
        <p:nvSpPr>
          <p:cNvPr id="4099" name="Title 1"/>
          <p:cNvSpPr>
            <a:spLocks noGrp="1"/>
          </p:cNvSpPr>
          <p:nvPr>
            <p:ph type="title"/>
          </p:nvPr>
        </p:nvSpPr>
        <p:spPr>
          <a:xfrm>
            <a:off x="228600" y="0"/>
            <a:ext cx="8229600" cy="609600"/>
          </a:xfrm>
        </p:spPr>
        <p:txBody>
          <a:bodyPr/>
          <a:lstStyle/>
          <a:p>
            <a:pPr eaLnBrk="1" hangingPunct="1"/>
            <a:r>
              <a:rPr lang="en-GB" altLang="en-US" sz="4000" b="1" dirty="0">
                <a:solidFill>
                  <a:schemeClr val="bg1"/>
                </a:solidFill>
                <a:latin typeface="Times New Roman" panose="02020603050405020304" pitchFamily="18" charset="0"/>
                <a:cs typeface="Times New Roman" panose="02020603050405020304" pitchFamily="18" charset="0"/>
              </a:rPr>
              <a:t>OBJECTIVE</a:t>
            </a:r>
            <a:endParaRPr lang="en-IN" altLang="en-US" sz="4000" b="1" dirty="0">
              <a:solidFill>
                <a:schemeClr val="bg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E032209D-8F99-9AF2-762F-C491B8863C44}"/>
              </a:ext>
            </a:extLst>
          </p:cNvPr>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2</a:t>
            </a:r>
          </a:p>
        </p:txBody>
      </p:sp>
    </p:spTree>
    <p:extLst>
      <p:ext uri="{BB962C8B-B14F-4D97-AF65-F5344CB8AC3E}">
        <p14:creationId xmlns:p14="http://schemas.microsoft.com/office/powerpoint/2010/main" xmlns="" val="2066936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838200"/>
          <a:ext cx="8382004" cy="5334000"/>
        </p:xfrm>
        <a:graphic>
          <a:graphicData uri="http://schemas.openxmlformats.org/drawingml/2006/table">
            <a:tbl>
              <a:tblPr firstRow="1" bandRow="1">
                <a:tableStyleId>{5940675A-B579-460E-94D1-54222C63F5DA}</a:tableStyleId>
              </a:tblPr>
              <a:tblGrid>
                <a:gridCol w="1524000"/>
                <a:gridCol w="1752601"/>
                <a:gridCol w="1676401"/>
                <a:gridCol w="1752602"/>
                <a:gridCol w="1676400"/>
              </a:tblGrid>
              <a:tr h="8685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TITLE</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AUTHOR AND YEAR</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PROPOSED SOLUTION</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PROS AND LIMITATIONS</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PROBLEM PROPOSED</a:t>
                      </a:r>
                    </a:p>
                    <a:p>
                      <a:pPr lvl="0" algn="ctr"/>
                      <a:endParaRPr lang="en-US" sz="1300" dirty="0"/>
                    </a:p>
                  </a:txBody>
                  <a:tcPr anchor="ctr"/>
                </a:tc>
              </a:tr>
              <a:tr h="1981200">
                <a:tc>
                  <a:txBody>
                    <a:bodyPr/>
                    <a:lstStyle/>
                    <a:p>
                      <a:pPr algn="l"/>
                      <a:r>
                        <a:rPr lang="en-US" sz="1300" dirty="0" smtClean="0"/>
                        <a:t>Graduate</a:t>
                      </a:r>
                    </a:p>
                    <a:p>
                      <a:pPr algn="l"/>
                      <a:r>
                        <a:rPr lang="en-US" sz="1300" dirty="0" smtClean="0"/>
                        <a:t>Admission</a:t>
                      </a:r>
                    </a:p>
                    <a:p>
                      <a:pPr algn="l"/>
                      <a:r>
                        <a:rPr lang="en-US" sz="1300" dirty="0" smtClean="0"/>
                        <a:t>Prediction Using</a:t>
                      </a:r>
                    </a:p>
                    <a:p>
                      <a:pPr algn="l"/>
                      <a:r>
                        <a:rPr lang="en-US" sz="1300" dirty="0" smtClean="0"/>
                        <a:t>Machine</a:t>
                      </a:r>
                    </a:p>
                    <a:p>
                      <a:pPr algn="l"/>
                      <a:r>
                        <a:rPr lang="en-US" sz="1300" dirty="0" smtClean="0"/>
                        <a:t>Learning</a:t>
                      </a:r>
                    </a:p>
                    <a:p>
                      <a:pPr algn="l"/>
                      <a:r>
                        <a:rPr lang="en-US" sz="1300" dirty="0" smtClean="0"/>
                        <a:t>Techniques.</a:t>
                      </a:r>
                    </a:p>
                    <a:p>
                      <a:pPr algn="l"/>
                      <a:endParaRPr lang="en-US" sz="1300" dirty="0"/>
                    </a:p>
                  </a:txBody>
                  <a:tcPr/>
                </a:tc>
                <a:tc>
                  <a:txBody>
                    <a:bodyPr/>
                    <a:lstStyle/>
                    <a:p>
                      <a:pPr algn="l"/>
                      <a:r>
                        <a:rPr lang="pt-BR" sz="1300" dirty="0" smtClean="0"/>
                        <a:t>K.Jeevan</a:t>
                      </a:r>
                    </a:p>
                    <a:p>
                      <a:pPr algn="l"/>
                      <a:r>
                        <a:rPr lang="pt-BR" sz="1300" dirty="0" smtClean="0"/>
                        <a:t>Ratnakar, G.</a:t>
                      </a:r>
                    </a:p>
                    <a:p>
                      <a:pPr algn="l"/>
                      <a:r>
                        <a:rPr lang="pt-BR" sz="1300" dirty="0" smtClean="0"/>
                        <a:t>Koteswara Rao, B.</a:t>
                      </a:r>
                    </a:p>
                    <a:p>
                      <a:pPr algn="l"/>
                      <a:r>
                        <a:rPr lang="pt-BR" sz="1300" dirty="0" smtClean="0"/>
                        <a:t>DurgaPrasanth Kumar,</a:t>
                      </a:r>
                    </a:p>
                    <a:p>
                      <a:pPr algn="l"/>
                      <a:r>
                        <a:rPr lang="pt-BR" sz="1300" dirty="0" smtClean="0"/>
                        <a:t>G.prithvi, D.Venkata</a:t>
                      </a:r>
                    </a:p>
                    <a:p>
                      <a:pPr algn="l"/>
                      <a:r>
                        <a:rPr lang="pt-BR" sz="1300" dirty="0" smtClean="0"/>
                        <a:t>SaiEswar, 2021.</a:t>
                      </a:r>
                      <a:endParaRPr lang="en-US" sz="1300" dirty="0" smtClean="0"/>
                    </a:p>
                    <a:p>
                      <a:pPr algn="l"/>
                      <a:endParaRPr lang="en-US" sz="1300" dirty="0"/>
                    </a:p>
                  </a:txBody>
                  <a:tcPr/>
                </a:tc>
                <a:tc>
                  <a:txBody>
                    <a:bodyPr/>
                    <a:lstStyle/>
                    <a:p>
                      <a:pPr algn="l"/>
                      <a:r>
                        <a:rPr lang="en-US" sz="1300" dirty="0" smtClean="0"/>
                        <a:t>The</a:t>
                      </a:r>
                      <a:r>
                        <a:rPr lang="en-US" sz="1300" baseline="0" dirty="0" smtClean="0"/>
                        <a:t> </a:t>
                      </a:r>
                      <a:r>
                        <a:rPr lang="en-US" sz="1300" dirty="0" smtClean="0"/>
                        <a:t>decision tree</a:t>
                      </a:r>
                    </a:p>
                    <a:p>
                      <a:pPr algn="l"/>
                      <a:r>
                        <a:rPr lang="en-US" sz="1300" dirty="0" smtClean="0"/>
                        <a:t>algorithm based</a:t>
                      </a:r>
                    </a:p>
                    <a:p>
                      <a:pPr algn="l"/>
                      <a:r>
                        <a:rPr lang="en-US" sz="1300" dirty="0" smtClean="0"/>
                        <a:t>on the test</a:t>
                      </a:r>
                      <a:r>
                        <a:rPr lang="en-US" sz="1300" baseline="0" dirty="0" smtClean="0"/>
                        <a:t> </a:t>
                      </a:r>
                      <a:r>
                        <a:rPr lang="en-US" sz="1300" dirty="0" smtClean="0"/>
                        <a:t>attributes like</a:t>
                      </a:r>
                      <a:r>
                        <a:rPr lang="en-US" sz="1300" baseline="0" dirty="0" smtClean="0"/>
                        <a:t> </a:t>
                      </a:r>
                      <a:r>
                        <a:rPr lang="en-US" sz="1300" dirty="0" smtClean="0"/>
                        <a:t>GRE, TOEFL,CGPA</a:t>
                      </a:r>
                      <a:r>
                        <a:rPr lang="en-US" sz="1300" baseline="0" dirty="0" smtClean="0"/>
                        <a:t> are have a </a:t>
                      </a:r>
                      <a:r>
                        <a:rPr lang="en-US" sz="1300" dirty="0" smtClean="0"/>
                        <a:t>possibilities of</a:t>
                      </a:r>
                      <a:r>
                        <a:rPr lang="en-US" sz="1300" baseline="0" dirty="0" smtClean="0"/>
                        <a:t> </a:t>
                      </a:r>
                      <a:r>
                        <a:rPr lang="en-US" sz="1300" dirty="0" smtClean="0"/>
                        <a:t>chance of admit</a:t>
                      </a:r>
                    </a:p>
                    <a:p>
                      <a:pPr algn="l"/>
                      <a:r>
                        <a:rPr lang="en-US" sz="1300" dirty="0" smtClean="0"/>
                        <a:t>is calculated. </a:t>
                      </a:r>
                    </a:p>
                    <a:p>
                      <a:pPr algn="l"/>
                      <a:endParaRPr lang="en-US" sz="1300" dirty="0"/>
                    </a:p>
                  </a:txBody>
                  <a:tcPr/>
                </a:tc>
                <a:tc>
                  <a:txBody>
                    <a:bodyPr/>
                    <a:lstStyle/>
                    <a:p>
                      <a:pPr algn="l"/>
                      <a:r>
                        <a:rPr lang="en-US" sz="1300" dirty="0" smtClean="0"/>
                        <a:t>Based on the</a:t>
                      </a:r>
                      <a:r>
                        <a:rPr lang="en-US" sz="1300" baseline="0" dirty="0" smtClean="0"/>
                        <a:t> </a:t>
                      </a:r>
                      <a:r>
                        <a:rPr lang="en-US" sz="1300" dirty="0" smtClean="0"/>
                        <a:t>different</a:t>
                      </a:r>
                    </a:p>
                    <a:p>
                      <a:pPr algn="l"/>
                      <a:r>
                        <a:rPr lang="en-US" sz="1300" dirty="0" smtClean="0"/>
                        <a:t>parameters that</a:t>
                      </a:r>
                      <a:r>
                        <a:rPr lang="en-US" sz="1300" baseline="0" dirty="0" smtClean="0"/>
                        <a:t> </a:t>
                      </a:r>
                      <a:r>
                        <a:rPr lang="en-US" sz="1300" dirty="0" smtClean="0"/>
                        <a:t>are provided in</a:t>
                      </a:r>
                      <a:r>
                        <a:rPr lang="en-US" sz="1300" baseline="0" dirty="0" smtClean="0"/>
                        <a:t> </a:t>
                      </a:r>
                      <a:r>
                        <a:rPr lang="en-US" sz="1300" dirty="0" smtClean="0"/>
                        <a:t>the dataset have</a:t>
                      </a:r>
                      <a:r>
                        <a:rPr lang="en-US" sz="1300" baseline="0" dirty="0" smtClean="0"/>
                        <a:t> </a:t>
                      </a:r>
                      <a:r>
                        <a:rPr lang="en-US" sz="1300" dirty="0" smtClean="0"/>
                        <a:t>been trained and</a:t>
                      </a:r>
                      <a:r>
                        <a:rPr lang="en-US" sz="1300" baseline="0" dirty="0" smtClean="0"/>
                        <a:t> </a:t>
                      </a:r>
                      <a:r>
                        <a:rPr lang="en-US" sz="1300" dirty="0" smtClean="0"/>
                        <a:t>tested with</a:t>
                      </a:r>
                      <a:r>
                        <a:rPr lang="en-US" sz="1300" baseline="0" dirty="0" smtClean="0"/>
                        <a:t> </a:t>
                      </a:r>
                      <a:r>
                        <a:rPr lang="en-US" sz="1300" dirty="0" smtClean="0"/>
                        <a:t>testing data</a:t>
                      </a:r>
                    </a:p>
                    <a:p>
                      <a:pPr algn="l"/>
                      <a:r>
                        <a:rPr lang="en-US" sz="1300" dirty="0" smtClean="0"/>
                        <a:t>whether the</a:t>
                      </a:r>
                      <a:r>
                        <a:rPr lang="en-US" sz="1300" baseline="0" dirty="0" smtClean="0"/>
                        <a:t> </a:t>
                      </a:r>
                      <a:r>
                        <a:rPr lang="en-US" sz="1300" dirty="0" smtClean="0"/>
                        <a:t>student has a</a:t>
                      </a:r>
                      <a:r>
                        <a:rPr lang="en-US" sz="1300" baseline="0" dirty="0" smtClean="0"/>
                        <a:t> </a:t>
                      </a:r>
                      <a:r>
                        <a:rPr lang="en-US" sz="1300" dirty="0" smtClean="0"/>
                        <a:t>chance or not, if</a:t>
                      </a:r>
                      <a:r>
                        <a:rPr lang="en-US" sz="1300" baseline="0" dirty="0" smtClean="0"/>
                        <a:t>  </a:t>
                      </a:r>
                      <a:r>
                        <a:rPr lang="en-US" sz="1300" dirty="0" smtClean="0"/>
                        <a:t>Parameter</a:t>
                      </a:r>
                      <a:r>
                        <a:rPr lang="en-US" sz="1300" baseline="0" dirty="0" smtClean="0"/>
                        <a:t> </a:t>
                      </a:r>
                      <a:r>
                        <a:rPr lang="en-US" sz="1300" dirty="0" smtClean="0"/>
                        <a:t>missing ,it reflects</a:t>
                      </a:r>
                      <a:r>
                        <a:rPr lang="en-US" sz="1300" baseline="0" dirty="0" smtClean="0"/>
                        <a:t> </a:t>
                      </a:r>
                      <a:r>
                        <a:rPr lang="en-US" sz="1300" dirty="0" smtClean="0"/>
                        <a:t>on the result</a:t>
                      </a:r>
                      <a:endParaRPr lang="en-US" sz="1300" dirty="0"/>
                    </a:p>
                  </a:txBody>
                  <a:tcPr/>
                </a:tc>
                <a:tc>
                  <a:txBody>
                    <a:bodyPr/>
                    <a:lstStyle/>
                    <a:p>
                      <a:pPr algn="l"/>
                      <a:r>
                        <a:rPr lang="en-US" sz="1300" dirty="0" smtClean="0"/>
                        <a:t>The students to</a:t>
                      </a:r>
                      <a:r>
                        <a:rPr lang="en-US" sz="1300" baseline="0" dirty="0" smtClean="0"/>
                        <a:t> </a:t>
                      </a:r>
                      <a:r>
                        <a:rPr lang="en-US" sz="1300" dirty="0" smtClean="0"/>
                        <a:t>know in advance if</a:t>
                      </a:r>
                      <a:r>
                        <a:rPr lang="en-US" sz="1300" baseline="0" dirty="0" smtClean="0"/>
                        <a:t> </a:t>
                      </a:r>
                      <a:r>
                        <a:rPr lang="en-US" sz="1300" dirty="0" smtClean="0"/>
                        <a:t>they have a</a:t>
                      </a:r>
                    </a:p>
                    <a:p>
                      <a:pPr algn="l"/>
                      <a:r>
                        <a:rPr lang="en-US" sz="1300" dirty="0" smtClean="0"/>
                        <a:t>chance to get</a:t>
                      </a:r>
                    </a:p>
                    <a:p>
                      <a:pPr algn="l"/>
                      <a:r>
                        <a:rPr lang="en-US" sz="1300" dirty="0" smtClean="0"/>
                        <a:t>accepted to their</a:t>
                      </a:r>
                    </a:p>
                    <a:p>
                      <a:pPr algn="l"/>
                      <a:r>
                        <a:rPr lang="en-US" sz="1300" dirty="0" smtClean="0"/>
                        <a:t>expected</a:t>
                      </a:r>
                    </a:p>
                    <a:p>
                      <a:pPr algn="l"/>
                      <a:r>
                        <a:rPr lang="en-US" sz="1300" dirty="0" smtClean="0"/>
                        <a:t>universities or not.</a:t>
                      </a:r>
                    </a:p>
                    <a:p>
                      <a:pPr algn="l"/>
                      <a:endParaRPr lang="en-US" sz="1300" dirty="0"/>
                    </a:p>
                  </a:txBody>
                  <a:tcPr/>
                </a:tc>
              </a:tr>
              <a:tr h="2392801">
                <a:tc>
                  <a:txBody>
                    <a:bodyPr/>
                    <a:lstStyle/>
                    <a:p>
                      <a:pPr algn="l"/>
                      <a:r>
                        <a:rPr lang="en-US" sz="1300" dirty="0" smtClean="0"/>
                        <a:t>College</a:t>
                      </a:r>
                    </a:p>
                    <a:p>
                      <a:pPr algn="l"/>
                      <a:r>
                        <a:rPr lang="en-US" sz="1300" dirty="0" smtClean="0"/>
                        <a:t>Admission</a:t>
                      </a:r>
                    </a:p>
                    <a:p>
                      <a:pPr algn="l"/>
                      <a:r>
                        <a:rPr lang="en-US" sz="1300" dirty="0" smtClean="0"/>
                        <a:t>Prediction using</a:t>
                      </a:r>
                    </a:p>
                    <a:p>
                      <a:pPr algn="l"/>
                      <a:r>
                        <a:rPr lang="en-US" sz="1300" dirty="0" smtClean="0"/>
                        <a:t>Ensemble</a:t>
                      </a:r>
                    </a:p>
                    <a:p>
                      <a:pPr algn="l"/>
                      <a:r>
                        <a:rPr lang="en-US" sz="1300" dirty="0" smtClean="0"/>
                        <a:t>Machine</a:t>
                      </a:r>
                    </a:p>
                    <a:p>
                      <a:pPr algn="l"/>
                      <a:r>
                        <a:rPr lang="en-US" sz="1300" dirty="0" smtClean="0"/>
                        <a:t>Learning</a:t>
                      </a:r>
                    </a:p>
                    <a:p>
                      <a:pPr algn="l"/>
                      <a:r>
                        <a:rPr lang="en-US" sz="1300" dirty="0" smtClean="0"/>
                        <a:t>Models.</a:t>
                      </a:r>
                    </a:p>
                    <a:p>
                      <a:pPr algn="l"/>
                      <a:endParaRPr lang="en-US" sz="1300" dirty="0"/>
                    </a:p>
                  </a:txBody>
                  <a:tcPr/>
                </a:tc>
                <a:tc>
                  <a:txBody>
                    <a:bodyPr/>
                    <a:lstStyle/>
                    <a:p>
                      <a:pPr algn="l"/>
                      <a:r>
                        <a:rPr lang="fi-FI" sz="1300" dirty="0" smtClean="0"/>
                        <a:t>Vandit Manish Jain, Rihaan</a:t>
                      </a:r>
                    </a:p>
                    <a:p>
                      <a:pPr algn="l"/>
                      <a:r>
                        <a:rPr lang="fi-FI" sz="1300" dirty="0" smtClean="0"/>
                        <a:t>Satia, 2021.</a:t>
                      </a:r>
                      <a:endParaRPr lang="en-US" sz="1300" dirty="0"/>
                    </a:p>
                  </a:txBody>
                  <a:tcPr/>
                </a:tc>
                <a:tc>
                  <a:txBody>
                    <a:bodyPr/>
                    <a:lstStyle/>
                    <a:p>
                      <a:pPr algn="l"/>
                      <a:r>
                        <a:rPr lang="en-US" sz="1300" dirty="0" smtClean="0"/>
                        <a:t>Linear regression</a:t>
                      </a:r>
                    </a:p>
                    <a:p>
                      <a:pPr algn="l"/>
                      <a:r>
                        <a:rPr lang="en-US" sz="1300" dirty="0" smtClean="0"/>
                        <a:t>model is a</a:t>
                      </a:r>
                    </a:p>
                    <a:p>
                      <a:pPr algn="l"/>
                      <a:r>
                        <a:rPr lang="en-US" sz="1300" dirty="0" smtClean="0"/>
                        <a:t>method used as</a:t>
                      </a:r>
                    </a:p>
                    <a:p>
                      <a:pPr algn="l"/>
                      <a:r>
                        <a:rPr lang="en-US" sz="1300" dirty="0" smtClean="0"/>
                        <a:t>response for only</a:t>
                      </a:r>
                    </a:p>
                    <a:p>
                      <a:pPr algn="l"/>
                      <a:r>
                        <a:rPr lang="en-US" sz="1300" dirty="0" smtClean="0"/>
                        <a:t>a single feature,</a:t>
                      </a:r>
                    </a:p>
                    <a:p>
                      <a:pPr algn="l"/>
                      <a:r>
                        <a:rPr lang="en-US" sz="1300" dirty="0" smtClean="0"/>
                        <a:t>it is based on</a:t>
                      </a:r>
                    </a:p>
                    <a:p>
                      <a:pPr algn="l"/>
                      <a:r>
                        <a:rPr lang="en-US" sz="1300" dirty="0" smtClean="0"/>
                        <a:t>Supervised</a:t>
                      </a:r>
                      <a:r>
                        <a:rPr lang="en-US" sz="1300" baseline="0" dirty="0" smtClean="0"/>
                        <a:t> </a:t>
                      </a:r>
                      <a:r>
                        <a:rPr lang="en-US" sz="1300" dirty="0" smtClean="0"/>
                        <a:t>learning.</a:t>
                      </a:r>
                      <a:r>
                        <a:rPr lang="en-US" sz="1300" baseline="0" dirty="0" smtClean="0"/>
                        <a:t> </a:t>
                      </a:r>
                      <a:endParaRPr lang="en-US" sz="1300" dirty="0" smtClean="0"/>
                    </a:p>
                    <a:p>
                      <a:pPr algn="l"/>
                      <a:endParaRPr lang="en-US" sz="1300" dirty="0"/>
                    </a:p>
                  </a:txBody>
                  <a:tcPr/>
                </a:tc>
                <a:tc>
                  <a:txBody>
                    <a:bodyPr/>
                    <a:lstStyle/>
                    <a:p>
                      <a:pPr algn="l"/>
                      <a:r>
                        <a:rPr lang="en-US" sz="1300" dirty="0" smtClean="0"/>
                        <a:t>Every year</a:t>
                      </a:r>
                      <a:r>
                        <a:rPr lang="en-US" sz="1300" baseline="0" dirty="0" smtClean="0"/>
                        <a:t> </a:t>
                      </a:r>
                      <a:r>
                        <a:rPr lang="en-US" sz="1300" dirty="0" smtClean="0"/>
                        <a:t>millions of</a:t>
                      </a:r>
                    </a:p>
                    <a:p>
                      <a:pPr algn="l"/>
                      <a:r>
                        <a:rPr lang="en-US" sz="1300" dirty="0" smtClean="0"/>
                        <a:t>students apply to</a:t>
                      </a:r>
                      <a:r>
                        <a:rPr lang="en-US" sz="1300" baseline="0" dirty="0" smtClean="0"/>
                        <a:t> </a:t>
                      </a:r>
                      <a:r>
                        <a:rPr lang="en-US" sz="1300" dirty="0" smtClean="0"/>
                        <a:t>universities to</a:t>
                      </a:r>
                      <a:r>
                        <a:rPr lang="en-US" sz="1300" baseline="0" dirty="0" smtClean="0"/>
                        <a:t> </a:t>
                      </a:r>
                      <a:r>
                        <a:rPr lang="en-US" sz="1300" dirty="0" smtClean="0"/>
                        <a:t>begin their</a:t>
                      </a:r>
                      <a:r>
                        <a:rPr lang="en-US" sz="1300" baseline="0" dirty="0" smtClean="0"/>
                        <a:t> </a:t>
                      </a:r>
                      <a:r>
                        <a:rPr lang="en-US" sz="1300" dirty="0" smtClean="0"/>
                        <a:t>educational</a:t>
                      </a:r>
                    </a:p>
                    <a:p>
                      <a:pPr algn="l"/>
                      <a:r>
                        <a:rPr lang="en-US" sz="1300" dirty="0" smtClean="0"/>
                        <a:t>life. So, every year</a:t>
                      </a:r>
                      <a:r>
                        <a:rPr lang="en-US" sz="1300" baseline="0" dirty="0" smtClean="0"/>
                        <a:t> </a:t>
                      </a:r>
                      <a:r>
                        <a:rPr lang="en-US" sz="1300" dirty="0" smtClean="0"/>
                        <a:t>we have to</a:t>
                      </a:r>
                      <a:r>
                        <a:rPr lang="en-US" sz="1300" baseline="0" dirty="0" smtClean="0"/>
                        <a:t> </a:t>
                      </a:r>
                      <a:r>
                        <a:rPr lang="en-US" sz="1300" dirty="0" smtClean="0"/>
                        <a:t>Change.</a:t>
                      </a:r>
                    </a:p>
                    <a:p>
                      <a:pPr algn="l"/>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This paper aims to</a:t>
                      </a:r>
                      <a:r>
                        <a:rPr lang="en-US" sz="1300" baseline="0" dirty="0" smtClean="0"/>
                        <a:t> </a:t>
                      </a:r>
                      <a:r>
                        <a:rPr lang="en-US" sz="1300" dirty="0" smtClean="0"/>
                        <a:t>build a model that</a:t>
                      </a:r>
                      <a:r>
                        <a:rPr lang="en-US" sz="1300" baseline="0" dirty="0" smtClean="0"/>
                        <a:t> </a:t>
                      </a:r>
                      <a:r>
                        <a:rPr lang="en-US" sz="1300" dirty="0" smtClean="0"/>
                        <a:t>can help students</a:t>
                      </a:r>
                      <a:r>
                        <a:rPr lang="en-US" sz="1300" baseline="0" dirty="0" smtClean="0"/>
                        <a:t> </a:t>
                      </a:r>
                      <a:r>
                        <a:rPr lang="en-US" sz="1300" dirty="0" smtClean="0"/>
                        <a:t>to pick the right</a:t>
                      </a:r>
                      <a:r>
                        <a:rPr lang="en-US" sz="1300" baseline="0" dirty="0" smtClean="0"/>
                        <a:t> </a:t>
                      </a:r>
                      <a:r>
                        <a:rPr lang="en-US" sz="1300" dirty="0" smtClean="0"/>
                        <a:t>universities based</a:t>
                      </a:r>
                      <a:r>
                        <a:rPr lang="en-US" sz="1300" baseline="0" dirty="0" smtClean="0"/>
                        <a:t> </a:t>
                      </a:r>
                      <a:r>
                        <a:rPr lang="en-US" sz="1300" dirty="0" smtClean="0"/>
                        <a:t>on their profiles.</a:t>
                      </a:r>
                    </a:p>
                    <a:p>
                      <a:pPr algn="l"/>
                      <a:endParaRPr lang="en-US" sz="1300" dirty="0"/>
                    </a:p>
                  </a:txBody>
                  <a:tcPr/>
                </a:tc>
              </a:tr>
            </a:tbl>
          </a:graphicData>
        </a:graphic>
      </p:graphicFrame>
      <p:sp>
        <p:nvSpPr>
          <p:cNvPr id="3" name="Rectangle 2"/>
          <p:cNvSpPr/>
          <p:nvPr/>
        </p:nvSpPr>
        <p:spPr>
          <a:xfrm>
            <a:off x="2133600" y="0"/>
            <a:ext cx="5199693" cy="646331"/>
          </a:xfrm>
          <a:prstGeom prst="rect">
            <a:avLst/>
          </a:prstGeom>
        </p:spPr>
        <p:txBody>
          <a:bodyPr wrap="none">
            <a:spAutoFit/>
          </a:bodyPr>
          <a:lstStyle/>
          <a:p>
            <a:r>
              <a:rPr lang="en-GB" altLang="en-US" sz="3600" b="1" dirty="0" smtClean="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838200"/>
          <a:ext cx="8382004" cy="5318639"/>
        </p:xfrm>
        <a:graphic>
          <a:graphicData uri="http://schemas.openxmlformats.org/drawingml/2006/table">
            <a:tbl>
              <a:tblPr firstRow="1" bandRow="1">
                <a:tableStyleId>{5940675A-B579-460E-94D1-54222C63F5DA}</a:tableStyleId>
              </a:tblPr>
              <a:tblGrid>
                <a:gridCol w="1524000"/>
                <a:gridCol w="1752601"/>
                <a:gridCol w="1676401"/>
                <a:gridCol w="1752602"/>
                <a:gridCol w="1676400"/>
              </a:tblGrid>
              <a:tr h="8685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TITLE</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AUTHOR AND YEAR</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PROPOSED SOLUTION</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PROS AND LIMITATIONS</a:t>
                      </a:r>
                    </a:p>
                    <a:p>
                      <a:pPr lvl="0" algn="ctr"/>
                      <a:endParaRPr lang="en-US" sz="1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smtClean="0">
                          <a:latin typeface="Times New Roman" panose="02020603050405020304" pitchFamily="18" charset="0"/>
                          <a:cs typeface="Times New Roman" panose="02020603050405020304" pitchFamily="18" charset="0"/>
                        </a:rPr>
                        <a:t>PROBLEM PROPOSED</a:t>
                      </a:r>
                    </a:p>
                    <a:p>
                      <a:pPr lvl="0" algn="ctr"/>
                      <a:endParaRPr lang="en-US" sz="1300" dirty="0"/>
                    </a:p>
                  </a:txBody>
                  <a:tcPr anchor="ctr"/>
                </a:tc>
              </a:tr>
              <a:tr h="1981200">
                <a:tc>
                  <a:txBody>
                    <a:bodyPr/>
                    <a:lstStyle/>
                    <a:p>
                      <a:pPr algn="just"/>
                      <a:r>
                        <a:rPr lang="en-US" sz="1300" dirty="0" smtClean="0"/>
                        <a:t>Graduate</a:t>
                      </a:r>
                    </a:p>
                    <a:p>
                      <a:pPr algn="just"/>
                      <a:r>
                        <a:rPr lang="en-US" sz="1300" dirty="0" smtClean="0"/>
                        <a:t>Admission</a:t>
                      </a:r>
                    </a:p>
                    <a:p>
                      <a:pPr algn="just"/>
                      <a:r>
                        <a:rPr lang="en-US" sz="1300" dirty="0" smtClean="0"/>
                        <a:t>Prediction Using</a:t>
                      </a:r>
                    </a:p>
                    <a:p>
                      <a:pPr algn="just"/>
                      <a:r>
                        <a:rPr lang="en-US" sz="1300" dirty="0" smtClean="0"/>
                        <a:t>Machine</a:t>
                      </a:r>
                    </a:p>
                    <a:p>
                      <a:pPr algn="just"/>
                      <a:r>
                        <a:rPr lang="en-US" sz="1300" dirty="0" smtClean="0"/>
                        <a:t>Learning</a:t>
                      </a:r>
                    </a:p>
                    <a:p>
                      <a:pPr algn="l"/>
                      <a:endParaRPr lang="en-US" sz="1300" dirty="0"/>
                    </a:p>
                  </a:txBody>
                  <a:tcPr/>
                </a:tc>
                <a:tc>
                  <a:txBody>
                    <a:bodyPr/>
                    <a:lstStyle/>
                    <a:p>
                      <a:pPr algn="just"/>
                      <a:r>
                        <a:rPr lang="pt-BR" sz="1300" dirty="0" smtClean="0"/>
                        <a:t>Ali Bou Nassif,</a:t>
                      </a:r>
                    </a:p>
                    <a:p>
                      <a:pPr algn="just"/>
                      <a:r>
                        <a:rPr lang="pt-BR" sz="1300" dirty="0" smtClean="0"/>
                        <a:t>Sara Aljasmi, Ismail Shahin,</a:t>
                      </a:r>
                    </a:p>
                    <a:p>
                      <a:pPr algn="just"/>
                      <a:r>
                        <a:rPr lang="pt-BR" sz="1300" dirty="0" smtClean="0"/>
                        <a:t>Ashra</a:t>
                      </a:r>
                      <a:r>
                        <a:rPr lang="pt-BR" sz="1300" baseline="0" dirty="0" smtClean="0"/>
                        <a:t> </a:t>
                      </a:r>
                      <a:r>
                        <a:rPr lang="pt-BR" sz="1300" dirty="0" smtClean="0"/>
                        <a:t>Elnagar,</a:t>
                      </a:r>
                    </a:p>
                    <a:p>
                      <a:pPr algn="just"/>
                      <a:r>
                        <a:rPr lang="pt-BR" sz="1300" dirty="0" smtClean="0"/>
                        <a:t>2020.</a:t>
                      </a:r>
                      <a:endParaRPr lang="en-US" sz="1300" dirty="0" smtClean="0"/>
                    </a:p>
                    <a:p>
                      <a:pPr algn="l"/>
                      <a:endParaRPr lang="en-US" sz="1300" dirty="0"/>
                    </a:p>
                  </a:txBody>
                  <a:tcPr/>
                </a:tc>
                <a:tc>
                  <a:txBody>
                    <a:bodyPr/>
                    <a:lstStyle/>
                    <a:p>
                      <a:pPr algn="just"/>
                      <a:r>
                        <a:rPr lang="en-US" sz="1300" dirty="0" smtClean="0"/>
                        <a:t>Machine learning</a:t>
                      </a:r>
                    </a:p>
                    <a:p>
                      <a:pPr algn="just"/>
                      <a:r>
                        <a:rPr lang="en-US" sz="1300" dirty="0" smtClean="0"/>
                        <a:t>models to predict</a:t>
                      </a:r>
                    </a:p>
                    <a:p>
                      <a:pPr algn="just"/>
                      <a:r>
                        <a:rPr lang="en-US" sz="1300" dirty="0" smtClean="0"/>
                        <a:t>the chance of </a:t>
                      </a:r>
                    </a:p>
                    <a:p>
                      <a:pPr algn="just"/>
                      <a:r>
                        <a:rPr lang="en-US" sz="1300" dirty="0" smtClean="0"/>
                        <a:t>student to be</a:t>
                      </a:r>
                    </a:p>
                    <a:p>
                      <a:pPr algn="just"/>
                      <a:r>
                        <a:rPr lang="en-US" sz="1300" dirty="0" smtClean="0"/>
                        <a:t>admitted to a</a:t>
                      </a:r>
                    </a:p>
                    <a:p>
                      <a:pPr algn="just"/>
                      <a:r>
                        <a:rPr lang="en-US" sz="1300" dirty="0" smtClean="0"/>
                        <a:t>Master’s</a:t>
                      </a:r>
                    </a:p>
                    <a:p>
                      <a:pPr algn="just"/>
                      <a:r>
                        <a:rPr lang="en-US" sz="1300" dirty="0" smtClean="0"/>
                        <a:t>program.</a:t>
                      </a:r>
                    </a:p>
                    <a:p>
                      <a:pPr algn="l"/>
                      <a:endParaRPr lang="en-US" sz="1300" dirty="0"/>
                    </a:p>
                  </a:txBody>
                  <a:tcPr/>
                </a:tc>
                <a:tc>
                  <a:txBody>
                    <a:bodyPr/>
                    <a:lstStyle/>
                    <a:p>
                      <a:pPr algn="just"/>
                      <a:r>
                        <a:rPr lang="en-US" sz="1300" dirty="0" smtClean="0"/>
                        <a:t>The multiple</a:t>
                      </a:r>
                    </a:p>
                    <a:p>
                      <a:pPr algn="just"/>
                      <a:r>
                        <a:rPr lang="en-US" sz="1300" dirty="0" smtClean="0"/>
                        <a:t>linear regression</a:t>
                      </a:r>
                    </a:p>
                    <a:p>
                      <a:pPr algn="just"/>
                      <a:r>
                        <a:rPr lang="en-US" sz="1300" dirty="0" smtClean="0"/>
                        <a:t>will be used to</a:t>
                      </a:r>
                      <a:r>
                        <a:rPr lang="en-US" sz="1300" baseline="0" dirty="0" smtClean="0"/>
                        <a:t> </a:t>
                      </a:r>
                      <a:r>
                        <a:rPr lang="en-US" sz="1300" dirty="0" smtClean="0"/>
                        <a:t>predict the</a:t>
                      </a:r>
                      <a:r>
                        <a:rPr lang="en-US" sz="1300" baseline="0" dirty="0" smtClean="0"/>
                        <a:t> </a:t>
                      </a:r>
                      <a:r>
                        <a:rPr lang="en-US" sz="1300" dirty="0" smtClean="0"/>
                        <a:t>student</a:t>
                      </a:r>
                      <a:r>
                        <a:rPr lang="en-US" sz="1300" baseline="0" dirty="0" smtClean="0"/>
                        <a:t> </a:t>
                      </a:r>
                      <a:r>
                        <a:rPr lang="en-US" sz="1300" dirty="0" smtClean="0"/>
                        <a:t>admission</a:t>
                      </a:r>
                    </a:p>
                    <a:p>
                      <a:pPr algn="just"/>
                      <a:r>
                        <a:rPr lang="en-US" sz="1300" dirty="0" smtClean="0"/>
                        <a:t>eligibility along</a:t>
                      </a:r>
                      <a:r>
                        <a:rPr lang="en-US" sz="1300" baseline="0" dirty="0" smtClean="0"/>
                        <a:t> </a:t>
                      </a:r>
                      <a:r>
                        <a:rPr lang="en-US" sz="1300" dirty="0" smtClean="0"/>
                        <a:t>with different</a:t>
                      </a:r>
                      <a:r>
                        <a:rPr lang="en-US" sz="1300" baseline="0" dirty="0" smtClean="0"/>
                        <a:t> </a:t>
                      </a:r>
                      <a:r>
                        <a:rPr lang="en-US" sz="1300" dirty="0" smtClean="0"/>
                        <a:t>algorithms like</a:t>
                      </a:r>
                      <a:r>
                        <a:rPr lang="en-US" sz="1300" baseline="0" dirty="0" smtClean="0"/>
                        <a:t> </a:t>
                      </a:r>
                      <a:r>
                        <a:rPr lang="en-US" sz="1300" dirty="0" smtClean="0"/>
                        <a:t>Random Forest,</a:t>
                      </a:r>
                      <a:r>
                        <a:rPr lang="en-US" sz="1300" baseline="0" dirty="0" smtClean="0"/>
                        <a:t> </a:t>
                      </a:r>
                      <a:r>
                        <a:rPr lang="en-US" sz="1300" dirty="0" smtClean="0"/>
                        <a:t>KNN etc.</a:t>
                      </a:r>
                    </a:p>
                    <a:p>
                      <a:pPr algn="l"/>
                      <a:endParaRPr lang="en-US" sz="1300" dirty="0"/>
                    </a:p>
                  </a:txBody>
                  <a:tcPr/>
                </a:tc>
                <a:tc>
                  <a:txBody>
                    <a:bodyPr/>
                    <a:lstStyle/>
                    <a:p>
                      <a:pPr algn="just"/>
                      <a:r>
                        <a:rPr lang="en-US" sz="1300" dirty="0" smtClean="0"/>
                        <a:t>The students to</a:t>
                      </a:r>
                      <a:r>
                        <a:rPr lang="en-US" sz="1300" baseline="0" dirty="0" smtClean="0"/>
                        <a:t> </a:t>
                      </a:r>
                      <a:r>
                        <a:rPr lang="en-US" sz="1300" dirty="0" smtClean="0"/>
                        <a:t>know in advance if</a:t>
                      </a:r>
                      <a:r>
                        <a:rPr lang="en-US" sz="1300" baseline="0" dirty="0" smtClean="0"/>
                        <a:t> </a:t>
                      </a:r>
                      <a:r>
                        <a:rPr lang="en-US" sz="1300" dirty="0" smtClean="0"/>
                        <a:t>they have a</a:t>
                      </a:r>
                    </a:p>
                    <a:p>
                      <a:pPr algn="just"/>
                      <a:r>
                        <a:rPr lang="en-US" sz="1300" dirty="0" smtClean="0"/>
                        <a:t>chance to get</a:t>
                      </a:r>
                    </a:p>
                    <a:p>
                      <a:pPr algn="just"/>
                      <a:r>
                        <a:rPr lang="en-US" sz="1300" dirty="0" smtClean="0"/>
                        <a:t>accepted to their</a:t>
                      </a:r>
                    </a:p>
                    <a:p>
                      <a:pPr algn="just"/>
                      <a:r>
                        <a:rPr lang="en-US" sz="1300" dirty="0" smtClean="0"/>
                        <a:t>expected</a:t>
                      </a:r>
                    </a:p>
                    <a:p>
                      <a:pPr algn="just"/>
                      <a:r>
                        <a:rPr lang="en-US" sz="1300" dirty="0" smtClean="0"/>
                        <a:t>universities or not.</a:t>
                      </a:r>
                    </a:p>
                    <a:p>
                      <a:pPr algn="l"/>
                      <a:endParaRPr lang="en-US" sz="1300" dirty="0"/>
                    </a:p>
                  </a:txBody>
                  <a:tcPr/>
                </a:tc>
              </a:tr>
              <a:tr h="2392801">
                <a:tc>
                  <a:txBody>
                    <a:bodyPr/>
                    <a:lstStyle/>
                    <a:p>
                      <a:pPr algn="just"/>
                      <a:r>
                        <a:rPr lang="en-US" sz="1300" dirty="0" smtClean="0"/>
                        <a:t>Prediction for</a:t>
                      </a:r>
                    </a:p>
                    <a:p>
                      <a:pPr algn="just"/>
                      <a:r>
                        <a:rPr lang="en-US" sz="1300" dirty="0" smtClean="0"/>
                        <a:t>University</a:t>
                      </a:r>
                    </a:p>
                    <a:p>
                      <a:pPr algn="just"/>
                      <a:r>
                        <a:rPr lang="en-US" sz="1300" dirty="0" smtClean="0"/>
                        <a:t>Admission using</a:t>
                      </a:r>
                    </a:p>
                    <a:p>
                      <a:pPr algn="just"/>
                      <a:r>
                        <a:rPr lang="en-US" sz="1300" dirty="0" smtClean="0"/>
                        <a:t>Machine</a:t>
                      </a:r>
                    </a:p>
                    <a:p>
                      <a:pPr algn="just"/>
                      <a:r>
                        <a:rPr lang="en-US" sz="1300" dirty="0" smtClean="0"/>
                        <a:t>Learning.</a:t>
                      </a:r>
                    </a:p>
                    <a:p>
                      <a:pPr algn="l"/>
                      <a:endParaRPr lang="en-US" sz="1300" dirty="0"/>
                    </a:p>
                  </a:txBody>
                  <a:tcPr/>
                </a:tc>
                <a:tc>
                  <a:txBody>
                    <a:bodyPr/>
                    <a:lstStyle/>
                    <a:p>
                      <a:pPr algn="just"/>
                      <a:r>
                        <a:rPr lang="en-US" sz="1300" dirty="0" err="1" smtClean="0"/>
                        <a:t>Chithra</a:t>
                      </a:r>
                      <a:r>
                        <a:rPr lang="en-US" sz="1300" dirty="0" smtClean="0"/>
                        <a:t> </a:t>
                      </a:r>
                      <a:r>
                        <a:rPr lang="en-US" sz="1300" dirty="0" err="1" smtClean="0"/>
                        <a:t>Apoorva</a:t>
                      </a:r>
                      <a:r>
                        <a:rPr lang="en-US" sz="1300" dirty="0" smtClean="0"/>
                        <a:t> D A,</a:t>
                      </a:r>
                    </a:p>
                    <a:p>
                      <a:pPr algn="just"/>
                      <a:r>
                        <a:rPr lang="en-US" sz="1300" dirty="0" err="1" smtClean="0"/>
                        <a:t>Malepati</a:t>
                      </a:r>
                      <a:r>
                        <a:rPr lang="en-US" sz="1300" dirty="0" smtClean="0"/>
                        <a:t> </a:t>
                      </a:r>
                      <a:r>
                        <a:rPr lang="en-US" sz="1300" dirty="0" err="1" smtClean="0"/>
                        <a:t>ChanduNath</a:t>
                      </a:r>
                      <a:r>
                        <a:rPr lang="en-US" sz="1300" dirty="0" smtClean="0"/>
                        <a:t>, </a:t>
                      </a:r>
                      <a:r>
                        <a:rPr lang="en-US" sz="1300" dirty="0" err="1" smtClean="0"/>
                        <a:t>Peta</a:t>
                      </a:r>
                      <a:endParaRPr lang="en-US" sz="1300" dirty="0" smtClean="0"/>
                    </a:p>
                    <a:p>
                      <a:pPr algn="just"/>
                      <a:r>
                        <a:rPr lang="en-US" sz="1300" dirty="0" err="1" smtClean="0"/>
                        <a:t>Rohith</a:t>
                      </a:r>
                      <a:r>
                        <a:rPr lang="en-US" sz="1300" dirty="0" smtClean="0"/>
                        <a:t>, </a:t>
                      </a:r>
                      <a:r>
                        <a:rPr lang="en-US" sz="1300" dirty="0" err="1" smtClean="0"/>
                        <a:t>Bindu</a:t>
                      </a:r>
                      <a:r>
                        <a:rPr lang="en-US" sz="1300" dirty="0" smtClean="0"/>
                        <a:t> </a:t>
                      </a:r>
                      <a:r>
                        <a:rPr lang="en-US" sz="1300" dirty="0" err="1" smtClean="0"/>
                        <a:t>Shree.S</a:t>
                      </a:r>
                      <a:r>
                        <a:rPr lang="en-US" sz="1300" dirty="0" smtClean="0"/>
                        <a:t>,</a:t>
                      </a:r>
                    </a:p>
                    <a:p>
                      <a:pPr algn="just"/>
                      <a:r>
                        <a:rPr lang="en-US" sz="1300" dirty="0" err="1" smtClean="0"/>
                        <a:t>Swaroop.S</a:t>
                      </a:r>
                      <a:r>
                        <a:rPr lang="en-US" sz="1300" dirty="0" smtClean="0"/>
                        <a:t>, 2020.</a:t>
                      </a:r>
                    </a:p>
                    <a:p>
                      <a:pPr algn="l"/>
                      <a:endParaRPr lang="en-US" sz="1300" dirty="0"/>
                    </a:p>
                  </a:txBody>
                  <a:tcPr/>
                </a:tc>
                <a:tc>
                  <a:txBody>
                    <a:bodyPr/>
                    <a:lstStyle/>
                    <a:p>
                      <a:pPr algn="just"/>
                      <a:r>
                        <a:rPr lang="en-US" sz="1300" dirty="0" smtClean="0"/>
                        <a:t>Bayesian</a:t>
                      </a:r>
                    </a:p>
                    <a:p>
                      <a:pPr algn="just"/>
                      <a:r>
                        <a:rPr lang="en-US" sz="1300" dirty="0" smtClean="0"/>
                        <a:t>Networks</a:t>
                      </a:r>
                    </a:p>
                    <a:p>
                      <a:pPr algn="just"/>
                      <a:r>
                        <a:rPr lang="en-US" sz="1300" dirty="0" smtClean="0"/>
                        <a:t>Algorithm have</a:t>
                      </a:r>
                    </a:p>
                    <a:p>
                      <a:pPr algn="just"/>
                      <a:r>
                        <a:rPr lang="en-US" sz="1300" dirty="0" smtClean="0"/>
                        <a:t>been used to</a:t>
                      </a:r>
                    </a:p>
                    <a:p>
                      <a:pPr algn="just"/>
                      <a:r>
                        <a:rPr lang="en-US" sz="1300" dirty="0" smtClean="0"/>
                        <a:t>create a decision</a:t>
                      </a:r>
                    </a:p>
                    <a:p>
                      <a:pPr algn="just"/>
                      <a:r>
                        <a:rPr lang="en-US" sz="1300" dirty="0" smtClean="0"/>
                        <a:t>support network</a:t>
                      </a:r>
                    </a:p>
                    <a:p>
                      <a:pPr algn="just"/>
                      <a:r>
                        <a:rPr lang="en-US" sz="1300" dirty="0" smtClean="0"/>
                        <a:t>for evaluating the</a:t>
                      </a:r>
                    </a:p>
                    <a:p>
                      <a:pPr algn="just"/>
                      <a:r>
                        <a:rPr lang="en-US" sz="1300" dirty="0" smtClean="0"/>
                        <a:t>application</a:t>
                      </a:r>
                    </a:p>
                    <a:p>
                      <a:pPr algn="just"/>
                      <a:r>
                        <a:rPr lang="en-US" sz="1300" dirty="0" smtClean="0"/>
                        <a:t>submitted by</a:t>
                      </a:r>
                    </a:p>
                    <a:p>
                      <a:pPr algn="just"/>
                      <a:r>
                        <a:rPr lang="en-US" sz="1300" dirty="0" smtClean="0"/>
                        <a:t>foreign students</a:t>
                      </a:r>
                    </a:p>
                    <a:p>
                      <a:pPr algn="just"/>
                      <a:r>
                        <a:rPr lang="en-US" sz="1300" dirty="0" smtClean="0"/>
                        <a:t>of the university.</a:t>
                      </a:r>
                    </a:p>
                    <a:p>
                      <a:pPr algn="l"/>
                      <a:endParaRPr lang="en-US" sz="1300" dirty="0"/>
                    </a:p>
                  </a:txBody>
                  <a:tcPr/>
                </a:tc>
                <a:tc>
                  <a:txBody>
                    <a:bodyPr/>
                    <a:lstStyle/>
                    <a:p>
                      <a:pPr algn="just"/>
                      <a:r>
                        <a:rPr lang="en-US" sz="1300" dirty="0" smtClean="0"/>
                        <a:t>Previous research</a:t>
                      </a:r>
                    </a:p>
                    <a:p>
                      <a:pPr algn="just"/>
                      <a:r>
                        <a:rPr lang="en-US" sz="1300" dirty="0" smtClean="0"/>
                        <a:t>done in this area</a:t>
                      </a:r>
                      <a:r>
                        <a:rPr lang="en-US" sz="1300" baseline="0" dirty="0" smtClean="0"/>
                        <a:t> </a:t>
                      </a:r>
                      <a:r>
                        <a:rPr lang="en-US" sz="1300" dirty="0" smtClean="0"/>
                        <a:t>used Naive </a:t>
                      </a:r>
                      <a:r>
                        <a:rPr lang="en-US" sz="1300" dirty="0" err="1" smtClean="0"/>
                        <a:t>Bayes</a:t>
                      </a:r>
                      <a:r>
                        <a:rPr lang="en-US" sz="1300" baseline="0" dirty="0" smtClean="0"/>
                        <a:t> </a:t>
                      </a:r>
                      <a:r>
                        <a:rPr lang="en-US" sz="1300" dirty="0" smtClean="0"/>
                        <a:t>algorithm but the</a:t>
                      </a:r>
                      <a:r>
                        <a:rPr lang="en-US" sz="1300" baseline="0" dirty="0" smtClean="0"/>
                        <a:t> </a:t>
                      </a:r>
                      <a:r>
                        <a:rPr lang="en-US" sz="1300" dirty="0" smtClean="0"/>
                        <a:t>main drawback is</a:t>
                      </a:r>
                      <a:r>
                        <a:rPr lang="en-US" sz="1300" baseline="0" dirty="0" smtClean="0"/>
                        <a:t> </a:t>
                      </a:r>
                      <a:r>
                        <a:rPr lang="en-US" sz="1300" dirty="0" smtClean="0"/>
                        <a:t>they didn’t</a:t>
                      </a:r>
                      <a:r>
                        <a:rPr lang="en-US" sz="1300" baseline="0" dirty="0" smtClean="0"/>
                        <a:t> </a:t>
                      </a:r>
                      <a:r>
                        <a:rPr lang="en-US" sz="1300" dirty="0" smtClean="0"/>
                        <a:t>consider all the</a:t>
                      </a:r>
                    </a:p>
                    <a:p>
                      <a:pPr algn="just"/>
                      <a:r>
                        <a:rPr lang="en-US" sz="1300" dirty="0" smtClean="0"/>
                        <a:t>factors which will</a:t>
                      </a:r>
                    </a:p>
                    <a:p>
                      <a:pPr algn="just"/>
                      <a:r>
                        <a:rPr lang="en-US" sz="1300" dirty="0" smtClean="0"/>
                        <a:t>contribute in the</a:t>
                      </a:r>
                    </a:p>
                    <a:p>
                      <a:pPr algn="just"/>
                      <a:r>
                        <a:rPr lang="en-US" sz="1300" dirty="0" smtClean="0"/>
                        <a:t>Student</a:t>
                      </a:r>
                      <a:r>
                        <a:rPr lang="en-US" sz="1300" baseline="0" dirty="0" smtClean="0"/>
                        <a:t> </a:t>
                      </a:r>
                      <a:r>
                        <a:rPr lang="en-US" sz="1300" dirty="0" smtClean="0"/>
                        <a:t>admission process</a:t>
                      </a:r>
                      <a:r>
                        <a:rPr lang="en-US" sz="1300" baseline="0" dirty="0" smtClean="0"/>
                        <a:t> </a:t>
                      </a:r>
                      <a:r>
                        <a:rPr lang="en-US" sz="1300" dirty="0" smtClean="0"/>
                        <a:t>like TOEFL/ SOP, LOR and UG</a:t>
                      </a:r>
                      <a:r>
                        <a:rPr lang="en-US" sz="1300" baseline="0" dirty="0" smtClean="0"/>
                        <a:t> .</a:t>
                      </a:r>
                      <a:endParaRPr lang="en-US" sz="1300" dirty="0" smtClean="0"/>
                    </a:p>
                    <a:p>
                      <a:pPr algn="l"/>
                      <a:endParaRPr lang="en-US" sz="1300" dirty="0"/>
                    </a:p>
                  </a:txBody>
                  <a:tcPr/>
                </a:tc>
                <a:tc>
                  <a:txBody>
                    <a:bodyPr/>
                    <a:lstStyle/>
                    <a:p>
                      <a:pPr algn="just"/>
                      <a:r>
                        <a:rPr lang="en-US" sz="1300" dirty="0" smtClean="0"/>
                        <a:t>This model was</a:t>
                      </a:r>
                    </a:p>
                    <a:p>
                      <a:pPr algn="just"/>
                      <a:r>
                        <a:rPr lang="en-US" sz="1300" dirty="0" smtClean="0"/>
                        <a:t>developed to</a:t>
                      </a:r>
                    </a:p>
                    <a:p>
                      <a:pPr algn="just"/>
                      <a:r>
                        <a:rPr lang="en-US" sz="1300" dirty="0" smtClean="0"/>
                        <a:t>forecast the</a:t>
                      </a:r>
                    </a:p>
                    <a:p>
                      <a:pPr algn="just"/>
                      <a:r>
                        <a:rPr lang="en-US" sz="1300" dirty="0" smtClean="0"/>
                        <a:t>progress of</a:t>
                      </a:r>
                    </a:p>
                    <a:p>
                      <a:pPr algn="just"/>
                      <a:r>
                        <a:rPr lang="en-US" sz="1300" dirty="0" smtClean="0"/>
                        <a:t>prospective</a:t>
                      </a:r>
                    </a:p>
                    <a:p>
                      <a:pPr algn="just"/>
                      <a:r>
                        <a:rPr lang="en-US" sz="1300" dirty="0" smtClean="0"/>
                        <a:t>students by</a:t>
                      </a:r>
                    </a:p>
                    <a:p>
                      <a:pPr algn="just"/>
                      <a:r>
                        <a:rPr lang="en-US" sz="1300" dirty="0" smtClean="0"/>
                        <a:t>comparing the</a:t>
                      </a:r>
                    </a:p>
                    <a:p>
                      <a:pPr algn="just"/>
                      <a:r>
                        <a:rPr lang="en-US" sz="1300" dirty="0" smtClean="0"/>
                        <a:t>score of students</a:t>
                      </a:r>
                    </a:p>
                    <a:p>
                      <a:pPr algn="just"/>
                      <a:r>
                        <a:rPr lang="en-US" sz="1300" dirty="0" smtClean="0"/>
                        <a:t>currently studying</a:t>
                      </a:r>
                    </a:p>
                    <a:p>
                      <a:pPr algn="just"/>
                      <a:r>
                        <a:rPr lang="en-US" sz="1300" dirty="0" smtClean="0"/>
                        <a:t>at university.</a:t>
                      </a:r>
                      <a:endParaRPr lang="en-US" sz="1300" dirty="0"/>
                    </a:p>
                  </a:txBody>
                  <a:tcPr/>
                </a:tc>
              </a:tr>
            </a:tbl>
          </a:graphicData>
        </a:graphic>
      </p:graphicFrame>
      <p:sp>
        <p:nvSpPr>
          <p:cNvPr id="3" name="Rectangle 2"/>
          <p:cNvSpPr/>
          <p:nvPr/>
        </p:nvSpPr>
        <p:spPr>
          <a:xfrm>
            <a:off x="2133600" y="0"/>
            <a:ext cx="5199693" cy="646331"/>
          </a:xfrm>
          <a:prstGeom prst="rect">
            <a:avLst/>
          </a:prstGeom>
        </p:spPr>
        <p:txBody>
          <a:bodyPr wrap="none">
            <a:spAutoFit/>
          </a:bodyPr>
          <a:lstStyle/>
          <a:p>
            <a:r>
              <a:rPr lang="en-GB" altLang="en-US" sz="3600" b="1" dirty="0" smtClean="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1244</Words>
  <Application>Microsoft Office PowerPoint</Application>
  <PresentationFormat>On-screen Show (4:3)</PresentationFormat>
  <Paragraphs>341</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UNIVERSITY ADMIT ELIGIBILITY PREDICTOR</vt:lpstr>
      <vt:lpstr>TABLE OF CONTENTS </vt:lpstr>
      <vt:lpstr>ABSTRACT</vt:lpstr>
      <vt:lpstr>ABSTRACT</vt:lpstr>
      <vt:lpstr>INTRODUCTION</vt:lpstr>
      <vt:lpstr>CONTD.,</vt:lpstr>
      <vt:lpstr>OBJECTIVE</vt:lpstr>
      <vt:lpstr>Slide 8</vt:lpstr>
      <vt:lpstr>Slide 9</vt:lpstr>
      <vt:lpstr>Slide 10</vt:lpstr>
      <vt:lpstr>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cp100</cp:lastModifiedBy>
  <cp:revision>392</cp:revision>
  <dcterms:created xsi:type="dcterms:W3CDTF">2020-01-11T08:55:00Z</dcterms:created>
  <dcterms:modified xsi:type="dcterms:W3CDTF">2022-09-23T06:19:49Z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