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1" r:id="rId16"/>
    <p:sldId id="270" r:id="rId17"/>
    <p:sldId id="273"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snapToGrid="0">
      <p:cViewPr varScale="1">
        <p:scale>
          <a:sx n="72" d="100"/>
          <a:sy n="72" d="100"/>
        </p:scale>
        <p:origin x="67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11/19/2022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11/19/2022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11/19/2022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11/19/2022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CB52-48B5-484D-8AC9-F16C12CAAE3B}"/>
              </a:ext>
            </a:extLst>
          </p:cNvPr>
          <p:cNvSpPr>
            <a:spLocks noGrp="1"/>
          </p:cNvSpPr>
          <p:nvPr>
            <p:ph type="ctrTitle"/>
          </p:nvPr>
        </p:nvSpPr>
        <p:spPr>
          <a:xfrm>
            <a:off x="519714" y="225287"/>
            <a:ext cx="10016628" cy="3061252"/>
          </a:xfrm>
        </p:spPr>
        <p:txBody>
          <a:bodyPr/>
          <a:lstStyle/>
          <a:p>
            <a:pPr algn="ctr"/>
            <a:r>
              <a:rPr lang="en-GB" sz="5400" dirty="0">
                <a:latin typeface="Algerian" panose="04020705040A02060702" pitchFamily="82" charset="0"/>
              </a:rPr>
              <a:t>SMART FARMER- </a:t>
            </a:r>
            <a:r>
              <a:rPr lang="en-GB" sz="5400" dirty="0" err="1">
                <a:latin typeface="Algerian" panose="04020705040A02060702" pitchFamily="82" charset="0"/>
              </a:rPr>
              <a:t>Iot</a:t>
            </a:r>
            <a:r>
              <a:rPr lang="en-GB" sz="5400" dirty="0">
                <a:latin typeface="Algerian" panose="04020705040A02060702" pitchFamily="82" charset="0"/>
              </a:rPr>
              <a:t> Based Smart Farming Application</a:t>
            </a:r>
            <a:br>
              <a:rPr lang="en-GB" sz="5400" dirty="0">
                <a:latin typeface="Algerian" panose="04020705040A02060702" pitchFamily="82" charset="0"/>
              </a:rPr>
            </a:br>
            <a:br>
              <a:rPr lang="en-GB" sz="5400" dirty="0">
                <a:latin typeface="Algerian" panose="04020705040A02060702" pitchFamily="82" charset="0"/>
              </a:rPr>
            </a:br>
            <a:r>
              <a:rPr lang="en-GB" sz="3200" dirty="0">
                <a:latin typeface="Algerian" panose="04020705040A02060702" pitchFamily="82" charset="0"/>
              </a:rPr>
              <a:t>TEAM ID:PNT2022TMID21246</a:t>
            </a:r>
            <a:endParaRPr lang="en-IN" sz="3200" dirty="0">
              <a:latin typeface="Algerian" panose="04020705040A02060702" pitchFamily="82" charset="0"/>
            </a:endParaRPr>
          </a:p>
        </p:txBody>
      </p:sp>
      <p:sp>
        <p:nvSpPr>
          <p:cNvPr id="3" name="Subtitle 2">
            <a:extLst>
              <a:ext uri="{FF2B5EF4-FFF2-40B4-BE49-F238E27FC236}">
                <a16:creationId xmlns:a16="http://schemas.microsoft.com/office/drawing/2014/main" id="{4675A618-14E4-4089-AB39-740B04107B83}"/>
              </a:ext>
            </a:extLst>
          </p:cNvPr>
          <p:cNvSpPr>
            <a:spLocks noGrp="1"/>
          </p:cNvSpPr>
          <p:nvPr>
            <p:ph type="subTitle" idx="1"/>
          </p:nvPr>
        </p:nvSpPr>
        <p:spPr>
          <a:xfrm>
            <a:off x="1154955" y="3286539"/>
            <a:ext cx="10016628" cy="2716696"/>
          </a:xfrm>
        </p:spPr>
        <p:txBody>
          <a:bodyPr>
            <a:noAutofit/>
          </a:bodyPr>
          <a:lstStyle/>
          <a:p>
            <a:pPr algn="r"/>
            <a:r>
              <a:rPr lang="en-GB" sz="2400" dirty="0">
                <a:latin typeface="Algerian" panose="04020705040A02060702" pitchFamily="82" charset="0"/>
              </a:rPr>
              <a:t>SUBMITTED BY</a:t>
            </a:r>
          </a:p>
          <a:p>
            <a:pPr algn="r"/>
            <a:r>
              <a:rPr lang="en-GB" sz="2400" dirty="0">
                <a:latin typeface="Algerian" panose="04020705040A02060702" pitchFamily="82" charset="0"/>
              </a:rPr>
              <a:t>19C001_ABIRAMIPRIYA J</a:t>
            </a:r>
          </a:p>
          <a:p>
            <a:pPr algn="r"/>
            <a:r>
              <a:rPr lang="en-GB" sz="2400" dirty="0">
                <a:latin typeface="Algerian" panose="04020705040A02060702" pitchFamily="82" charset="0"/>
              </a:rPr>
              <a:t>19C040_KALAISELVI S</a:t>
            </a:r>
          </a:p>
          <a:p>
            <a:pPr algn="r"/>
            <a:r>
              <a:rPr lang="en-GB" sz="2400" dirty="0">
                <a:latin typeface="Algerian" panose="04020705040A02060702" pitchFamily="82" charset="0"/>
              </a:rPr>
              <a:t>19C042_KAVIYA D</a:t>
            </a:r>
          </a:p>
          <a:p>
            <a:pPr algn="r"/>
            <a:r>
              <a:rPr lang="en-GB" sz="2400" dirty="0">
                <a:latin typeface="Algerian" panose="04020705040A02060702" pitchFamily="82" charset="0"/>
              </a:rPr>
              <a:t>19C048_LAVANYA R</a:t>
            </a:r>
            <a:endParaRPr lang="en-IN" sz="2400" dirty="0">
              <a:latin typeface="Algerian" panose="04020705040A02060702" pitchFamily="82" charset="0"/>
            </a:endParaRPr>
          </a:p>
        </p:txBody>
      </p:sp>
    </p:spTree>
    <p:extLst>
      <p:ext uri="{BB962C8B-B14F-4D97-AF65-F5344CB8AC3E}">
        <p14:creationId xmlns:p14="http://schemas.microsoft.com/office/powerpoint/2010/main" val="2229526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D276A-3A12-439F-A3A4-7B59B67FCD66}"/>
              </a:ext>
            </a:extLst>
          </p:cNvPr>
          <p:cNvSpPr>
            <a:spLocks noGrp="1"/>
          </p:cNvSpPr>
          <p:nvPr>
            <p:ph type="title"/>
          </p:nvPr>
        </p:nvSpPr>
        <p:spPr>
          <a:xfrm>
            <a:off x="606355" y="214179"/>
            <a:ext cx="9404723" cy="527943"/>
          </a:xfrm>
        </p:spPr>
        <p:txBody>
          <a:bodyPr/>
          <a:lstStyle/>
          <a:p>
            <a:r>
              <a:rPr lang="en-GB" dirty="0">
                <a:latin typeface="Algerian" panose="04020705040A02060702" pitchFamily="82" charset="0"/>
              </a:rPr>
              <a:t>PROPOSED SOLUTION</a:t>
            </a:r>
            <a:endParaRPr lang="en-IN" dirty="0">
              <a:latin typeface="Algerian" panose="04020705040A02060702" pitchFamily="82" charset="0"/>
            </a:endParaRPr>
          </a:p>
        </p:txBody>
      </p:sp>
      <p:graphicFrame>
        <p:nvGraphicFramePr>
          <p:cNvPr id="6" name="Content Placeholder 5">
            <a:extLst>
              <a:ext uri="{FF2B5EF4-FFF2-40B4-BE49-F238E27FC236}">
                <a16:creationId xmlns:a16="http://schemas.microsoft.com/office/drawing/2014/main" id="{EC148811-4EFE-4739-8FAF-EE8C263295F9}"/>
              </a:ext>
            </a:extLst>
          </p:cNvPr>
          <p:cNvGraphicFramePr>
            <a:graphicFrameLocks noGrp="1"/>
          </p:cNvGraphicFramePr>
          <p:nvPr>
            <p:ph idx="1"/>
            <p:extLst>
              <p:ext uri="{D42A27DB-BD31-4B8C-83A1-F6EECF244321}">
                <p14:modId xmlns:p14="http://schemas.microsoft.com/office/powerpoint/2010/main" val="3892839065"/>
              </p:ext>
            </p:extLst>
          </p:nvPr>
        </p:nvGraphicFramePr>
        <p:xfrm>
          <a:off x="763794" y="940904"/>
          <a:ext cx="11175999" cy="5005061"/>
        </p:xfrm>
        <a:graphic>
          <a:graphicData uri="http://schemas.openxmlformats.org/drawingml/2006/table">
            <a:tbl>
              <a:tblPr firstRow="1" bandRow="1">
                <a:tableStyleId>{5940675A-B579-460E-94D1-54222C63F5DA}</a:tableStyleId>
              </a:tblPr>
              <a:tblGrid>
                <a:gridCol w="693945">
                  <a:extLst>
                    <a:ext uri="{9D8B030D-6E8A-4147-A177-3AD203B41FA5}">
                      <a16:colId xmlns:a16="http://schemas.microsoft.com/office/drawing/2014/main" val="3853216134"/>
                    </a:ext>
                  </a:extLst>
                </a:gridCol>
                <a:gridCol w="2822713">
                  <a:extLst>
                    <a:ext uri="{9D8B030D-6E8A-4147-A177-3AD203B41FA5}">
                      <a16:colId xmlns:a16="http://schemas.microsoft.com/office/drawing/2014/main" val="3665029998"/>
                    </a:ext>
                  </a:extLst>
                </a:gridCol>
                <a:gridCol w="7659341">
                  <a:extLst>
                    <a:ext uri="{9D8B030D-6E8A-4147-A177-3AD203B41FA5}">
                      <a16:colId xmlns:a16="http://schemas.microsoft.com/office/drawing/2014/main" val="1498501269"/>
                    </a:ext>
                  </a:extLst>
                </a:gridCol>
              </a:tblGrid>
              <a:tr h="490331">
                <a:tc>
                  <a:txBody>
                    <a:bodyPr/>
                    <a:lstStyle/>
                    <a:p>
                      <a:r>
                        <a:rPr lang="en-GB" sz="1600" dirty="0"/>
                        <a:t>S.NO</a:t>
                      </a:r>
                      <a:endParaRPr lang="en-IN" sz="1600" dirty="0"/>
                    </a:p>
                  </a:txBody>
                  <a:tcPr/>
                </a:tc>
                <a:tc>
                  <a:txBody>
                    <a:bodyPr/>
                    <a:lstStyle/>
                    <a:p>
                      <a:pPr algn="ctr"/>
                      <a:r>
                        <a:rPr lang="en-GB" b="1" dirty="0"/>
                        <a:t>PARAMETER</a:t>
                      </a:r>
                      <a:endParaRPr lang="en-IN" b="1" dirty="0"/>
                    </a:p>
                  </a:txBody>
                  <a:tcPr/>
                </a:tc>
                <a:tc>
                  <a:txBody>
                    <a:bodyPr/>
                    <a:lstStyle/>
                    <a:p>
                      <a:pPr algn="ctr"/>
                      <a:r>
                        <a:rPr lang="en-GB" dirty="0"/>
                        <a:t> </a:t>
                      </a:r>
                      <a:r>
                        <a:rPr lang="en-GB" b="1" dirty="0"/>
                        <a:t>DESCRIPTION</a:t>
                      </a:r>
                      <a:endParaRPr lang="en-IN" b="1" dirty="0"/>
                    </a:p>
                  </a:txBody>
                  <a:tcPr/>
                </a:tc>
                <a:extLst>
                  <a:ext uri="{0D108BD9-81ED-4DB2-BD59-A6C34878D82A}">
                    <a16:rowId xmlns:a16="http://schemas.microsoft.com/office/drawing/2014/main" val="2248431078"/>
                  </a:ext>
                </a:extLst>
              </a:tr>
              <a:tr h="1616766">
                <a:tc>
                  <a:txBody>
                    <a:bodyPr/>
                    <a:lstStyle/>
                    <a:p>
                      <a:r>
                        <a:rPr lang="en-GB" dirty="0"/>
                        <a:t>1</a:t>
                      </a:r>
                      <a:endParaRPr lang="en-IN" dirty="0"/>
                    </a:p>
                  </a:txBody>
                  <a:tcPr/>
                </a:tc>
                <a:tc>
                  <a:txBody>
                    <a:bodyPr/>
                    <a:lstStyle/>
                    <a:p>
                      <a:endParaRPr lang="en-GB" dirty="0"/>
                    </a:p>
                    <a:p>
                      <a:r>
                        <a:rPr lang="en-GB" dirty="0"/>
                        <a:t>S</a:t>
                      </a:r>
                      <a:r>
                        <a:rPr lang="en-IN" dirty="0"/>
                        <a:t>OLUTION DESCRIPTION</a:t>
                      </a:r>
                    </a:p>
                  </a:txBody>
                  <a:tcPr/>
                </a:tc>
                <a:tc>
                  <a:txBody>
                    <a:bodyPr/>
                    <a:lstStyle/>
                    <a:p>
                      <a:r>
                        <a:rPr lang="en-GB" dirty="0"/>
                        <a:t>Our solution for smart farming system includes</a:t>
                      </a:r>
                    </a:p>
                    <a:p>
                      <a:pPr marL="285750" indent="-285750">
                        <a:buFont typeface="Wingdings" panose="05000000000000000000" pitchFamily="2" charset="2"/>
                        <a:buChar char="v"/>
                      </a:pPr>
                      <a:r>
                        <a:rPr lang="en-GB" dirty="0"/>
                        <a:t> Our system includes a humidity sensor and moisture</a:t>
                      </a:r>
                    </a:p>
                    <a:p>
                      <a:pPr marL="0" indent="0">
                        <a:buFont typeface="Wingdings" panose="05000000000000000000" pitchFamily="2" charset="2"/>
                        <a:buNone/>
                      </a:pPr>
                      <a:r>
                        <a:rPr lang="en-GB" dirty="0"/>
                        <a:t>sensor to detect the current soil conditions and to know whether there are any deviations from the pre-determined threshold.</a:t>
                      </a:r>
                    </a:p>
                    <a:p>
                      <a:pPr marL="285750" indent="-285750">
                        <a:buFont typeface="Wingdings" panose="05000000000000000000" pitchFamily="2" charset="2"/>
                        <a:buChar char="v"/>
                      </a:pPr>
                      <a:r>
                        <a:rPr lang="en-GB" dirty="0"/>
                        <a:t> If a particular threshold is met in the water level, then</a:t>
                      </a:r>
                    </a:p>
                    <a:p>
                      <a:pPr marL="0" indent="0">
                        <a:buFont typeface="Wingdings" panose="05000000000000000000" pitchFamily="2" charset="2"/>
                        <a:buNone/>
                      </a:pPr>
                      <a:r>
                        <a:rPr lang="en-GB" dirty="0"/>
                        <a:t>the servo motor is automatically ON or OFF.</a:t>
                      </a:r>
                    </a:p>
                    <a:p>
                      <a:pPr marL="285750" indent="-285750">
                        <a:buFont typeface="Wingdings" panose="05000000000000000000" pitchFamily="2" charset="2"/>
                        <a:buChar char="v"/>
                      </a:pPr>
                      <a:r>
                        <a:rPr lang="en-GB" dirty="0"/>
                        <a:t> Notifications regarding the soil conditions and the</a:t>
                      </a:r>
                    </a:p>
                    <a:p>
                      <a:pPr marL="0" indent="0">
                        <a:buFont typeface="Wingdings" panose="05000000000000000000" pitchFamily="2" charset="2"/>
                        <a:buNone/>
                      </a:pPr>
                      <a:r>
                        <a:rPr lang="en-GB" dirty="0"/>
                        <a:t>moisture level will be sent to the farmer using MIT app inventor.</a:t>
                      </a:r>
                      <a:endParaRPr lang="en-IN" dirty="0"/>
                    </a:p>
                  </a:txBody>
                  <a:tcPr/>
                </a:tc>
                <a:extLst>
                  <a:ext uri="{0D108BD9-81ED-4DB2-BD59-A6C34878D82A}">
                    <a16:rowId xmlns:a16="http://schemas.microsoft.com/office/drawing/2014/main" val="26954103"/>
                  </a:ext>
                </a:extLst>
              </a:tr>
              <a:tr h="2228730">
                <a:tc>
                  <a:txBody>
                    <a:bodyPr/>
                    <a:lstStyle/>
                    <a:p>
                      <a:r>
                        <a:rPr lang="en-GB" dirty="0"/>
                        <a:t>2</a:t>
                      </a:r>
                      <a:endParaRPr lang="en-IN" dirty="0"/>
                    </a:p>
                  </a:txBody>
                  <a:tcPr/>
                </a:tc>
                <a:tc>
                  <a:txBody>
                    <a:bodyPr/>
                    <a:lstStyle/>
                    <a:p>
                      <a:r>
                        <a:rPr lang="en-GB" dirty="0"/>
                        <a:t>SCALABLITY OF THE SOLUTION</a:t>
                      </a:r>
                      <a:endParaRPr lang="en-IN" dirty="0"/>
                    </a:p>
                  </a:txBody>
                  <a:tcPr/>
                </a:tc>
                <a:tc>
                  <a:txBody>
                    <a:bodyPr/>
                    <a:lstStyle/>
                    <a:p>
                      <a:pPr marL="285750" indent="-285750">
                        <a:buFont typeface="Wingdings" panose="05000000000000000000" pitchFamily="2" charset="2"/>
                        <a:buChar char="v"/>
                      </a:pPr>
                      <a:r>
                        <a:rPr lang="en-GB" dirty="0"/>
                        <a:t>The solution can be easily expandable to larger fields by</a:t>
                      </a:r>
                    </a:p>
                    <a:p>
                      <a:r>
                        <a:rPr lang="en-GB" dirty="0"/>
                        <a:t>deploying sensors wherever needed. The values would</a:t>
                      </a:r>
                    </a:p>
                    <a:p>
                      <a:r>
                        <a:rPr lang="en-GB" dirty="0"/>
                        <a:t>be read and based on the threshold, warnings and</a:t>
                      </a:r>
                    </a:p>
                    <a:p>
                      <a:r>
                        <a:rPr lang="en-GB" dirty="0"/>
                        <a:t>notifications could be given to the farmer.</a:t>
                      </a:r>
                    </a:p>
                    <a:p>
                      <a:r>
                        <a:rPr lang="en-GB" dirty="0"/>
                        <a:t>❖ By using GSM modules, the farmer gets notifications</a:t>
                      </a:r>
                    </a:p>
                    <a:p>
                      <a:r>
                        <a:rPr lang="en-GB" dirty="0"/>
                        <a:t>quickly and the automation can also be done without</a:t>
                      </a:r>
                    </a:p>
                    <a:p>
                      <a:r>
                        <a:rPr lang="en-GB" dirty="0"/>
                        <a:t>any manual interruption.</a:t>
                      </a:r>
                      <a:endParaRPr lang="en-IN" dirty="0"/>
                    </a:p>
                  </a:txBody>
                  <a:tcPr/>
                </a:tc>
                <a:extLst>
                  <a:ext uri="{0D108BD9-81ED-4DB2-BD59-A6C34878D82A}">
                    <a16:rowId xmlns:a16="http://schemas.microsoft.com/office/drawing/2014/main" val="2130253645"/>
                  </a:ext>
                </a:extLst>
              </a:tr>
            </a:tbl>
          </a:graphicData>
        </a:graphic>
      </p:graphicFrame>
    </p:spTree>
    <p:extLst>
      <p:ext uri="{BB962C8B-B14F-4D97-AF65-F5344CB8AC3E}">
        <p14:creationId xmlns:p14="http://schemas.microsoft.com/office/powerpoint/2010/main" val="105812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E6854-5AD5-4175-B1E8-DD00F7128DCD}"/>
              </a:ext>
            </a:extLst>
          </p:cNvPr>
          <p:cNvSpPr>
            <a:spLocks noGrp="1"/>
          </p:cNvSpPr>
          <p:nvPr>
            <p:ph type="title"/>
          </p:nvPr>
        </p:nvSpPr>
        <p:spPr>
          <a:xfrm>
            <a:off x="646111" y="452718"/>
            <a:ext cx="9404723" cy="541195"/>
          </a:xfrm>
        </p:spPr>
        <p:txBody>
          <a:bodyPr/>
          <a:lstStyle/>
          <a:p>
            <a:endParaRPr lang="en-IN" dirty="0"/>
          </a:p>
        </p:txBody>
      </p:sp>
      <p:graphicFrame>
        <p:nvGraphicFramePr>
          <p:cNvPr id="4" name="Content Placeholder 3">
            <a:extLst>
              <a:ext uri="{FF2B5EF4-FFF2-40B4-BE49-F238E27FC236}">
                <a16:creationId xmlns:a16="http://schemas.microsoft.com/office/drawing/2014/main" id="{37ACF9EC-2739-41EB-B707-25729D3D176B}"/>
              </a:ext>
            </a:extLst>
          </p:cNvPr>
          <p:cNvGraphicFramePr>
            <a:graphicFrameLocks noGrp="1"/>
          </p:cNvGraphicFramePr>
          <p:nvPr>
            <p:ph idx="1"/>
            <p:extLst>
              <p:ext uri="{D42A27DB-BD31-4B8C-83A1-F6EECF244321}">
                <p14:modId xmlns:p14="http://schemas.microsoft.com/office/powerpoint/2010/main" val="3081766443"/>
              </p:ext>
            </p:extLst>
          </p:nvPr>
        </p:nvGraphicFramePr>
        <p:xfrm>
          <a:off x="369890" y="1046922"/>
          <a:ext cx="11464301" cy="5279380"/>
        </p:xfrm>
        <a:graphic>
          <a:graphicData uri="http://schemas.openxmlformats.org/drawingml/2006/table">
            <a:tbl>
              <a:tblPr firstRow="1" bandRow="1">
                <a:tableStyleId>{5940675A-B579-460E-94D1-54222C63F5DA}</a:tableStyleId>
              </a:tblPr>
              <a:tblGrid>
                <a:gridCol w="711846">
                  <a:extLst>
                    <a:ext uri="{9D8B030D-6E8A-4147-A177-3AD203B41FA5}">
                      <a16:colId xmlns:a16="http://schemas.microsoft.com/office/drawing/2014/main" val="2246216107"/>
                    </a:ext>
                  </a:extLst>
                </a:gridCol>
                <a:gridCol w="2687863">
                  <a:extLst>
                    <a:ext uri="{9D8B030D-6E8A-4147-A177-3AD203B41FA5}">
                      <a16:colId xmlns:a16="http://schemas.microsoft.com/office/drawing/2014/main" val="1386039247"/>
                    </a:ext>
                  </a:extLst>
                </a:gridCol>
                <a:gridCol w="8064592">
                  <a:extLst>
                    <a:ext uri="{9D8B030D-6E8A-4147-A177-3AD203B41FA5}">
                      <a16:colId xmlns:a16="http://schemas.microsoft.com/office/drawing/2014/main" val="3190839406"/>
                    </a:ext>
                  </a:extLst>
                </a:gridCol>
              </a:tblGrid>
              <a:tr h="490330">
                <a:tc>
                  <a:txBody>
                    <a:bodyPr/>
                    <a:lstStyle/>
                    <a:p>
                      <a:r>
                        <a:rPr lang="en-GB" sz="1600" dirty="0"/>
                        <a:t>S.NO</a:t>
                      </a:r>
                      <a:endParaRPr lang="en-IN" sz="1600" dirty="0"/>
                    </a:p>
                  </a:txBody>
                  <a:tcPr/>
                </a:tc>
                <a:tc>
                  <a:txBody>
                    <a:bodyPr/>
                    <a:lstStyle/>
                    <a:p>
                      <a:pPr algn="ctr"/>
                      <a:r>
                        <a:rPr lang="en-GB" b="1" dirty="0"/>
                        <a:t>PARAMETER</a:t>
                      </a:r>
                      <a:endParaRPr lang="en-IN" b="1" dirty="0"/>
                    </a:p>
                  </a:txBody>
                  <a:tcPr/>
                </a:tc>
                <a:tc>
                  <a:txBody>
                    <a:bodyPr/>
                    <a:lstStyle/>
                    <a:p>
                      <a:pPr algn="ctr"/>
                      <a:r>
                        <a:rPr lang="en-GB" dirty="0"/>
                        <a:t> </a:t>
                      </a:r>
                      <a:r>
                        <a:rPr lang="en-GB" b="1" dirty="0"/>
                        <a:t>DESCRIPTION</a:t>
                      </a:r>
                      <a:endParaRPr lang="en-IN" b="1" dirty="0"/>
                    </a:p>
                  </a:txBody>
                  <a:tcPr/>
                </a:tc>
                <a:extLst>
                  <a:ext uri="{0D108BD9-81ED-4DB2-BD59-A6C34878D82A}">
                    <a16:rowId xmlns:a16="http://schemas.microsoft.com/office/drawing/2014/main" val="3120807209"/>
                  </a:ext>
                </a:extLst>
              </a:tr>
              <a:tr h="1879159">
                <a:tc>
                  <a:txBody>
                    <a:bodyPr/>
                    <a:lstStyle/>
                    <a:p>
                      <a:r>
                        <a:rPr lang="en-GB" dirty="0"/>
                        <a:t>3</a:t>
                      </a:r>
                      <a:endParaRPr lang="en-IN" dirty="0"/>
                    </a:p>
                  </a:txBody>
                  <a:tcPr/>
                </a:tc>
                <a:tc>
                  <a:txBody>
                    <a:bodyPr/>
                    <a:lstStyle/>
                    <a:p>
                      <a:endParaRPr lang="en-GB" dirty="0"/>
                    </a:p>
                    <a:p>
                      <a:r>
                        <a:rPr lang="en-GB" dirty="0"/>
                        <a:t>NOVELTY/UNIQUENESS</a:t>
                      </a:r>
                      <a:endParaRPr lang="en-IN" dirty="0"/>
                    </a:p>
                  </a:txBody>
                  <a:tcPr/>
                </a:tc>
                <a:tc>
                  <a:txBody>
                    <a:bodyPr/>
                    <a:lstStyle/>
                    <a:p>
                      <a:r>
                        <a:rPr lang="en-GB" b="1" dirty="0"/>
                        <a:t>Preceding system’s objectives:</a:t>
                      </a:r>
                    </a:p>
                    <a:p>
                      <a:pPr marL="285750" indent="-285750">
                        <a:buFont typeface="Wingdings" panose="05000000000000000000" pitchFamily="2" charset="2"/>
                        <a:buChar char="v"/>
                      </a:pPr>
                      <a:r>
                        <a:rPr lang="en-GB" dirty="0"/>
                        <a:t> In the prior systems, the main objective is to switch on or off the servo motor based on the pre-determined threshold.</a:t>
                      </a:r>
                    </a:p>
                    <a:p>
                      <a:pPr marL="285750" indent="-285750">
                        <a:buFont typeface="Wingdings" panose="05000000000000000000" pitchFamily="2" charset="2"/>
                        <a:buChar char="v"/>
                      </a:pPr>
                      <a:r>
                        <a:rPr lang="en-GB" dirty="0"/>
                        <a:t>The farmer will not be able to know about what is happening in the field.</a:t>
                      </a:r>
                    </a:p>
                    <a:p>
                      <a:r>
                        <a:rPr lang="en-GB" b="1" dirty="0"/>
                        <a:t>Proposed system’s objective:</a:t>
                      </a:r>
                    </a:p>
                    <a:p>
                      <a:pPr marL="285750" indent="-285750">
                        <a:buFont typeface="Wingdings" panose="05000000000000000000" pitchFamily="2" charset="2"/>
                        <a:buChar char="v"/>
                      </a:pPr>
                      <a:r>
                        <a:rPr lang="en-GB" dirty="0"/>
                        <a:t>We will be designing a system in which the notifications regarding the water level and the soil conditions will be sent to the farmer directly using blink app.</a:t>
                      </a:r>
                      <a:endParaRPr lang="en-IN" dirty="0"/>
                    </a:p>
                  </a:txBody>
                  <a:tcPr/>
                </a:tc>
                <a:extLst>
                  <a:ext uri="{0D108BD9-81ED-4DB2-BD59-A6C34878D82A}">
                    <a16:rowId xmlns:a16="http://schemas.microsoft.com/office/drawing/2014/main" val="1277828560"/>
                  </a:ext>
                </a:extLst>
              </a:tr>
              <a:tr h="2228730">
                <a:tc>
                  <a:txBody>
                    <a:bodyPr/>
                    <a:lstStyle/>
                    <a:p>
                      <a:r>
                        <a:rPr lang="en-GB" dirty="0"/>
                        <a:t>4</a:t>
                      </a:r>
                      <a:endParaRPr lang="en-IN" dirty="0"/>
                    </a:p>
                  </a:txBody>
                  <a:tcPr/>
                </a:tc>
                <a:tc>
                  <a:txBody>
                    <a:bodyPr/>
                    <a:lstStyle/>
                    <a:p>
                      <a:r>
                        <a:rPr lang="en-GB" dirty="0"/>
                        <a:t>CUSTOMER SATISFICATION</a:t>
                      </a:r>
                      <a:endParaRPr lang="en-IN" dirty="0"/>
                    </a:p>
                  </a:txBody>
                  <a:tcPr/>
                </a:tc>
                <a:tc>
                  <a:txBody>
                    <a:bodyPr/>
                    <a:lstStyle/>
                    <a:p>
                      <a:pPr marL="0" indent="0">
                        <a:buFont typeface="Wingdings" panose="05000000000000000000" pitchFamily="2" charset="2"/>
                        <a:buNone/>
                      </a:pPr>
                      <a:r>
                        <a:rPr lang="en-GB" dirty="0"/>
                        <a:t>The main objectives of this proposed solution are</a:t>
                      </a:r>
                    </a:p>
                    <a:p>
                      <a:pPr marL="0" indent="0">
                        <a:buFont typeface="Wingdings" panose="05000000000000000000" pitchFamily="2" charset="2"/>
                        <a:buNone/>
                      </a:pPr>
                      <a:r>
                        <a:rPr lang="en-GB" dirty="0"/>
                        <a:t>❖ User-friendly – Easy access for the farmer with the help</a:t>
                      </a:r>
                    </a:p>
                    <a:p>
                      <a:pPr marL="0" indent="0">
                        <a:buFont typeface="Wingdings" panose="05000000000000000000" pitchFamily="2" charset="2"/>
                        <a:buNone/>
                      </a:pPr>
                      <a:r>
                        <a:rPr lang="en-GB" dirty="0"/>
                        <a:t>of notifications.</a:t>
                      </a:r>
                    </a:p>
                    <a:p>
                      <a:pPr marL="0" indent="0">
                        <a:buFont typeface="Wingdings" panose="05000000000000000000" pitchFamily="2" charset="2"/>
                        <a:buNone/>
                      </a:pPr>
                      <a:r>
                        <a:rPr lang="en-GB" dirty="0"/>
                        <a:t>❖ Flexible – Check status of the water level and</a:t>
                      </a:r>
                    </a:p>
                    <a:p>
                      <a:pPr marL="0" indent="0">
                        <a:buFont typeface="Wingdings" panose="05000000000000000000" pitchFamily="2" charset="2"/>
                        <a:buNone/>
                      </a:pPr>
                      <a:r>
                        <a:rPr lang="en-GB" dirty="0"/>
                        <a:t>soil conditions under all the conditions.</a:t>
                      </a:r>
                      <a:endParaRPr lang="en-IN" dirty="0"/>
                    </a:p>
                  </a:txBody>
                  <a:tcPr/>
                </a:tc>
                <a:extLst>
                  <a:ext uri="{0D108BD9-81ED-4DB2-BD59-A6C34878D82A}">
                    <a16:rowId xmlns:a16="http://schemas.microsoft.com/office/drawing/2014/main" val="3732189425"/>
                  </a:ext>
                </a:extLst>
              </a:tr>
            </a:tbl>
          </a:graphicData>
        </a:graphic>
      </p:graphicFrame>
    </p:spTree>
    <p:extLst>
      <p:ext uri="{BB962C8B-B14F-4D97-AF65-F5344CB8AC3E}">
        <p14:creationId xmlns:p14="http://schemas.microsoft.com/office/powerpoint/2010/main" val="3347931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D95F-C58F-4234-AF93-0B1040F596BB}"/>
              </a:ext>
            </a:extLst>
          </p:cNvPr>
          <p:cNvSpPr>
            <a:spLocks noGrp="1"/>
          </p:cNvSpPr>
          <p:nvPr>
            <p:ph type="title"/>
          </p:nvPr>
        </p:nvSpPr>
        <p:spPr>
          <a:xfrm>
            <a:off x="646111" y="306943"/>
            <a:ext cx="9404723" cy="806239"/>
          </a:xfrm>
        </p:spPr>
        <p:txBody>
          <a:bodyPr/>
          <a:lstStyle/>
          <a:p>
            <a:r>
              <a:rPr lang="en-GB" dirty="0">
                <a:latin typeface="Algerian" panose="04020705040A02060702" pitchFamily="82" charset="0"/>
              </a:rPr>
              <a:t>IMPLEMENTATION</a:t>
            </a:r>
            <a:endParaRPr lang="en-IN" dirty="0">
              <a:latin typeface="Algerian" panose="04020705040A02060702" pitchFamily="82" charset="0"/>
            </a:endParaRPr>
          </a:p>
        </p:txBody>
      </p:sp>
      <p:pic>
        <p:nvPicPr>
          <p:cNvPr id="4" name="Content Placeholder 3">
            <a:extLst>
              <a:ext uri="{FF2B5EF4-FFF2-40B4-BE49-F238E27FC236}">
                <a16:creationId xmlns:a16="http://schemas.microsoft.com/office/drawing/2014/main" id="{059D69A3-D9BA-404C-BCE6-0FF27958E17C}"/>
              </a:ext>
            </a:extLst>
          </p:cNvPr>
          <p:cNvPicPr>
            <a:picLocks noGrp="1" noChangeAspect="1"/>
          </p:cNvPicPr>
          <p:nvPr>
            <p:ph idx="1"/>
          </p:nvPr>
        </p:nvPicPr>
        <p:blipFill>
          <a:blip r:embed="rId2"/>
          <a:stretch>
            <a:fillRect/>
          </a:stretch>
        </p:blipFill>
        <p:spPr>
          <a:xfrm>
            <a:off x="3525080" y="1113182"/>
            <a:ext cx="8454886" cy="5612296"/>
          </a:xfrm>
          <a:prstGeom prst="rect">
            <a:avLst/>
          </a:prstGeom>
        </p:spPr>
      </p:pic>
      <p:sp>
        <p:nvSpPr>
          <p:cNvPr id="5" name="TextBox 4">
            <a:extLst>
              <a:ext uri="{FF2B5EF4-FFF2-40B4-BE49-F238E27FC236}">
                <a16:creationId xmlns:a16="http://schemas.microsoft.com/office/drawing/2014/main" id="{48A33BB7-2080-409E-9B44-6DFB95C2A915}"/>
              </a:ext>
            </a:extLst>
          </p:cNvPr>
          <p:cNvSpPr txBox="1"/>
          <p:nvPr/>
        </p:nvSpPr>
        <p:spPr>
          <a:xfrm>
            <a:off x="503583" y="2491409"/>
            <a:ext cx="2531165" cy="1200329"/>
          </a:xfrm>
          <a:prstGeom prst="rect">
            <a:avLst/>
          </a:prstGeom>
          <a:noFill/>
        </p:spPr>
        <p:txBody>
          <a:bodyPr wrap="square" rtlCol="0">
            <a:spAutoFit/>
          </a:bodyPr>
          <a:lstStyle/>
          <a:p>
            <a:r>
              <a:rPr lang="en-GB" sz="3600" dirty="0"/>
              <a:t>NODE RED EDITOR</a:t>
            </a:r>
            <a:endParaRPr lang="en-IN" sz="3600" dirty="0"/>
          </a:p>
        </p:txBody>
      </p:sp>
    </p:spTree>
    <p:extLst>
      <p:ext uri="{BB962C8B-B14F-4D97-AF65-F5344CB8AC3E}">
        <p14:creationId xmlns:p14="http://schemas.microsoft.com/office/powerpoint/2010/main" val="573012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9C6D4-E5CA-4E2A-9280-F9300D7E6FC1}"/>
              </a:ext>
            </a:extLst>
          </p:cNvPr>
          <p:cNvSpPr>
            <a:spLocks noGrp="1"/>
          </p:cNvSpPr>
          <p:nvPr>
            <p:ph type="title"/>
          </p:nvPr>
        </p:nvSpPr>
        <p:spPr>
          <a:xfrm>
            <a:off x="646111" y="145774"/>
            <a:ext cx="9404723" cy="1020417"/>
          </a:xfrm>
        </p:spPr>
        <p:txBody>
          <a:bodyPr/>
          <a:lstStyle/>
          <a:p>
            <a:r>
              <a:rPr lang="en-GB" dirty="0">
                <a:latin typeface="Algerian" panose="04020705040A02060702" pitchFamily="82" charset="0"/>
              </a:rPr>
              <a:t>NODE RED DASHBOARD</a:t>
            </a:r>
            <a:endParaRPr lang="en-IN" dirty="0">
              <a:latin typeface="Algerian" panose="04020705040A02060702" pitchFamily="82" charset="0"/>
            </a:endParaRPr>
          </a:p>
        </p:txBody>
      </p:sp>
      <p:pic>
        <p:nvPicPr>
          <p:cNvPr id="4" name="Content Placeholder 3">
            <a:extLst>
              <a:ext uri="{FF2B5EF4-FFF2-40B4-BE49-F238E27FC236}">
                <a16:creationId xmlns:a16="http://schemas.microsoft.com/office/drawing/2014/main" id="{2B6C35E1-A636-4F84-8BC8-F5B145E1A0D9}"/>
              </a:ext>
            </a:extLst>
          </p:cNvPr>
          <p:cNvPicPr>
            <a:picLocks noGrp="1" noChangeAspect="1"/>
          </p:cNvPicPr>
          <p:nvPr>
            <p:ph idx="1"/>
          </p:nvPr>
        </p:nvPicPr>
        <p:blipFill>
          <a:blip r:embed="rId2"/>
          <a:stretch>
            <a:fillRect/>
          </a:stretch>
        </p:blipFill>
        <p:spPr>
          <a:xfrm>
            <a:off x="2832719" y="993913"/>
            <a:ext cx="9266516" cy="5559287"/>
          </a:xfrm>
          <a:prstGeom prst="rect">
            <a:avLst/>
          </a:prstGeom>
        </p:spPr>
      </p:pic>
      <p:sp>
        <p:nvSpPr>
          <p:cNvPr id="5" name="TextBox 4">
            <a:extLst>
              <a:ext uri="{FF2B5EF4-FFF2-40B4-BE49-F238E27FC236}">
                <a16:creationId xmlns:a16="http://schemas.microsoft.com/office/drawing/2014/main" id="{7CFDB7AE-2B51-4873-98C6-3F5A3595C078}"/>
              </a:ext>
            </a:extLst>
          </p:cNvPr>
          <p:cNvSpPr txBox="1"/>
          <p:nvPr/>
        </p:nvSpPr>
        <p:spPr>
          <a:xfrm>
            <a:off x="328058" y="2650171"/>
            <a:ext cx="2504660" cy="2246769"/>
          </a:xfrm>
          <a:prstGeom prst="rect">
            <a:avLst/>
          </a:prstGeom>
          <a:noFill/>
        </p:spPr>
        <p:txBody>
          <a:bodyPr wrap="square" rtlCol="0">
            <a:spAutoFit/>
          </a:bodyPr>
          <a:lstStyle/>
          <a:p>
            <a:r>
              <a:rPr lang="en-GB" sz="2800" dirty="0">
                <a:latin typeface="Times New Roman" panose="02020603050405020304" pitchFamily="18" charset="0"/>
                <a:cs typeface="Times New Roman" panose="02020603050405020304" pitchFamily="18" charset="0"/>
              </a:rPr>
              <a:t>NODE RED DASHBOARD  FOR DISPLAYING THE RESULTS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525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3E2AB-F348-4175-83E7-D89A87A1018C}"/>
              </a:ext>
            </a:extLst>
          </p:cNvPr>
          <p:cNvSpPr>
            <a:spLocks noGrp="1"/>
          </p:cNvSpPr>
          <p:nvPr>
            <p:ph type="title"/>
          </p:nvPr>
        </p:nvSpPr>
        <p:spPr>
          <a:xfrm>
            <a:off x="646111" y="452718"/>
            <a:ext cx="9404723" cy="753230"/>
          </a:xfrm>
        </p:spPr>
        <p:txBody>
          <a:bodyPr/>
          <a:lstStyle/>
          <a:p>
            <a:r>
              <a:rPr lang="en-GB" dirty="0"/>
              <a:t>IMPLEMENTATION(CODE)</a:t>
            </a:r>
            <a:endParaRPr lang="en-IN" dirty="0"/>
          </a:p>
        </p:txBody>
      </p:sp>
      <p:pic>
        <p:nvPicPr>
          <p:cNvPr id="4" name="Content Placeholder 3">
            <a:extLst>
              <a:ext uri="{FF2B5EF4-FFF2-40B4-BE49-F238E27FC236}">
                <a16:creationId xmlns:a16="http://schemas.microsoft.com/office/drawing/2014/main" id="{F8D7AECB-B16C-4715-8D0C-F0F1694313D6}"/>
              </a:ext>
            </a:extLst>
          </p:cNvPr>
          <p:cNvPicPr>
            <a:picLocks noGrp="1" noChangeAspect="1"/>
          </p:cNvPicPr>
          <p:nvPr>
            <p:ph idx="1"/>
          </p:nvPr>
        </p:nvPicPr>
        <p:blipFill>
          <a:blip r:embed="rId2"/>
          <a:stretch>
            <a:fillRect/>
          </a:stretch>
        </p:blipFill>
        <p:spPr>
          <a:xfrm>
            <a:off x="3703341" y="1176131"/>
            <a:ext cx="8266085" cy="5313363"/>
          </a:xfrm>
          <a:prstGeom prst="rect">
            <a:avLst/>
          </a:prstGeom>
        </p:spPr>
      </p:pic>
      <p:sp>
        <p:nvSpPr>
          <p:cNvPr id="5" name="TextBox 4">
            <a:extLst>
              <a:ext uri="{FF2B5EF4-FFF2-40B4-BE49-F238E27FC236}">
                <a16:creationId xmlns:a16="http://schemas.microsoft.com/office/drawing/2014/main" id="{535F3360-8F61-4B1E-9EA2-EDF9F78B6B72}"/>
              </a:ext>
            </a:extLst>
          </p:cNvPr>
          <p:cNvSpPr txBox="1"/>
          <p:nvPr/>
        </p:nvSpPr>
        <p:spPr>
          <a:xfrm>
            <a:off x="463826" y="2544417"/>
            <a:ext cx="2881706" cy="2062103"/>
          </a:xfrm>
          <a:prstGeom prst="rect">
            <a:avLst/>
          </a:prstGeom>
          <a:noFill/>
        </p:spPr>
        <p:txBody>
          <a:bodyPr wrap="square" rtlCol="0">
            <a:spAutoFit/>
          </a:bodyPr>
          <a:lstStyle/>
          <a:p>
            <a:r>
              <a:rPr lang="en-GB" sz="3200" dirty="0">
                <a:latin typeface="Times New Roman" panose="02020603050405020304" pitchFamily="18" charset="0"/>
                <a:cs typeface="Times New Roman" panose="02020603050405020304" pitchFamily="18" charset="0"/>
              </a:rPr>
              <a:t>DISPLAYING RANDOM DATA USING PYTHON</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5111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3E2AB-F348-4175-83E7-D89A87A1018C}"/>
              </a:ext>
            </a:extLst>
          </p:cNvPr>
          <p:cNvSpPr>
            <a:spLocks noGrp="1"/>
          </p:cNvSpPr>
          <p:nvPr>
            <p:ph type="title"/>
          </p:nvPr>
        </p:nvSpPr>
        <p:spPr>
          <a:xfrm>
            <a:off x="646111" y="452718"/>
            <a:ext cx="9404723" cy="726725"/>
          </a:xfrm>
        </p:spPr>
        <p:txBody>
          <a:bodyPr/>
          <a:lstStyle/>
          <a:p>
            <a:endParaRPr lang="en-IN" dirty="0"/>
          </a:p>
        </p:txBody>
      </p:sp>
      <p:pic>
        <p:nvPicPr>
          <p:cNvPr id="4" name="Content Placeholder 3">
            <a:extLst>
              <a:ext uri="{FF2B5EF4-FFF2-40B4-BE49-F238E27FC236}">
                <a16:creationId xmlns:a16="http://schemas.microsoft.com/office/drawing/2014/main" id="{7F932E6D-3B34-4063-BF6F-95AFDB7B5780}"/>
              </a:ext>
            </a:extLst>
          </p:cNvPr>
          <p:cNvPicPr>
            <a:picLocks noGrp="1" noChangeAspect="1"/>
          </p:cNvPicPr>
          <p:nvPr>
            <p:ph idx="1"/>
          </p:nvPr>
        </p:nvPicPr>
        <p:blipFill>
          <a:blip r:embed="rId2"/>
          <a:stretch>
            <a:fillRect/>
          </a:stretch>
        </p:blipFill>
        <p:spPr>
          <a:xfrm>
            <a:off x="4793146" y="3922642"/>
            <a:ext cx="7017114" cy="2887637"/>
          </a:xfrm>
          <a:prstGeom prst="rect">
            <a:avLst/>
          </a:prstGeom>
        </p:spPr>
      </p:pic>
      <p:sp>
        <p:nvSpPr>
          <p:cNvPr id="5" name="TextBox 4">
            <a:extLst>
              <a:ext uri="{FF2B5EF4-FFF2-40B4-BE49-F238E27FC236}">
                <a16:creationId xmlns:a16="http://schemas.microsoft.com/office/drawing/2014/main" id="{595F3EE9-5601-4125-9400-B26C29F4510C}"/>
              </a:ext>
            </a:extLst>
          </p:cNvPr>
          <p:cNvSpPr txBox="1"/>
          <p:nvPr/>
        </p:nvSpPr>
        <p:spPr>
          <a:xfrm>
            <a:off x="857250" y="2151727"/>
            <a:ext cx="3935896" cy="3046988"/>
          </a:xfrm>
          <a:prstGeom prst="rect">
            <a:avLst/>
          </a:prstGeom>
          <a:noFill/>
        </p:spPr>
        <p:txBody>
          <a:bodyPr wrap="square" rtlCol="0">
            <a:spAutoFit/>
          </a:bodyPr>
          <a:lstStyle/>
          <a:p>
            <a:r>
              <a:rPr lang="en-GB" sz="3200" dirty="0">
                <a:latin typeface="Times New Roman" panose="02020603050405020304" pitchFamily="18" charset="0"/>
                <a:cs typeface="Times New Roman" panose="02020603050405020304" pitchFamily="18" charset="0"/>
              </a:rPr>
              <a:t>REFLECTION OF MOTOR OPERATION BY FARMER AND DISPLAYING THE OUTPUT VALUES</a:t>
            </a:r>
            <a:endParaRPr lang="en-IN" sz="3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F088A0E-2B85-481D-8AE3-2C1E16F55E54}"/>
              </a:ext>
            </a:extLst>
          </p:cNvPr>
          <p:cNvPicPr>
            <a:picLocks noChangeAspect="1"/>
          </p:cNvPicPr>
          <p:nvPr/>
        </p:nvPicPr>
        <p:blipFill>
          <a:blip r:embed="rId3"/>
          <a:stretch>
            <a:fillRect/>
          </a:stretch>
        </p:blipFill>
        <p:spPr>
          <a:xfrm>
            <a:off x="4793146" y="1283756"/>
            <a:ext cx="7017115" cy="2534573"/>
          </a:xfrm>
          <a:prstGeom prst="rect">
            <a:avLst/>
          </a:prstGeom>
        </p:spPr>
      </p:pic>
    </p:spTree>
    <p:extLst>
      <p:ext uri="{BB962C8B-B14F-4D97-AF65-F5344CB8AC3E}">
        <p14:creationId xmlns:p14="http://schemas.microsoft.com/office/powerpoint/2010/main" val="573135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3E2AB-F348-4175-83E7-D89A87A1018C}"/>
              </a:ext>
            </a:extLst>
          </p:cNvPr>
          <p:cNvSpPr>
            <a:spLocks noGrp="1"/>
          </p:cNvSpPr>
          <p:nvPr>
            <p:ph type="title"/>
          </p:nvPr>
        </p:nvSpPr>
        <p:spPr/>
        <p:txBody>
          <a:bodyPr/>
          <a:lstStyle/>
          <a:p>
            <a:r>
              <a:rPr lang="en-GB" sz="3200" dirty="0">
                <a:latin typeface="Algerian" panose="04020705040A02060702" pitchFamily="82" charset="0"/>
              </a:rPr>
              <a:t>VISUALIZING THE RESULTS USING MOBILE APP</a:t>
            </a:r>
            <a:endParaRPr lang="en-IN" sz="3200" dirty="0">
              <a:latin typeface="Algerian" panose="04020705040A02060702" pitchFamily="82" charset="0"/>
            </a:endParaRPr>
          </a:p>
        </p:txBody>
      </p:sp>
      <p:pic>
        <p:nvPicPr>
          <p:cNvPr id="4" name="Content Placeholder 3">
            <a:extLst>
              <a:ext uri="{FF2B5EF4-FFF2-40B4-BE49-F238E27FC236}">
                <a16:creationId xmlns:a16="http://schemas.microsoft.com/office/drawing/2014/main" id="{46496552-33B3-4310-AD57-134278915A6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79097" y="1272253"/>
            <a:ext cx="4094920" cy="5252299"/>
          </a:xfrm>
          <a:prstGeom prst="rect">
            <a:avLst/>
          </a:prstGeom>
          <a:noFill/>
          <a:ln>
            <a:noFill/>
          </a:ln>
        </p:spPr>
      </p:pic>
      <p:sp>
        <p:nvSpPr>
          <p:cNvPr id="5" name="TextBox 4">
            <a:extLst>
              <a:ext uri="{FF2B5EF4-FFF2-40B4-BE49-F238E27FC236}">
                <a16:creationId xmlns:a16="http://schemas.microsoft.com/office/drawing/2014/main" id="{EAD3F2A2-847F-4A27-A404-1C7B098D168E}"/>
              </a:ext>
            </a:extLst>
          </p:cNvPr>
          <p:cNvSpPr txBox="1"/>
          <p:nvPr/>
        </p:nvSpPr>
        <p:spPr>
          <a:xfrm>
            <a:off x="646110" y="2394137"/>
            <a:ext cx="5449889" cy="1384995"/>
          </a:xfrm>
          <a:prstGeom prst="rect">
            <a:avLst/>
          </a:prstGeom>
          <a:noFill/>
        </p:spPr>
        <p:txBody>
          <a:bodyPr wrap="square" rtlCol="0">
            <a:spAutoFit/>
          </a:bodyPr>
          <a:lstStyle/>
          <a:p>
            <a:r>
              <a:rPr lang="en-GB" sz="2800" dirty="0">
                <a:latin typeface="Times New Roman" panose="02020603050405020304" pitchFamily="18" charset="0"/>
                <a:cs typeface="Times New Roman" panose="02020603050405020304" pitchFamily="18" charset="0"/>
              </a:rPr>
              <a:t>DISPLAYING THE DATA TO THE FARMERS USING MIT APP INVENTOR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7465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419E5-8716-4AE6-8CCB-B0372333CE1A}"/>
              </a:ext>
            </a:extLst>
          </p:cNvPr>
          <p:cNvSpPr>
            <a:spLocks noGrp="1"/>
          </p:cNvSpPr>
          <p:nvPr>
            <p:ph type="title"/>
          </p:nvPr>
        </p:nvSpPr>
        <p:spPr>
          <a:xfrm>
            <a:off x="646111" y="452718"/>
            <a:ext cx="9404723" cy="885752"/>
          </a:xfrm>
        </p:spPr>
        <p:txBody>
          <a:bodyPr/>
          <a:lstStyle/>
          <a:p>
            <a:r>
              <a:rPr lang="en-GB" dirty="0">
                <a:latin typeface="Algerian" panose="04020705040A02060702" pitchFamily="82" charset="0"/>
              </a:rPr>
              <a:t>CONCLUSION</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A2CD10C3-F8D0-4B0F-8688-DC4FA80980E9}"/>
              </a:ext>
            </a:extLst>
          </p:cNvPr>
          <p:cNvSpPr>
            <a:spLocks noGrp="1"/>
          </p:cNvSpPr>
          <p:nvPr>
            <p:ph idx="1"/>
          </p:nvPr>
        </p:nvSpPr>
        <p:spPr>
          <a:xfrm>
            <a:off x="645130" y="1338470"/>
            <a:ext cx="11162557" cy="5066812"/>
          </a:xfrm>
        </p:spPr>
        <p:txBody>
          <a:bodyPr/>
          <a:lstStyle/>
          <a:p>
            <a:r>
              <a:rPr lang="en-GB" dirty="0"/>
              <a:t>The device will store the value of the  temperature level of the agricultural land, moisture level of the soil and humidity of the plants.</a:t>
            </a:r>
          </a:p>
          <a:p>
            <a:r>
              <a:rPr lang="en-GB" dirty="0"/>
              <a:t>By using this device, the farmer can be able to monitor the agricultural land without any manual work or without any physical presence.</a:t>
            </a:r>
          </a:p>
          <a:p>
            <a:r>
              <a:rPr lang="en-GB" dirty="0"/>
              <a:t>The motor can be operated by the farmer without any physical presence.</a:t>
            </a:r>
          </a:p>
          <a:p>
            <a:r>
              <a:rPr lang="en-GB" dirty="0"/>
              <a:t>This model will reduce the physical work of the farmer so that the farmer can monitor without any location constraints.</a:t>
            </a:r>
          </a:p>
          <a:p>
            <a:r>
              <a:rPr lang="en-GB" dirty="0"/>
              <a:t>Our proposed solution will send the data to the farmer through their mobile application and the farmer can control the irrigation control from home itself.</a:t>
            </a:r>
          </a:p>
          <a:p>
            <a:pPr marL="0" indent="0">
              <a:buNone/>
            </a:pPr>
            <a:endParaRPr lang="en-GB" dirty="0"/>
          </a:p>
          <a:p>
            <a:pPr marL="0" indent="0" algn="ctr">
              <a:buNone/>
            </a:pPr>
            <a:r>
              <a:rPr lang="en-GB" sz="2400" b="1" dirty="0">
                <a:solidFill>
                  <a:srgbClr val="FFFF00"/>
                </a:solidFill>
                <a:latin typeface="Algerian" panose="04020705040A02060702" pitchFamily="82" charset="0"/>
              </a:rPr>
              <a:t>AGRICULTURE IS NOT JUST A FARMING, IT’S A FEEDING </a:t>
            </a:r>
          </a:p>
          <a:p>
            <a:pPr marL="0" indent="0" algn="ctr">
              <a:buNone/>
            </a:pPr>
            <a:r>
              <a:rPr lang="en-GB" sz="2400" b="1" dirty="0">
                <a:solidFill>
                  <a:srgbClr val="FFFF00"/>
                </a:solidFill>
                <a:latin typeface="Algerian" panose="04020705040A02060702" pitchFamily="82" charset="0"/>
              </a:rPr>
              <a:t>SO  IF YOU </a:t>
            </a:r>
            <a:r>
              <a:rPr lang="en-GB" sz="2400" b="1">
                <a:solidFill>
                  <a:srgbClr val="FFFF00"/>
                </a:solidFill>
                <a:latin typeface="Algerian" panose="04020705040A02060702" pitchFamily="82" charset="0"/>
              </a:rPr>
              <a:t>ARE EATING </a:t>
            </a:r>
            <a:r>
              <a:rPr lang="en-GB" sz="2400" b="1" dirty="0">
                <a:solidFill>
                  <a:srgbClr val="FFFF00"/>
                </a:solidFill>
                <a:latin typeface="Algerian" panose="04020705040A02060702" pitchFamily="82" charset="0"/>
              </a:rPr>
              <a:t>TODAY, THANK A FARMER</a:t>
            </a:r>
            <a:endParaRPr lang="en-IN" sz="2400" b="1" dirty="0">
              <a:solidFill>
                <a:srgbClr val="FFFF00"/>
              </a:solidFill>
              <a:latin typeface="Algerian" panose="04020705040A02060702" pitchFamily="82" charset="0"/>
            </a:endParaRPr>
          </a:p>
        </p:txBody>
      </p:sp>
    </p:spTree>
    <p:extLst>
      <p:ext uri="{BB962C8B-B14F-4D97-AF65-F5344CB8AC3E}">
        <p14:creationId xmlns:p14="http://schemas.microsoft.com/office/powerpoint/2010/main" val="1625846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8D5CD-08AB-4E18-B6E1-22B70D387CD4}"/>
              </a:ext>
            </a:extLst>
          </p:cNvPr>
          <p:cNvSpPr>
            <a:spLocks noGrp="1"/>
          </p:cNvSpPr>
          <p:nvPr>
            <p:ph type="title"/>
          </p:nvPr>
        </p:nvSpPr>
        <p:spPr/>
        <p:txBody>
          <a:bodyPr/>
          <a:lstStyle/>
          <a:p>
            <a:endParaRPr lang="en-IN"/>
          </a:p>
        </p:txBody>
      </p:sp>
      <p:pic>
        <p:nvPicPr>
          <p:cNvPr id="1026" name="Picture 2" descr="Free Thank You Slide | Slidebazaar">
            <a:extLst>
              <a:ext uri="{FF2B5EF4-FFF2-40B4-BE49-F238E27FC236}">
                <a16:creationId xmlns:a16="http://schemas.microsoft.com/office/drawing/2014/main" id="{27722477-46DE-400A-A79D-4DC3A25731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92766"/>
            <a:ext cx="12192000" cy="6765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404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1763F-C1B5-42CB-9AEF-5929BF3A94B5}"/>
              </a:ext>
            </a:extLst>
          </p:cNvPr>
          <p:cNvSpPr>
            <a:spLocks noGrp="1"/>
          </p:cNvSpPr>
          <p:nvPr>
            <p:ph type="title"/>
          </p:nvPr>
        </p:nvSpPr>
        <p:spPr>
          <a:xfrm>
            <a:off x="646111" y="452718"/>
            <a:ext cx="9404723" cy="1164047"/>
          </a:xfrm>
        </p:spPr>
        <p:txBody>
          <a:bodyPr/>
          <a:lstStyle/>
          <a:p>
            <a:r>
              <a:rPr lang="en-GB" dirty="0">
                <a:latin typeface="Algerian" panose="04020705040A02060702" pitchFamily="82" charset="0"/>
              </a:rPr>
              <a:t>ABSTRACT</a:t>
            </a:r>
            <a:br>
              <a:rPr lang="en-GB" dirty="0"/>
            </a:br>
            <a:endParaRPr lang="en-IN" dirty="0"/>
          </a:p>
        </p:txBody>
      </p:sp>
      <p:sp>
        <p:nvSpPr>
          <p:cNvPr id="3" name="Content Placeholder 2">
            <a:extLst>
              <a:ext uri="{FF2B5EF4-FFF2-40B4-BE49-F238E27FC236}">
                <a16:creationId xmlns:a16="http://schemas.microsoft.com/office/drawing/2014/main" id="{0833BDF5-F25B-4665-89DB-D34DFF70E716}"/>
              </a:ext>
            </a:extLst>
          </p:cNvPr>
          <p:cNvSpPr>
            <a:spLocks noGrp="1"/>
          </p:cNvSpPr>
          <p:nvPr>
            <p:ph idx="1"/>
          </p:nvPr>
        </p:nvSpPr>
        <p:spPr>
          <a:xfrm>
            <a:off x="645131" y="1245705"/>
            <a:ext cx="10900757" cy="5159578"/>
          </a:xfrm>
        </p:spPr>
        <p:txBody>
          <a:bodyPr>
            <a:normAutofit fontScale="92500" lnSpcReduction="10000"/>
          </a:bodyPr>
          <a:lstStyle/>
          <a:p>
            <a:pPr algn="just"/>
            <a:r>
              <a:rPr lang="en-GB" sz="2200" dirty="0"/>
              <a:t>The history of agriculture began thousands of years ago. After gathering wild grains beginning at least 105,000 years ago, nascent farmers began to plant them around 11,500 years ago.  Agriculture  is the practice of cultivating plants and livestock.</a:t>
            </a:r>
          </a:p>
          <a:p>
            <a:pPr marL="0" indent="0" algn="just">
              <a:buNone/>
            </a:pPr>
            <a:endParaRPr lang="en-GB" sz="2200" baseline="30000" dirty="0"/>
          </a:p>
          <a:p>
            <a:pPr algn="just"/>
            <a:r>
              <a:rPr lang="en-GB" sz="2200" dirty="0"/>
              <a:t>Agriculture was the key development in the rise of sedentary human civilization, whereby farming of domesticated species created food surpluses that enabled people to live in cities.</a:t>
            </a:r>
          </a:p>
          <a:p>
            <a:pPr marL="0" indent="0" algn="just">
              <a:buNone/>
            </a:pPr>
            <a:endParaRPr lang="en-GB" sz="2200" dirty="0"/>
          </a:p>
          <a:p>
            <a:pPr algn="just"/>
            <a:r>
              <a:rPr lang="en-GB" sz="2200" dirty="0"/>
              <a:t>Modern agronomy, plant breeding, agrochemicals such as pesticides and fertilizers, and technological developments have sharply increased crop yields, but cause ecological and environmental damage. </a:t>
            </a:r>
          </a:p>
          <a:p>
            <a:pPr marL="0" indent="0">
              <a:buNone/>
            </a:pPr>
            <a:endParaRPr lang="en-GB" dirty="0"/>
          </a:p>
          <a:p>
            <a:endParaRPr lang="en-GB" sz="2800" dirty="0">
              <a:latin typeface="Algerian" panose="04020705040A02060702" pitchFamily="82" charset="0"/>
            </a:endParaRPr>
          </a:p>
          <a:p>
            <a:pPr marL="0" indent="0" algn="ctr">
              <a:buNone/>
            </a:pPr>
            <a:r>
              <a:rPr lang="en-GB" sz="2800" dirty="0">
                <a:solidFill>
                  <a:srgbClr val="FFFF00"/>
                </a:solidFill>
                <a:latin typeface="Algerian" panose="04020705040A02060702" pitchFamily="82" charset="0"/>
              </a:rPr>
              <a:t>AGRICULTURE IS THE BACKBONE OF INDIAN ECONOMY</a:t>
            </a:r>
            <a:endParaRPr lang="en-IN" sz="2800" dirty="0">
              <a:solidFill>
                <a:srgbClr val="FFFF00"/>
              </a:solidFill>
              <a:latin typeface="Algerian" panose="04020705040A02060702" pitchFamily="82" charset="0"/>
            </a:endParaRPr>
          </a:p>
        </p:txBody>
      </p:sp>
    </p:spTree>
    <p:extLst>
      <p:ext uri="{BB962C8B-B14F-4D97-AF65-F5344CB8AC3E}">
        <p14:creationId xmlns:p14="http://schemas.microsoft.com/office/powerpoint/2010/main" val="3482421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C02D9-358D-4A02-BB5A-FF9A629658BA}"/>
              </a:ext>
            </a:extLst>
          </p:cNvPr>
          <p:cNvSpPr>
            <a:spLocks noGrp="1"/>
          </p:cNvSpPr>
          <p:nvPr>
            <p:ph type="title"/>
          </p:nvPr>
        </p:nvSpPr>
        <p:spPr>
          <a:xfrm>
            <a:off x="646111" y="293692"/>
            <a:ext cx="9770098" cy="633960"/>
          </a:xfrm>
        </p:spPr>
        <p:txBody>
          <a:bodyPr/>
          <a:lstStyle/>
          <a:p>
            <a:r>
              <a:rPr lang="en-GB" dirty="0">
                <a:latin typeface="Algerian" panose="04020705040A02060702" pitchFamily="82" charset="0"/>
              </a:rPr>
              <a:t>INTRODUCTION</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610B10ED-20A0-4206-82F6-966825B25C09}"/>
              </a:ext>
            </a:extLst>
          </p:cNvPr>
          <p:cNvSpPr>
            <a:spLocks noGrp="1"/>
          </p:cNvSpPr>
          <p:nvPr>
            <p:ph idx="1"/>
          </p:nvPr>
        </p:nvSpPr>
        <p:spPr>
          <a:xfrm>
            <a:off x="646111" y="1060175"/>
            <a:ext cx="11015801" cy="5345108"/>
          </a:xfrm>
        </p:spPr>
        <p:txBody>
          <a:bodyPr/>
          <a:lstStyle/>
          <a:p>
            <a:r>
              <a:rPr lang="en-GB" dirty="0"/>
              <a:t>Agriculture is the practice of cultivating natural resources to sustain human life and provide economic gain. It combines the creativity, imagination, and skill involved in planting crops and raising animals with modern production methods and new technologies.</a:t>
            </a:r>
          </a:p>
          <a:p>
            <a:r>
              <a:rPr lang="en-GB" dirty="0"/>
              <a:t>Agriculture is also a business that provides the global economy with commodities: basic goods used in commerce, such as grain, livestock, dairy, </a:t>
            </a:r>
            <a:r>
              <a:rPr lang="en-GB" dirty="0" err="1"/>
              <a:t>fiber</a:t>
            </a:r>
            <a:r>
              <a:rPr lang="en-GB" dirty="0"/>
              <a:t>, and raw materials for fuel.</a:t>
            </a:r>
          </a:p>
          <a:p>
            <a:r>
              <a:rPr lang="en-GB" dirty="0"/>
              <a:t>Even though many modern approaches takes place to make an effective agriculture practice. There are still problems that are faced by farmers in their daily life such as, unpredictable climate changes, adapting new technology, and monitoring each and every work about their agricultural land.</a:t>
            </a:r>
          </a:p>
          <a:p>
            <a:pPr marL="0" indent="0">
              <a:buNone/>
            </a:pPr>
            <a:endParaRPr lang="en-GB" dirty="0"/>
          </a:p>
          <a:p>
            <a:pPr marL="0" indent="0" algn="ctr">
              <a:buNone/>
            </a:pPr>
            <a:r>
              <a:rPr lang="en-GB" sz="2400" dirty="0">
                <a:solidFill>
                  <a:srgbClr val="FFFF00"/>
                </a:solidFill>
                <a:latin typeface="Algerian" panose="04020705040A02060702" pitchFamily="82" charset="0"/>
              </a:rPr>
              <a:t>Farming is a complex, unpredictable and individual business.</a:t>
            </a:r>
          </a:p>
          <a:p>
            <a:endParaRPr lang="en-GB" dirty="0"/>
          </a:p>
          <a:p>
            <a:endParaRPr lang="en-IN" dirty="0"/>
          </a:p>
        </p:txBody>
      </p:sp>
    </p:spTree>
    <p:extLst>
      <p:ext uri="{BB962C8B-B14F-4D97-AF65-F5344CB8AC3E}">
        <p14:creationId xmlns:p14="http://schemas.microsoft.com/office/powerpoint/2010/main" val="3059135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88EF-9C9C-4637-B72D-AC06C29CA85E}"/>
              </a:ext>
            </a:extLst>
          </p:cNvPr>
          <p:cNvSpPr>
            <a:spLocks noGrp="1"/>
          </p:cNvSpPr>
          <p:nvPr>
            <p:ph type="title"/>
          </p:nvPr>
        </p:nvSpPr>
        <p:spPr>
          <a:xfrm>
            <a:off x="646111" y="452718"/>
            <a:ext cx="9404723" cy="1190552"/>
          </a:xfrm>
        </p:spPr>
        <p:txBody>
          <a:bodyPr/>
          <a:lstStyle/>
          <a:p>
            <a:r>
              <a:rPr lang="en-GB" dirty="0">
                <a:latin typeface="Algerian" panose="04020705040A02060702" pitchFamily="82" charset="0"/>
              </a:rPr>
              <a:t>PROBLEM STATEMENT</a:t>
            </a:r>
            <a:endParaRPr lang="en-IN" dirty="0">
              <a:latin typeface="Algerian" panose="04020705040A02060702" pitchFamily="82" charset="0"/>
            </a:endParaRPr>
          </a:p>
        </p:txBody>
      </p:sp>
      <p:sp>
        <p:nvSpPr>
          <p:cNvPr id="9" name="Content Placeholder 8">
            <a:extLst>
              <a:ext uri="{FF2B5EF4-FFF2-40B4-BE49-F238E27FC236}">
                <a16:creationId xmlns:a16="http://schemas.microsoft.com/office/drawing/2014/main" id="{631F9CF4-7FD2-4F12-9D47-97B722EE9AD5}"/>
              </a:ext>
            </a:extLst>
          </p:cNvPr>
          <p:cNvSpPr>
            <a:spLocks noGrp="1"/>
          </p:cNvSpPr>
          <p:nvPr>
            <p:ph idx="1"/>
          </p:nvPr>
        </p:nvSpPr>
        <p:spPr>
          <a:xfrm>
            <a:off x="0" y="1853248"/>
            <a:ext cx="12192000" cy="4395151"/>
          </a:xfrm>
        </p:spPr>
        <p:txBody>
          <a:bodyPr/>
          <a:lstStyle/>
          <a:p>
            <a:pPr marL="0" indent="0">
              <a:buNone/>
            </a:pPr>
            <a:r>
              <a:rPr lang="en-GB" dirty="0"/>
              <a:t>OUR PROBLEM STATEMENT IS </a:t>
            </a:r>
          </a:p>
          <a:p>
            <a:pPr marL="0" indent="0">
              <a:buNone/>
            </a:pPr>
            <a:r>
              <a:rPr lang="en-GB" dirty="0"/>
              <a:t> </a:t>
            </a:r>
          </a:p>
          <a:p>
            <a:pPr marL="0" indent="0" algn="ctr">
              <a:buNone/>
            </a:pPr>
            <a:r>
              <a:rPr lang="en-GB" sz="2800" dirty="0">
                <a:solidFill>
                  <a:srgbClr val="FFFF00"/>
                </a:solidFill>
                <a:latin typeface="Algerian" panose="04020705040A02060702" pitchFamily="82" charset="0"/>
              </a:rPr>
              <a:t>TO REDUCE MANUAL WORKS OF A FARMER BY MONITORING AND CONTROLLING THE AGRICULTURAL LANDS </a:t>
            </a:r>
            <a:endParaRPr lang="en-IN" sz="2800" dirty="0">
              <a:solidFill>
                <a:srgbClr val="FFFF00"/>
              </a:solidFill>
              <a:latin typeface="Algerian" panose="04020705040A02060702" pitchFamily="82" charset="0"/>
            </a:endParaRPr>
          </a:p>
        </p:txBody>
      </p:sp>
    </p:spTree>
    <p:extLst>
      <p:ext uri="{BB962C8B-B14F-4D97-AF65-F5344CB8AC3E}">
        <p14:creationId xmlns:p14="http://schemas.microsoft.com/office/powerpoint/2010/main" val="1651695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1786-70B8-4DE3-8640-6D29788BEC48}"/>
              </a:ext>
            </a:extLst>
          </p:cNvPr>
          <p:cNvSpPr>
            <a:spLocks noGrp="1"/>
          </p:cNvSpPr>
          <p:nvPr>
            <p:ph type="title"/>
          </p:nvPr>
        </p:nvSpPr>
        <p:spPr/>
        <p:txBody>
          <a:bodyPr/>
          <a:lstStyle/>
          <a:p>
            <a:r>
              <a:rPr lang="en-GB" dirty="0">
                <a:latin typeface="Algerian" panose="04020705040A02060702" pitchFamily="82" charset="0"/>
              </a:rPr>
              <a:t>OBJECTIVES</a:t>
            </a:r>
            <a:br>
              <a:rPr lang="en-GB" dirty="0"/>
            </a:br>
            <a:endParaRPr lang="en-IN" dirty="0"/>
          </a:p>
        </p:txBody>
      </p:sp>
      <p:sp>
        <p:nvSpPr>
          <p:cNvPr id="3" name="Content Placeholder 2">
            <a:extLst>
              <a:ext uri="{FF2B5EF4-FFF2-40B4-BE49-F238E27FC236}">
                <a16:creationId xmlns:a16="http://schemas.microsoft.com/office/drawing/2014/main" id="{56C059FA-3FF7-4776-AAD7-6F39FF7A7B4D}"/>
              </a:ext>
            </a:extLst>
          </p:cNvPr>
          <p:cNvSpPr>
            <a:spLocks noGrp="1"/>
          </p:cNvSpPr>
          <p:nvPr>
            <p:ph idx="1"/>
          </p:nvPr>
        </p:nvSpPr>
        <p:spPr>
          <a:xfrm>
            <a:off x="318053" y="1351723"/>
            <a:ext cx="10737505" cy="5053560"/>
          </a:xfrm>
        </p:spPr>
        <p:txBody>
          <a:bodyPr/>
          <a:lstStyle/>
          <a:p>
            <a:pPr marL="0" indent="0">
              <a:buNone/>
            </a:pPr>
            <a:r>
              <a:rPr lang="en-GB" sz="2800" dirty="0"/>
              <a:t>The main objective of the project is to monitor the</a:t>
            </a:r>
          </a:p>
          <a:p>
            <a:pPr marL="0" indent="0">
              <a:buNone/>
            </a:pPr>
            <a:endParaRPr lang="en-GB" sz="2800" dirty="0"/>
          </a:p>
          <a:p>
            <a:pPr>
              <a:buFont typeface="Wingdings" panose="05000000000000000000" pitchFamily="2" charset="2"/>
              <a:buChar char="q"/>
            </a:pPr>
            <a:r>
              <a:rPr lang="en-GB" sz="2800" dirty="0"/>
              <a:t>Temperature level of the agricultural land</a:t>
            </a:r>
          </a:p>
          <a:p>
            <a:pPr>
              <a:buFont typeface="Wingdings" panose="05000000000000000000" pitchFamily="2" charset="2"/>
              <a:buChar char="q"/>
            </a:pPr>
            <a:r>
              <a:rPr lang="en-GB" sz="2800" dirty="0"/>
              <a:t>Humidity of the plants</a:t>
            </a:r>
          </a:p>
          <a:p>
            <a:pPr>
              <a:buFont typeface="Wingdings" panose="05000000000000000000" pitchFamily="2" charset="2"/>
              <a:buChar char="q"/>
            </a:pPr>
            <a:r>
              <a:rPr lang="en-GB" sz="2800" dirty="0"/>
              <a:t>Moisture level of the soil</a:t>
            </a:r>
          </a:p>
          <a:p>
            <a:pPr>
              <a:buFont typeface="Wingdings" panose="05000000000000000000" pitchFamily="2" charset="2"/>
              <a:buChar char="q"/>
            </a:pPr>
            <a:r>
              <a:rPr lang="en-GB" sz="2800" dirty="0"/>
              <a:t>Irrigation control of the agricultural land</a:t>
            </a:r>
          </a:p>
          <a:p>
            <a:endParaRPr lang="en-IN" dirty="0"/>
          </a:p>
        </p:txBody>
      </p:sp>
    </p:spTree>
    <p:extLst>
      <p:ext uri="{BB962C8B-B14F-4D97-AF65-F5344CB8AC3E}">
        <p14:creationId xmlns:p14="http://schemas.microsoft.com/office/powerpoint/2010/main" val="3959687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2C506-BD68-4229-BB2C-85DA1614E139}"/>
              </a:ext>
            </a:extLst>
          </p:cNvPr>
          <p:cNvSpPr>
            <a:spLocks noGrp="1"/>
          </p:cNvSpPr>
          <p:nvPr>
            <p:ph type="title"/>
          </p:nvPr>
        </p:nvSpPr>
        <p:spPr>
          <a:xfrm>
            <a:off x="645130" y="206481"/>
            <a:ext cx="9404723" cy="806239"/>
          </a:xfrm>
        </p:spPr>
        <p:txBody>
          <a:bodyPr/>
          <a:lstStyle/>
          <a:p>
            <a:r>
              <a:rPr lang="en-GB" dirty="0">
                <a:latin typeface="Algerian" panose="04020705040A02060702" pitchFamily="82" charset="0"/>
              </a:rPr>
              <a:t>LITERATURE SURVEY</a:t>
            </a:r>
            <a:endParaRPr lang="en-IN" dirty="0">
              <a:latin typeface="Algerian" panose="04020705040A02060702" pitchFamily="82" charset="0"/>
            </a:endParaRPr>
          </a:p>
        </p:txBody>
      </p:sp>
      <p:graphicFrame>
        <p:nvGraphicFramePr>
          <p:cNvPr id="4" name="Content Placeholder 3">
            <a:extLst>
              <a:ext uri="{FF2B5EF4-FFF2-40B4-BE49-F238E27FC236}">
                <a16:creationId xmlns:a16="http://schemas.microsoft.com/office/drawing/2014/main" id="{F2CB002F-CF2D-4635-81E5-F5960BBEF819}"/>
              </a:ext>
            </a:extLst>
          </p:cNvPr>
          <p:cNvGraphicFramePr>
            <a:graphicFrameLocks noGrp="1"/>
          </p:cNvGraphicFramePr>
          <p:nvPr>
            <p:ph idx="1"/>
            <p:extLst>
              <p:ext uri="{D42A27DB-BD31-4B8C-83A1-F6EECF244321}">
                <p14:modId xmlns:p14="http://schemas.microsoft.com/office/powerpoint/2010/main" val="604584359"/>
              </p:ext>
            </p:extLst>
          </p:nvPr>
        </p:nvGraphicFramePr>
        <p:xfrm>
          <a:off x="424657" y="1415224"/>
          <a:ext cx="11342685" cy="4694028"/>
        </p:xfrm>
        <a:graphic>
          <a:graphicData uri="http://schemas.openxmlformats.org/drawingml/2006/table">
            <a:tbl>
              <a:tblPr firstRow="1" bandRow="1">
                <a:tableStyleId>{5940675A-B579-460E-94D1-54222C63F5DA}</a:tableStyleId>
              </a:tblPr>
              <a:tblGrid>
                <a:gridCol w="807795">
                  <a:extLst>
                    <a:ext uri="{9D8B030D-6E8A-4147-A177-3AD203B41FA5}">
                      <a16:colId xmlns:a16="http://schemas.microsoft.com/office/drawing/2014/main" val="3991550247"/>
                    </a:ext>
                  </a:extLst>
                </a:gridCol>
                <a:gridCol w="1855305">
                  <a:extLst>
                    <a:ext uri="{9D8B030D-6E8A-4147-A177-3AD203B41FA5}">
                      <a16:colId xmlns:a16="http://schemas.microsoft.com/office/drawing/2014/main" val="3905375025"/>
                    </a:ext>
                  </a:extLst>
                </a:gridCol>
                <a:gridCol w="1855304">
                  <a:extLst>
                    <a:ext uri="{9D8B030D-6E8A-4147-A177-3AD203B41FA5}">
                      <a16:colId xmlns:a16="http://schemas.microsoft.com/office/drawing/2014/main" val="2708580313"/>
                    </a:ext>
                  </a:extLst>
                </a:gridCol>
                <a:gridCol w="1643269">
                  <a:extLst>
                    <a:ext uri="{9D8B030D-6E8A-4147-A177-3AD203B41FA5}">
                      <a16:colId xmlns:a16="http://schemas.microsoft.com/office/drawing/2014/main" val="3111690146"/>
                    </a:ext>
                  </a:extLst>
                </a:gridCol>
                <a:gridCol w="5181012">
                  <a:extLst>
                    <a:ext uri="{9D8B030D-6E8A-4147-A177-3AD203B41FA5}">
                      <a16:colId xmlns:a16="http://schemas.microsoft.com/office/drawing/2014/main" val="1274175855"/>
                    </a:ext>
                  </a:extLst>
                </a:gridCol>
              </a:tblGrid>
              <a:tr h="928135">
                <a:tc>
                  <a:txBody>
                    <a:bodyPr/>
                    <a:lstStyle/>
                    <a:p>
                      <a:r>
                        <a:rPr lang="en-GB" dirty="0"/>
                        <a:t>S.NO</a:t>
                      </a:r>
                      <a:endParaRPr lang="en-IN" dirty="0"/>
                    </a:p>
                  </a:txBody>
                  <a:tcPr/>
                </a:tc>
                <a:tc>
                  <a:txBody>
                    <a:bodyPr/>
                    <a:lstStyle/>
                    <a:p>
                      <a:pPr algn="ctr"/>
                      <a:r>
                        <a:rPr lang="en-GB" dirty="0"/>
                        <a:t>PAPER TITLE</a:t>
                      </a:r>
                    </a:p>
                    <a:p>
                      <a:endParaRPr lang="en-GB" dirty="0"/>
                    </a:p>
                  </a:txBody>
                  <a:tcPr/>
                </a:tc>
                <a:tc>
                  <a:txBody>
                    <a:bodyPr/>
                    <a:lstStyle/>
                    <a:p>
                      <a:pPr algn="ctr"/>
                      <a:r>
                        <a:rPr lang="en-GB" dirty="0"/>
                        <a:t>AUTHOR</a:t>
                      </a:r>
                    </a:p>
                    <a:p>
                      <a:pPr algn="ctr"/>
                      <a:r>
                        <a:rPr lang="en-GB" dirty="0"/>
                        <a:t>NAME</a:t>
                      </a:r>
                    </a:p>
                    <a:p>
                      <a:endParaRPr lang="en-IN" dirty="0"/>
                    </a:p>
                  </a:txBody>
                  <a:tcPr/>
                </a:tc>
                <a:tc>
                  <a:txBody>
                    <a:bodyPr/>
                    <a:lstStyle/>
                    <a:p>
                      <a:pPr algn="ctr"/>
                      <a:r>
                        <a:rPr lang="en-GB" dirty="0"/>
                        <a:t>PUBLICATION</a:t>
                      </a:r>
                    </a:p>
                    <a:p>
                      <a:pPr algn="ctr"/>
                      <a:r>
                        <a:rPr lang="en-GB" dirty="0"/>
                        <a:t>YEAR</a:t>
                      </a:r>
                    </a:p>
                    <a:p>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RESULTS</a:t>
                      </a:r>
                      <a:endParaRPr lang="en-IN" dirty="0"/>
                    </a:p>
                    <a:p>
                      <a:endParaRPr lang="en-IN" dirty="0"/>
                    </a:p>
                  </a:txBody>
                  <a:tcPr/>
                </a:tc>
                <a:extLst>
                  <a:ext uri="{0D108BD9-81ED-4DB2-BD59-A6C34878D82A}">
                    <a16:rowId xmlns:a16="http://schemas.microsoft.com/office/drawing/2014/main" val="3553791302"/>
                  </a:ext>
                </a:extLst>
              </a:tr>
              <a:tr h="3765893">
                <a:tc>
                  <a:txBody>
                    <a:bodyPr/>
                    <a:lstStyle/>
                    <a:p>
                      <a:r>
                        <a:rPr lang="en-GB" dirty="0"/>
                        <a:t>1.</a:t>
                      </a:r>
                      <a:endParaRPr lang="en-IN" dirty="0"/>
                    </a:p>
                  </a:txBody>
                  <a:tcPr/>
                </a:tc>
                <a:tc>
                  <a:txBody>
                    <a:bodyPr/>
                    <a:lstStyle/>
                    <a:p>
                      <a:r>
                        <a:rPr lang="en-GB" dirty="0"/>
                        <a:t>Machine</a:t>
                      </a:r>
                    </a:p>
                    <a:p>
                      <a:r>
                        <a:rPr lang="en-GB" dirty="0"/>
                        <a:t>learning</a:t>
                      </a:r>
                    </a:p>
                    <a:p>
                      <a:r>
                        <a:rPr lang="en-GB" dirty="0"/>
                        <a:t>applications in</a:t>
                      </a:r>
                    </a:p>
                    <a:p>
                      <a:r>
                        <a:rPr lang="en-GB" dirty="0"/>
                        <a:t>IoT based</a:t>
                      </a:r>
                    </a:p>
                    <a:p>
                      <a:r>
                        <a:rPr lang="en-GB" dirty="0"/>
                        <a:t>agriculture and</a:t>
                      </a:r>
                    </a:p>
                    <a:p>
                      <a:r>
                        <a:rPr lang="en-GB" dirty="0"/>
                        <a:t>smart farming</a:t>
                      </a:r>
                      <a:endParaRPr lang="en-IN" dirty="0"/>
                    </a:p>
                  </a:txBody>
                  <a:tcPr/>
                </a:tc>
                <a:tc>
                  <a:txBody>
                    <a:bodyPr/>
                    <a:lstStyle/>
                    <a:p>
                      <a:r>
                        <a:rPr lang="en-IN" dirty="0"/>
                        <a:t>MWP</a:t>
                      </a:r>
                    </a:p>
                    <a:p>
                      <a:r>
                        <a:rPr lang="en-IN" dirty="0" err="1"/>
                        <a:t>Maduranga</a:t>
                      </a:r>
                      <a:r>
                        <a:rPr lang="en-IN" dirty="0"/>
                        <a:t>,</a:t>
                      </a:r>
                    </a:p>
                    <a:p>
                      <a:r>
                        <a:rPr lang="en-IN" dirty="0" err="1"/>
                        <a:t>Ruvan</a:t>
                      </a:r>
                      <a:endParaRPr lang="en-IN" dirty="0"/>
                    </a:p>
                    <a:p>
                      <a:r>
                        <a:rPr lang="en-IN" dirty="0" err="1"/>
                        <a:t>Abeysekera</a:t>
                      </a:r>
                      <a:endParaRPr lang="en-IN" dirty="0"/>
                    </a:p>
                  </a:txBody>
                  <a:tcPr/>
                </a:tc>
                <a:tc>
                  <a:txBody>
                    <a:bodyPr/>
                    <a:lstStyle/>
                    <a:p>
                      <a:r>
                        <a:rPr lang="en-GB" dirty="0"/>
                        <a:t>2020</a:t>
                      </a:r>
                      <a:endParaRPr lang="en-IN" dirty="0"/>
                    </a:p>
                  </a:txBody>
                  <a:tcPr/>
                </a:tc>
                <a:tc>
                  <a:txBody>
                    <a:bodyPr/>
                    <a:lstStyle/>
                    <a:p>
                      <a:pPr algn="l"/>
                      <a:r>
                        <a:rPr lang="en-GB" dirty="0"/>
                        <a:t>To improve productivity of agriculture through intelligent farm management, the data analysing must be well analysed and processed.  High-performance computing capability in ML opens up new opportunities</a:t>
                      </a:r>
                    </a:p>
                    <a:p>
                      <a:pPr algn="just"/>
                      <a:r>
                        <a:rPr lang="en-GB" dirty="0"/>
                        <a:t>for data-intensive science as the amount of data collected increases; In this article we</a:t>
                      </a:r>
                    </a:p>
                    <a:p>
                      <a:pPr algn="just"/>
                      <a:r>
                        <a:rPr lang="en-GB" dirty="0"/>
                        <a:t>review existing approaches have been made to the smart agriculture and farming</a:t>
                      </a:r>
                    </a:p>
                    <a:p>
                      <a:pPr algn="just"/>
                      <a:r>
                        <a:rPr lang="en-GB" dirty="0"/>
                        <a:t>based on IoT and ML separately. Also, we</a:t>
                      </a:r>
                    </a:p>
                    <a:p>
                      <a:pPr algn="just"/>
                      <a:r>
                        <a:rPr lang="en-GB" dirty="0"/>
                        <a:t>propose novel concepts that how can ML-IoT can be blended in such applications.</a:t>
                      </a:r>
                      <a:endParaRPr lang="en-IN" dirty="0"/>
                    </a:p>
                    <a:p>
                      <a:pPr algn="just"/>
                      <a:endParaRPr lang="en-IN" dirty="0"/>
                    </a:p>
                  </a:txBody>
                  <a:tcPr/>
                </a:tc>
                <a:extLst>
                  <a:ext uri="{0D108BD9-81ED-4DB2-BD59-A6C34878D82A}">
                    <a16:rowId xmlns:a16="http://schemas.microsoft.com/office/drawing/2014/main" val="2419650898"/>
                  </a:ext>
                </a:extLst>
              </a:tr>
            </a:tbl>
          </a:graphicData>
        </a:graphic>
      </p:graphicFrame>
    </p:spTree>
    <p:extLst>
      <p:ext uri="{BB962C8B-B14F-4D97-AF65-F5344CB8AC3E}">
        <p14:creationId xmlns:p14="http://schemas.microsoft.com/office/powerpoint/2010/main" val="4118807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6CCDF-C448-4B64-835F-250E7C2C6CA4}"/>
              </a:ext>
            </a:extLst>
          </p:cNvPr>
          <p:cNvSpPr>
            <a:spLocks noGrp="1"/>
          </p:cNvSpPr>
          <p:nvPr>
            <p:ph type="title"/>
          </p:nvPr>
        </p:nvSpPr>
        <p:spPr>
          <a:xfrm>
            <a:off x="646111" y="452718"/>
            <a:ext cx="9404723" cy="382169"/>
          </a:xfrm>
        </p:spPr>
        <p:txBody>
          <a:bodyPr/>
          <a:lstStyle/>
          <a:p>
            <a:endParaRPr lang="en-IN" dirty="0"/>
          </a:p>
        </p:txBody>
      </p:sp>
      <p:graphicFrame>
        <p:nvGraphicFramePr>
          <p:cNvPr id="4" name="Content Placeholder 3">
            <a:extLst>
              <a:ext uri="{FF2B5EF4-FFF2-40B4-BE49-F238E27FC236}">
                <a16:creationId xmlns:a16="http://schemas.microsoft.com/office/drawing/2014/main" id="{BEE00BAF-E0B7-4C97-84A1-A82D722895E3}"/>
              </a:ext>
            </a:extLst>
          </p:cNvPr>
          <p:cNvGraphicFramePr>
            <a:graphicFrameLocks noGrp="1"/>
          </p:cNvGraphicFramePr>
          <p:nvPr>
            <p:ph idx="1"/>
            <p:extLst>
              <p:ext uri="{D42A27DB-BD31-4B8C-83A1-F6EECF244321}">
                <p14:modId xmlns:p14="http://schemas.microsoft.com/office/powerpoint/2010/main" val="2568588770"/>
              </p:ext>
            </p:extLst>
          </p:nvPr>
        </p:nvGraphicFramePr>
        <p:xfrm>
          <a:off x="644525" y="1391478"/>
          <a:ext cx="11342685" cy="4891638"/>
        </p:xfrm>
        <a:graphic>
          <a:graphicData uri="http://schemas.openxmlformats.org/drawingml/2006/table">
            <a:tbl>
              <a:tblPr firstRow="1" bandRow="1">
                <a:tableStyleId>{5940675A-B579-460E-94D1-54222C63F5DA}</a:tableStyleId>
              </a:tblPr>
              <a:tblGrid>
                <a:gridCol w="707197">
                  <a:extLst>
                    <a:ext uri="{9D8B030D-6E8A-4147-A177-3AD203B41FA5}">
                      <a16:colId xmlns:a16="http://schemas.microsoft.com/office/drawing/2014/main" val="1588642578"/>
                    </a:ext>
                  </a:extLst>
                </a:gridCol>
                <a:gridCol w="1955903">
                  <a:extLst>
                    <a:ext uri="{9D8B030D-6E8A-4147-A177-3AD203B41FA5}">
                      <a16:colId xmlns:a16="http://schemas.microsoft.com/office/drawing/2014/main" val="3599366105"/>
                    </a:ext>
                  </a:extLst>
                </a:gridCol>
                <a:gridCol w="1855304">
                  <a:extLst>
                    <a:ext uri="{9D8B030D-6E8A-4147-A177-3AD203B41FA5}">
                      <a16:colId xmlns:a16="http://schemas.microsoft.com/office/drawing/2014/main" val="4097749125"/>
                    </a:ext>
                  </a:extLst>
                </a:gridCol>
                <a:gridCol w="1643269">
                  <a:extLst>
                    <a:ext uri="{9D8B030D-6E8A-4147-A177-3AD203B41FA5}">
                      <a16:colId xmlns:a16="http://schemas.microsoft.com/office/drawing/2014/main" val="2317117841"/>
                    </a:ext>
                  </a:extLst>
                </a:gridCol>
                <a:gridCol w="5181012">
                  <a:extLst>
                    <a:ext uri="{9D8B030D-6E8A-4147-A177-3AD203B41FA5}">
                      <a16:colId xmlns:a16="http://schemas.microsoft.com/office/drawing/2014/main" val="3190663777"/>
                    </a:ext>
                  </a:extLst>
                </a:gridCol>
              </a:tblGrid>
              <a:tr h="1125745">
                <a:tc>
                  <a:txBody>
                    <a:bodyPr/>
                    <a:lstStyle/>
                    <a:p>
                      <a:r>
                        <a:rPr lang="en-GB" sz="1400" dirty="0"/>
                        <a:t>S.NO</a:t>
                      </a:r>
                      <a:endParaRPr lang="en-IN" sz="1400" dirty="0"/>
                    </a:p>
                  </a:txBody>
                  <a:tcPr/>
                </a:tc>
                <a:tc>
                  <a:txBody>
                    <a:bodyPr/>
                    <a:lstStyle/>
                    <a:p>
                      <a:pPr algn="ctr"/>
                      <a:r>
                        <a:rPr lang="en-GB" dirty="0"/>
                        <a:t>PAPER TITLE</a:t>
                      </a:r>
                    </a:p>
                    <a:p>
                      <a:endParaRPr lang="en-GB" dirty="0"/>
                    </a:p>
                  </a:txBody>
                  <a:tcPr/>
                </a:tc>
                <a:tc>
                  <a:txBody>
                    <a:bodyPr/>
                    <a:lstStyle/>
                    <a:p>
                      <a:pPr algn="ctr"/>
                      <a:r>
                        <a:rPr lang="en-GB" dirty="0"/>
                        <a:t>AUTHOR</a:t>
                      </a:r>
                    </a:p>
                    <a:p>
                      <a:pPr algn="ctr"/>
                      <a:r>
                        <a:rPr lang="en-GB" dirty="0"/>
                        <a:t>NAME</a:t>
                      </a:r>
                    </a:p>
                    <a:p>
                      <a:endParaRPr lang="en-IN" dirty="0"/>
                    </a:p>
                  </a:txBody>
                  <a:tcPr/>
                </a:tc>
                <a:tc>
                  <a:txBody>
                    <a:bodyPr/>
                    <a:lstStyle/>
                    <a:p>
                      <a:pPr algn="ctr"/>
                      <a:r>
                        <a:rPr lang="en-GB" dirty="0"/>
                        <a:t>PUBLICATION</a:t>
                      </a:r>
                    </a:p>
                    <a:p>
                      <a:pPr algn="ctr"/>
                      <a:r>
                        <a:rPr lang="en-GB" dirty="0"/>
                        <a:t>YEAR</a:t>
                      </a:r>
                    </a:p>
                    <a:p>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RESULTS</a:t>
                      </a:r>
                      <a:endParaRPr lang="en-IN" dirty="0"/>
                    </a:p>
                    <a:p>
                      <a:endParaRPr lang="en-IN" dirty="0"/>
                    </a:p>
                  </a:txBody>
                  <a:tcPr/>
                </a:tc>
                <a:extLst>
                  <a:ext uri="{0D108BD9-81ED-4DB2-BD59-A6C34878D82A}">
                    <a16:rowId xmlns:a16="http://schemas.microsoft.com/office/drawing/2014/main" val="2886774835"/>
                  </a:ext>
                </a:extLst>
              </a:tr>
              <a:tr h="3765893">
                <a:tc>
                  <a:txBody>
                    <a:bodyPr/>
                    <a:lstStyle/>
                    <a:p>
                      <a:r>
                        <a:rPr lang="en-GB" dirty="0"/>
                        <a:t>2</a:t>
                      </a:r>
                      <a:endParaRPr lang="en-IN" dirty="0"/>
                    </a:p>
                  </a:txBody>
                  <a:tcPr/>
                </a:tc>
                <a:tc>
                  <a:txBody>
                    <a:bodyPr/>
                    <a:lstStyle/>
                    <a:p>
                      <a:r>
                        <a:rPr lang="en-GB" dirty="0"/>
                        <a:t>A Survey on the</a:t>
                      </a:r>
                    </a:p>
                    <a:p>
                      <a:r>
                        <a:rPr lang="en-GB" dirty="0"/>
                        <a:t>Role of IoT in</a:t>
                      </a:r>
                    </a:p>
                    <a:p>
                      <a:r>
                        <a:rPr lang="en-GB" dirty="0"/>
                        <a:t>Agriculture for</a:t>
                      </a:r>
                    </a:p>
                    <a:p>
                      <a:r>
                        <a:rPr lang="en-GB" dirty="0"/>
                        <a:t>the</a:t>
                      </a:r>
                    </a:p>
                    <a:p>
                      <a:r>
                        <a:rPr lang="en-GB" dirty="0"/>
                        <a:t>Implementation</a:t>
                      </a:r>
                    </a:p>
                    <a:p>
                      <a:r>
                        <a:rPr lang="en-GB" dirty="0"/>
                        <a:t>of Smart</a:t>
                      </a:r>
                    </a:p>
                    <a:p>
                      <a:r>
                        <a:rPr lang="en-GB" dirty="0"/>
                        <a:t>Farming</a:t>
                      </a:r>
                    </a:p>
                  </a:txBody>
                  <a:tcPr/>
                </a:tc>
                <a:tc>
                  <a:txBody>
                    <a:bodyPr/>
                    <a:lstStyle/>
                    <a:p>
                      <a:r>
                        <a:rPr lang="en-IN" dirty="0"/>
                        <a:t>Muhammad</a:t>
                      </a:r>
                    </a:p>
                    <a:p>
                      <a:r>
                        <a:rPr lang="en-IN" dirty="0"/>
                        <a:t>Shoaib</a:t>
                      </a:r>
                    </a:p>
                    <a:p>
                      <a:r>
                        <a:rPr lang="en-IN" dirty="0"/>
                        <a:t>Farooq,</a:t>
                      </a:r>
                    </a:p>
                    <a:p>
                      <a:r>
                        <a:rPr lang="en-IN" dirty="0" err="1"/>
                        <a:t>Shamyla</a:t>
                      </a:r>
                      <a:r>
                        <a:rPr lang="en-IN" dirty="0"/>
                        <a:t> Riaz,</a:t>
                      </a:r>
                    </a:p>
                    <a:p>
                      <a:r>
                        <a:rPr lang="en-IN" dirty="0"/>
                        <a:t>Adnan Abid,</a:t>
                      </a:r>
                    </a:p>
                    <a:p>
                      <a:r>
                        <a:rPr lang="en-IN" dirty="0"/>
                        <a:t>Kamran Abid,</a:t>
                      </a:r>
                    </a:p>
                    <a:p>
                      <a:r>
                        <a:rPr lang="en-IN" dirty="0"/>
                        <a:t>Muhammad</a:t>
                      </a:r>
                    </a:p>
                    <a:p>
                      <a:r>
                        <a:rPr lang="en-IN" dirty="0" err="1"/>
                        <a:t>Azhar</a:t>
                      </a:r>
                      <a:r>
                        <a:rPr lang="en-IN" dirty="0"/>
                        <a:t> Naeem</a:t>
                      </a:r>
                    </a:p>
                  </a:txBody>
                  <a:tcPr/>
                </a:tc>
                <a:tc>
                  <a:txBody>
                    <a:bodyPr/>
                    <a:lstStyle/>
                    <a:p>
                      <a:r>
                        <a:rPr lang="en-GB" dirty="0"/>
                        <a:t>2019</a:t>
                      </a:r>
                      <a:endParaRPr lang="en-IN" dirty="0"/>
                    </a:p>
                  </a:txBody>
                  <a:tcPr/>
                </a:tc>
                <a:tc>
                  <a:txBody>
                    <a:bodyPr/>
                    <a:lstStyle/>
                    <a:p>
                      <a:pPr algn="l"/>
                      <a:r>
                        <a:rPr lang="en-GB" dirty="0"/>
                        <a:t>A sensor performs multiple tasks like soil sensing, temperature sensing, weather sensing, light sensing, and moisture</a:t>
                      </a:r>
                    </a:p>
                    <a:p>
                      <a:pPr algn="l"/>
                      <a:r>
                        <a:rPr lang="en-GB" dirty="0"/>
                        <a:t>sensing. Similarly, devices perform many control functions like, node discovery, device identification and naming</a:t>
                      </a:r>
                    </a:p>
                    <a:p>
                      <a:pPr algn="l"/>
                      <a:r>
                        <a:rPr lang="en-GB" dirty="0"/>
                        <a:t>services etc. All these functions are performed by any device or sensor which</a:t>
                      </a:r>
                    </a:p>
                    <a:p>
                      <a:pPr algn="l"/>
                      <a:r>
                        <a:rPr lang="en-GB" dirty="0"/>
                        <a:t>is controlled through a microcontroller.</a:t>
                      </a:r>
                      <a:endParaRPr lang="en-IN" dirty="0"/>
                    </a:p>
                  </a:txBody>
                  <a:tcPr/>
                </a:tc>
                <a:extLst>
                  <a:ext uri="{0D108BD9-81ED-4DB2-BD59-A6C34878D82A}">
                    <a16:rowId xmlns:a16="http://schemas.microsoft.com/office/drawing/2014/main" val="2552790078"/>
                  </a:ext>
                </a:extLst>
              </a:tr>
            </a:tbl>
          </a:graphicData>
        </a:graphic>
      </p:graphicFrame>
    </p:spTree>
    <p:extLst>
      <p:ext uri="{BB962C8B-B14F-4D97-AF65-F5344CB8AC3E}">
        <p14:creationId xmlns:p14="http://schemas.microsoft.com/office/powerpoint/2010/main" val="2401896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E806D-0C49-4E28-B849-54CB7E13C0FD}"/>
              </a:ext>
            </a:extLst>
          </p:cNvPr>
          <p:cNvSpPr>
            <a:spLocks noGrp="1"/>
          </p:cNvSpPr>
          <p:nvPr>
            <p:ph type="title"/>
          </p:nvPr>
        </p:nvSpPr>
        <p:spPr>
          <a:xfrm>
            <a:off x="646111" y="452718"/>
            <a:ext cx="9404723" cy="859247"/>
          </a:xfrm>
        </p:spPr>
        <p:txBody>
          <a:bodyPr/>
          <a:lstStyle/>
          <a:p>
            <a:r>
              <a:rPr lang="en-GB" dirty="0">
                <a:latin typeface="Algerian" panose="04020705040A02060702" pitchFamily="82" charset="0"/>
              </a:rPr>
              <a:t>SOLUTION ARCHITECTURE</a:t>
            </a:r>
            <a:br>
              <a:rPr lang="en-GB" dirty="0"/>
            </a:br>
            <a:endParaRPr lang="en-IN" dirty="0"/>
          </a:p>
        </p:txBody>
      </p:sp>
      <p:sp>
        <p:nvSpPr>
          <p:cNvPr id="3" name="Content Placeholder 2">
            <a:extLst>
              <a:ext uri="{FF2B5EF4-FFF2-40B4-BE49-F238E27FC236}">
                <a16:creationId xmlns:a16="http://schemas.microsoft.com/office/drawing/2014/main" id="{7E5A0817-D6DF-4056-8B87-4F720343A0F5}"/>
              </a:ext>
            </a:extLst>
          </p:cNvPr>
          <p:cNvSpPr>
            <a:spLocks noGrp="1"/>
          </p:cNvSpPr>
          <p:nvPr>
            <p:ph idx="1"/>
          </p:nvPr>
        </p:nvSpPr>
        <p:spPr/>
        <p:txBody>
          <a:bodyPr/>
          <a:lstStyle/>
          <a:p>
            <a:endParaRPr lang="en-IN" dirty="0"/>
          </a:p>
          <a:p>
            <a:endParaRPr lang="en-IN" dirty="0"/>
          </a:p>
        </p:txBody>
      </p:sp>
      <p:pic>
        <p:nvPicPr>
          <p:cNvPr id="4" name="Picture 3">
            <a:extLst>
              <a:ext uri="{FF2B5EF4-FFF2-40B4-BE49-F238E27FC236}">
                <a16:creationId xmlns:a16="http://schemas.microsoft.com/office/drawing/2014/main" id="{3C3FA8DA-8030-4FE7-AD39-8B9A841AA5A8}"/>
              </a:ext>
            </a:extLst>
          </p:cNvPr>
          <p:cNvPicPr>
            <a:picLocks noChangeAspect="1"/>
          </p:cNvPicPr>
          <p:nvPr/>
        </p:nvPicPr>
        <p:blipFill>
          <a:blip r:embed="rId2"/>
          <a:stretch>
            <a:fillRect/>
          </a:stretch>
        </p:blipFill>
        <p:spPr>
          <a:xfrm>
            <a:off x="1109801" y="1524000"/>
            <a:ext cx="9978887" cy="4452730"/>
          </a:xfrm>
          <a:prstGeom prst="rect">
            <a:avLst/>
          </a:prstGeom>
        </p:spPr>
      </p:pic>
    </p:spTree>
    <p:extLst>
      <p:ext uri="{BB962C8B-B14F-4D97-AF65-F5344CB8AC3E}">
        <p14:creationId xmlns:p14="http://schemas.microsoft.com/office/powerpoint/2010/main" val="2664403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1D185-70E3-4BD7-96B9-A391AC6A1F9D}"/>
              </a:ext>
            </a:extLst>
          </p:cNvPr>
          <p:cNvSpPr>
            <a:spLocks noGrp="1"/>
          </p:cNvSpPr>
          <p:nvPr>
            <p:ph type="title"/>
          </p:nvPr>
        </p:nvSpPr>
        <p:spPr>
          <a:xfrm>
            <a:off x="646111" y="452718"/>
            <a:ext cx="9404723" cy="779734"/>
          </a:xfrm>
        </p:spPr>
        <p:txBody>
          <a:bodyPr/>
          <a:lstStyle/>
          <a:p>
            <a:r>
              <a:rPr lang="en-GB" dirty="0">
                <a:latin typeface="Algerian" panose="04020705040A02060702" pitchFamily="82" charset="0"/>
              </a:rPr>
              <a:t>HOW USER FEELS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5C4B8D37-761E-4397-A17C-810BEF6DB383}"/>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CE12EF6D-EECE-43BD-85EC-F42B5735B825}"/>
              </a:ext>
            </a:extLst>
          </p:cNvPr>
          <p:cNvPicPr>
            <a:picLocks noChangeAspect="1"/>
          </p:cNvPicPr>
          <p:nvPr/>
        </p:nvPicPr>
        <p:blipFill>
          <a:blip r:embed="rId2"/>
          <a:stretch>
            <a:fillRect/>
          </a:stretch>
        </p:blipFill>
        <p:spPr>
          <a:xfrm>
            <a:off x="21286" y="1232452"/>
            <a:ext cx="12170714" cy="5625548"/>
          </a:xfrm>
          <a:prstGeom prst="rect">
            <a:avLst/>
          </a:prstGeom>
        </p:spPr>
      </p:pic>
    </p:spTree>
    <p:extLst>
      <p:ext uri="{BB962C8B-B14F-4D97-AF65-F5344CB8AC3E}">
        <p14:creationId xmlns:p14="http://schemas.microsoft.com/office/powerpoint/2010/main" val="22621551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292</TotalTime>
  <Words>1038</Words>
  <Application>Microsoft Office PowerPoint</Application>
  <PresentationFormat>Widescreen</PresentationFormat>
  <Paragraphs>148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Algerian</vt:lpstr>
      <vt:lpstr>Arial</vt:lpstr>
      <vt:lpstr>Century Gothic</vt:lpstr>
      <vt:lpstr>Times New Roman</vt:lpstr>
      <vt:lpstr>Wingdings</vt:lpstr>
      <vt:lpstr>Wingdings 3</vt:lpstr>
      <vt:lpstr>Ion</vt:lpstr>
      <vt:lpstr>SMART FARMER- Iot Based Smart Farming Application  TEAM ID:PNT2022TMID21246</vt:lpstr>
      <vt:lpstr>ABSTRACT </vt:lpstr>
      <vt:lpstr>INTRODUCTION</vt:lpstr>
      <vt:lpstr>PROBLEM STATEMENT</vt:lpstr>
      <vt:lpstr>OBJECTIVES </vt:lpstr>
      <vt:lpstr>LITERATURE SURVEY</vt:lpstr>
      <vt:lpstr>PowerPoint Presentation</vt:lpstr>
      <vt:lpstr>SOLUTION ARCHITECTURE </vt:lpstr>
      <vt:lpstr>HOW USER FEELS</vt:lpstr>
      <vt:lpstr>PROPOSED SOLUTION</vt:lpstr>
      <vt:lpstr>PowerPoint Presentation</vt:lpstr>
      <vt:lpstr>IMPLEMENTATION</vt:lpstr>
      <vt:lpstr>NODE RED DASHBOARD</vt:lpstr>
      <vt:lpstr>IMPLEMENTATION(CODE)</vt:lpstr>
      <vt:lpstr>PowerPoint Presentation</vt:lpstr>
      <vt:lpstr>VISUALIZING THE RESULTS USING MOBILE APP</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FARMER- Iot Based Smart Farming Application</dc:title>
  <dc:creator>KALAI</dc:creator>
  <cp:lastModifiedBy>KALAI</cp:lastModifiedBy>
  <cp:revision>29</cp:revision>
  <dcterms:created xsi:type="dcterms:W3CDTF">2022-11-18T12:47:15Z</dcterms:created>
  <dcterms:modified xsi:type="dcterms:W3CDTF">2022-11-19T03:28:59Z</dcterms:modified>
</cp:coreProperties>
</file>