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6028-9A04-E965-57D3-4D7F1EFDF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2512E1-A91D-5CA2-4190-98AB13DE2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6F5FF9-67F0-E663-7A88-44D25F3EF2EC}"/>
              </a:ext>
            </a:extLst>
          </p:cNvPr>
          <p:cNvSpPr>
            <a:spLocks noGrp="1"/>
          </p:cNvSpPr>
          <p:nvPr>
            <p:ph type="dt" sz="half" idx="10"/>
          </p:nvPr>
        </p:nvSpPr>
        <p:spPr/>
        <p:txBody>
          <a:bodyPr/>
          <a:lstStyle/>
          <a:p>
            <a:fld id="{ED291B17-9318-49DB-B28B-6E5994AE9581}" type="datetime1">
              <a:rPr lang="en-US" smtClean="0"/>
              <a:t>11/23/2022</a:t>
            </a:fld>
            <a:endParaRPr lang="en-US" dirty="0"/>
          </a:p>
        </p:txBody>
      </p:sp>
      <p:sp>
        <p:nvSpPr>
          <p:cNvPr id="5" name="Footer Placeholder 4">
            <a:extLst>
              <a:ext uri="{FF2B5EF4-FFF2-40B4-BE49-F238E27FC236}">
                <a16:creationId xmlns:a16="http://schemas.microsoft.com/office/drawing/2014/main" id="{BD16BEB7-87CB-1F1E-64A0-1D34F2673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91DC94-954C-72AD-B318-5ACC433328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142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A603-A25E-2D7A-23A1-D8D0D1FA10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BA838F-0BA0-5AA0-0BC7-522BB06D9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E3D126-6AB3-4BAF-083F-6C58E8635330}"/>
              </a:ext>
            </a:extLst>
          </p:cNvPr>
          <p:cNvSpPr>
            <a:spLocks noGrp="1"/>
          </p:cNvSpPr>
          <p:nvPr>
            <p:ph type="dt" sz="half" idx="10"/>
          </p:nvPr>
        </p:nvSpPr>
        <p:spPr/>
        <p:txBody>
          <a:bodyPr/>
          <a:lstStyle/>
          <a:p>
            <a:fld id="{2CED4963-E985-44C4-B8C4-FDD613B7C2F8}" type="datetime1">
              <a:rPr lang="en-US" smtClean="0"/>
              <a:t>11/23/2022</a:t>
            </a:fld>
            <a:endParaRPr lang="en-US" dirty="0"/>
          </a:p>
        </p:txBody>
      </p:sp>
      <p:sp>
        <p:nvSpPr>
          <p:cNvPr id="5" name="Footer Placeholder 4">
            <a:extLst>
              <a:ext uri="{FF2B5EF4-FFF2-40B4-BE49-F238E27FC236}">
                <a16:creationId xmlns:a16="http://schemas.microsoft.com/office/drawing/2014/main" id="{0D710DC1-A718-C968-3256-3ECA699219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0F264D-5C15-B80F-0AD9-AA04A6E66A4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054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9E707-E380-3C60-C75F-B0CE3D27CE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E3687F-BA68-E32C-B834-449AB1B99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E1F7E-ACAF-4468-1EFC-C2755AB4C32A}"/>
              </a:ext>
            </a:extLst>
          </p:cNvPr>
          <p:cNvSpPr>
            <a:spLocks noGrp="1"/>
          </p:cNvSpPr>
          <p:nvPr>
            <p:ph type="dt" sz="half" idx="10"/>
          </p:nvPr>
        </p:nvSpPr>
        <p:spPr/>
        <p:txBody>
          <a:bodyPr/>
          <a:lstStyle/>
          <a:p>
            <a:fld id="{ED291B17-9318-49DB-B28B-6E5994AE9581}" type="datetime1">
              <a:rPr lang="en-US" smtClean="0"/>
              <a:t>11/23/2022</a:t>
            </a:fld>
            <a:endParaRPr lang="en-US" dirty="0"/>
          </a:p>
        </p:txBody>
      </p:sp>
      <p:sp>
        <p:nvSpPr>
          <p:cNvPr id="5" name="Footer Placeholder 4">
            <a:extLst>
              <a:ext uri="{FF2B5EF4-FFF2-40B4-BE49-F238E27FC236}">
                <a16:creationId xmlns:a16="http://schemas.microsoft.com/office/drawing/2014/main" id="{BEDD4CEF-ADE4-AFE0-6FE9-38F3B22D18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DF7366-18A9-6EB1-89A2-88C8686C852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548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06B8-2C01-9F04-F6AD-C9B30383F2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2049A8-FD62-BC0E-49FE-377243F38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22A337-E2FD-51CA-2D62-6042587FBDE5}"/>
              </a:ext>
            </a:extLst>
          </p:cNvPr>
          <p:cNvSpPr>
            <a:spLocks noGrp="1"/>
          </p:cNvSpPr>
          <p:nvPr>
            <p:ph type="dt" sz="half" idx="10"/>
          </p:nvPr>
        </p:nvSpPr>
        <p:spPr/>
        <p:txBody>
          <a:bodyPr/>
          <a:lstStyle/>
          <a:p>
            <a:fld id="{78DD82B9-B8EE-4375-B6FF-88FA6ABB15D9}" type="datetime1">
              <a:rPr lang="en-US" smtClean="0"/>
              <a:t>11/23/2022</a:t>
            </a:fld>
            <a:endParaRPr lang="en-US" dirty="0"/>
          </a:p>
        </p:txBody>
      </p:sp>
      <p:sp>
        <p:nvSpPr>
          <p:cNvPr id="5" name="Footer Placeholder 4">
            <a:extLst>
              <a:ext uri="{FF2B5EF4-FFF2-40B4-BE49-F238E27FC236}">
                <a16:creationId xmlns:a16="http://schemas.microsoft.com/office/drawing/2014/main" id="{E2085517-3161-4A2B-4253-AEE34247F8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D89360-7830-E94A-A7DE-596F582F338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556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911D-2BC0-1061-2331-87E123689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B521AC-F044-A759-0F89-06C2F2FC2A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E199B6-89E7-112E-37E9-B7D46ED54EE3}"/>
              </a:ext>
            </a:extLst>
          </p:cNvPr>
          <p:cNvSpPr>
            <a:spLocks noGrp="1"/>
          </p:cNvSpPr>
          <p:nvPr>
            <p:ph type="dt" sz="half" idx="10"/>
          </p:nvPr>
        </p:nvSpPr>
        <p:spPr/>
        <p:txBody>
          <a:bodyPr/>
          <a:lstStyle/>
          <a:p>
            <a:fld id="{B2497495-0637-405E-AE64-5CC7506D51F5}" type="datetime1">
              <a:rPr lang="en-US" smtClean="0"/>
              <a:t>11/23/2022</a:t>
            </a:fld>
            <a:endParaRPr lang="en-US" dirty="0"/>
          </a:p>
        </p:txBody>
      </p:sp>
      <p:sp>
        <p:nvSpPr>
          <p:cNvPr id="5" name="Footer Placeholder 4">
            <a:extLst>
              <a:ext uri="{FF2B5EF4-FFF2-40B4-BE49-F238E27FC236}">
                <a16:creationId xmlns:a16="http://schemas.microsoft.com/office/drawing/2014/main" id="{04B6EFE0-83D9-1CE7-9C7A-6CC16DB2CC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854CED-E368-AF41-3C69-83C617C60CA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260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DB3C-25EC-3DE2-DA3C-A2BD49D682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1DC384-2876-E55C-7A66-F5FDEAE821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EA7E7D-D943-4B84-159D-BC636FFFF4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994001-93D4-3D46-307B-4A4F10FBDA49}"/>
              </a:ext>
            </a:extLst>
          </p:cNvPr>
          <p:cNvSpPr>
            <a:spLocks noGrp="1"/>
          </p:cNvSpPr>
          <p:nvPr>
            <p:ph type="dt" sz="half" idx="10"/>
          </p:nvPr>
        </p:nvSpPr>
        <p:spPr/>
        <p:txBody>
          <a:bodyPr/>
          <a:lstStyle/>
          <a:p>
            <a:fld id="{7BFFD690-9426-415D-8B65-26881E07B2D4}" type="datetime1">
              <a:rPr lang="en-US" smtClean="0"/>
              <a:t>11/23/2022</a:t>
            </a:fld>
            <a:endParaRPr lang="en-US" dirty="0"/>
          </a:p>
        </p:txBody>
      </p:sp>
      <p:sp>
        <p:nvSpPr>
          <p:cNvPr id="6" name="Footer Placeholder 5">
            <a:extLst>
              <a:ext uri="{FF2B5EF4-FFF2-40B4-BE49-F238E27FC236}">
                <a16:creationId xmlns:a16="http://schemas.microsoft.com/office/drawing/2014/main" id="{1145625B-FC1F-7E2A-14C3-457286F39E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873B515-12C3-B173-228E-83795983A3A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04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9078-9188-10AA-8BCB-CB7BA5EC80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2F9FCA-5FAF-8338-3E7C-4A59D17B3E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54057-53EA-FDB3-C919-214A8C120F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BF5B54-D223-C254-C3A7-B4ACA83B1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89D3B-FCBA-52B0-F3B8-52869FF8C9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CF974D-9288-065A-2277-863E4A8FDC51}"/>
              </a:ext>
            </a:extLst>
          </p:cNvPr>
          <p:cNvSpPr>
            <a:spLocks noGrp="1"/>
          </p:cNvSpPr>
          <p:nvPr>
            <p:ph type="dt" sz="half" idx="10"/>
          </p:nvPr>
        </p:nvSpPr>
        <p:spPr/>
        <p:txBody>
          <a:bodyPr/>
          <a:lstStyle/>
          <a:p>
            <a:fld id="{04C4989A-474C-40DE-95B9-011C28B71673}" type="datetime1">
              <a:rPr lang="en-US" smtClean="0"/>
              <a:t>11/23/2022</a:t>
            </a:fld>
            <a:endParaRPr lang="en-US" dirty="0"/>
          </a:p>
        </p:txBody>
      </p:sp>
      <p:sp>
        <p:nvSpPr>
          <p:cNvPr id="8" name="Footer Placeholder 7">
            <a:extLst>
              <a:ext uri="{FF2B5EF4-FFF2-40B4-BE49-F238E27FC236}">
                <a16:creationId xmlns:a16="http://schemas.microsoft.com/office/drawing/2014/main" id="{D5B11E4B-1CE3-023F-7687-8C0E0F68EAB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F86005E-753D-954C-768E-4D9D161CB1E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113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F47B-1196-6221-851C-853CA7D1EC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13C178-DA2F-9642-3BA7-D93D9732B3C9}"/>
              </a:ext>
            </a:extLst>
          </p:cNvPr>
          <p:cNvSpPr>
            <a:spLocks noGrp="1"/>
          </p:cNvSpPr>
          <p:nvPr>
            <p:ph type="dt" sz="half" idx="10"/>
          </p:nvPr>
        </p:nvSpPr>
        <p:spPr/>
        <p:txBody>
          <a:bodyPr/>
          <a:lstStyle/>
          <a:p>
            <a:fld id="{5DB4ED54-5B5E-4A04-93D3-5772E3CE3818}" type="datetime1">
              <a:rPr lang="en-US" smtClean="0"/>
              <a:t>11/23/2022</a:t>
            </a:fld>
            <a:endParaRPr lang="en-US" dirty="0"/>
          </a:p>
        </p:txBody>
      </p:sp>
      <p:sp>
        <p:nvSpPr>
          <p:cNvPr id="4" name="Footer Placeholder 3">
            <a:extLst>
              <a:ext uri="{FF2B5EF4-FFF2-40B4-BE49-F238E27FC236}">
                <a16:creationId xmlns:a16="http://schemas.microsoft.com/office/drawing/2014/main" id="{72DEC886-186E-31BF-BBBE-3FDB513417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E261EC-0E2B-5885-0174-95F9DCBD231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7162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5E60B-5B0A-F385-6D75-1B663EBFC9A8}"/>
              </a:ext>
            </a:extLst>
          </p:cNvPr>
          <p:cNvSpPr>
            <a:spLocks noGrp="1"/>
          </p:cNvSpPr>
          <p:nvPr>
            <p:ph type="dt" sz="half" idx="10"/>
          </p:nvPr>
        </p:nvSpPr>
        <p:spPr/>
        <p:txBody>
          <a:bodyPr/>
          <a:lstStyle/>
          <a:p>
            <a:fld id="{4EDE50D6-574B-40AF-946F-D52A04ADE379}" type="datetime1">
              <a:rPr lang="en-US" smtClean="0"/>
              <a:t>11/23/2022</a:t>
            </a:fld>
            <a:endParaRPr lang="en-US" dirty="0"/>
          </a:p>
        </p:txBody>
      </p:sp>
      <p:sp>
        <p:nvSpPr>
          <p:cNvPr id="3" name="Footer Placeholder 2">
            <a:extLst>
              <a:ext uri="{FF2B5EF4-FFF2-40B4-BE49-F238E27FC236}">
                <a16:creationId xmlns:a16="http://schemas.microsoft.com/office/drawing/2014/main" id="{506CBC5E-F146-8649-89F0-F1808205707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AC573AE-2CF6-CB3B-45D2-3D7917DBE95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485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F59E-27C8-533C-60CA-E220AF089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7753FB-FB58-E888-31ED-349FA8C09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F5711B-8093-2C0F-CA30-E300B0305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C3338-9B44-1BA1-2FBA-C8212DB14062}"/>
              </a:ext>
            </a:extLst>
          </p:cNvPr>
          <p:cNvSpPr>
            <a:spLocks noGrp="1"/>
          </p:cNvSpPr>
          <p:nvPr>
            <p:ph type="dt" sz="half" idx="10"/>
          </p:nvPr>
        </p:nvSpPr>
        <p:spPr/>
        <p:txBody>
          <a:bodyPr/>
          <a:lstStyle/>
          <a:p>
            <a:fld id="{D82884F1-FFEA-405F-9602-3DCA865EDA4E}" type="datetime1">
              <a:rPr lang="en-US" smtClean="0"/>
              <a:t>11/23/2022</a:t>
            </a:fld>
            <a:endParaRPr lang="en-US" dirty="0"/>
          </a:p>
        </p:txBody>
      </p:sp>
      <p:sp>
        <p:nvSpPr>
          <p:cNvPr id="6" name="Footer Placeholder 5">
            <a:extLst>
              <a:ext uri="{FF2B5EF4-FFF2-40B4-BE49-F238E27FC236}">
                <a16:creationId xmlns:a16="http://schemas.microsoft.com/office/drawing/2014/main" id="{5C5F3F3B-4C79-2B3A-1907-D4796705E2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99D3A1-8FE2-EAEE-6CFC-F372CAE80FB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3867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C0BB-DD98-BD03-DE6B-ABC6FC4C0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8F82F7-E631-E5D4-13A6-AC2476D1A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BB3E55-C8F5-FBC3-F90A-7A905806E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0D482-4952-C0F2-27D7-FFF0F82F4DA0}"/>
              </a:ext>
            </a:extLst>
          </p:cNvPr>
          <p:cNvSpPr>
            <a:spLocks noGrp="1"/>
          </p:cNvSpPr>
          <p:nvPr>
            <p:ph type="dt" sz="half" idx="10"/>
          </p:nvPr>
        </p:nvSpPr>
        <p:spPr/>
        <p:txBody>
          <a:bodyPr/>
          <a:lstStyle/>
          <a:p>
            <a:fld id="{7E18DB4A-8810-4A10-AD5C-D5E2C667F5B3}" type="datetime1">
              <a:rPr lang="en-US" smtClean="0"/>
              <a:t>11/23/2022</a:t>
            </a:fld>
            <a:endParaRPr lang="en-US" dirty="0"/>
          </a:p>
        </p:txBody>
      </p:sp>
      <p:sp>
        <p:nvSpPr>
          <p:cNvPr id="6" name="Footer Placeholder 5">
            <a:extLst>
              <a:ext uri="{FF2B5EF4-FFF2-40B4-BE49-F238E27FC236}">
                <a16:creationId xmlns:a16="http://schemas.microsoft.com/office/drawing/2014/main" id="{F57DB162-75FC-BAEF-F2EA-4EAFE13AFB6A}"/>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A3E254C3-B281-1C26-F0EB-7DE2015D5AE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5901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2ABA2D-1525-C868-8426-3F60958F0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2AC00-1E9E-C6B8-A213-8DCB82BE5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CCE03-F99E-31A4-0C63-431B3C78F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11/23/2022</a:t>
            </a:fld>
            <a:endParaRPr lang="en-US" dirty="0"/>
          </a:p>
        </p:txBody>
      </p:sp>
      <p:sp>
        <p:nvSpPr>
          <p:cNvPr id="5" name="Footer Placeholder 4">
            <a:extLst>
              <a:ext uri="{FF2B5EF4-FFF2-40B4-BE49-F238E27FC236}">
                <a16:creationId xmlns:a16="http://schemas.microsoft.com/office/drawing/2014/main" id="{28C0188D-A929-ADA4-A409-734CF68EA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05DDBE6-43F3-656D-61C4-6D98EF925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6580261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47356E-213A-C15F-0736-5AA4FB72FCDB}"/>
              </a:ext>
            </a:extLst>
          </p:cNvPr>
          <p:cNvSpPr>
            <a:spLocks noGrp="1"/>
          </p:cNvSpPr>
          <p:nvPr>
            <p:ph type="ctrTitle"/>
          </p:nvPr>
        </p:nvSpPr>
        <p:spPr>
          <a:xfrm>
            <a:off x="484800" y="315633"/>
            <a:ext cx="10993549" cy="2100793"/>
          </a:xfrm>
        </p:spPr>
        <p:txBody>
          <a:bodyPr>
            <a:normAutofit fontScale="90000"/>
          </a:bodyPr>
          <a:lstStyle/>
          <a:p>
            <a:br>
              <a:rPr lang="en-US" sz="4900" b="1" dirty="0">
                <a:latin typeface="Algerian" panose="04020705040A02060702" pitchFamily="82" charset="0"/>
              </a:rPr>
            </a:br>
            <a:br>
              <a:rPr lang="en-US" sz="4900" b="1" dirty="0">
                <a:latin typeface="Algerian" panose="04020705040A02060702" pitchFamily="82" charset="0"/>
              </a:rPr>
            </a:br>
            <a:br>
              <a:rPr lang="en-US" sz="4900" b="1" dirty="0">
                <a:latin typeface="Algerian" panose="04020705040A02060702" pitchFamily="82" charset="0"/>
              </a:rPr>
            </a:br>
            <a:br>
              <a:rPr lang="en-US" sz="4900" b="1" dirty="0">
                <a:latin typeface="Algerian" panose="04020705040A02060702" pitchFamily="82" charset="0"/>
              </a:rPr>
            </a:br>
            <a:br>
              <a:rPr lang="en-US" sz="4900" b="1" dirty="0">
                <a:latin typeface="Algerian" panose="04020705040A02060702" pitchFamily="82" charset="0"/>
              </a:rPr>
            </a:br>
            <a:br>
              <a:rPr lang="en-US" sz="4900" b="1" dirty="0">
                <a:latin typeface="Algerian" panose="04020705040A02060702" pitchFamily="82" charset="0"/>
              </a:rPr>
            </a:br>
            <a:br>
              <a:rPr lang="en-US" sz="4900" b="1" dirty="0">
                <a:latin typeface="Algerian" panose="04020705040A02060702" pitchFamily="82" charset="0"/>
              </a:rPr>
            </a:br>
            <a:r>
              <a:rPr lang="en-US" sz="4900" dirty="0">
                <a:latin typeface="Algerian" panose="04020705040A02060702" pitchFamily="82" charset="0"/>
              </a:rPr>
              <a:t>A </a:t>
            </a:r>
            <a:r>
              <a:rPr lang="en-US" sz="4400" dirty="0">
                <a:latin typeface="Algerian" panose="04020705040A02060702" pitchFamily="82" charset="0"/>
              </a:rPr>
              <a:t>NOVEL METHOD FOR </a:t>
            </a:r>
            <a:br>
              <a:rPr lang="en-US" sz="4400" dirty="0">
                <a:latin typeface="Algerian" panose="04020705040A02060702" pitchFamily="82" charset="0"/>
              </a:rPr>
            </a:br>
            <a:r>
              <a:rPr lang="en-US" sz="4400" dirty="0">
                <a:latin typeface="Algerian" panose="04020705040A02060702" pitchFamily="82" charset="0"/>
              </a:rPr>
              <a:t>HANDWRITTEN DIGIT RECOGNITION SYSTEM</a:t>
            </a:r>
            <a:br>
              <a:rPr lang="en-US" sz="4400" b="1" dirty="0">
                <a:latin typeface="Arial Black" panose="020B0A04020102020204" pitchFamily="34" charset="0"/>
              </a:rPr>
            </a:br>
            <a:endParaRPr lang="en-IN" sz="4400"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977027" y="2397498"/>
            <a:ext cx="3300995" cy="2945330"/>
          </a:xfrm>
        </p:spPr>
        <p:txBody>
          <a:bodyPr>
            <a:normAutofit/>
          </a:bodyPr>
          <a:lstStyle/>
          <a:p>
            <a:pPr algn="l"/>
            <a:r>
              <a:rPr lang="en-US" sz="1400" dirty="0">
                <a:solidFill>
                  <a:schemeClr val="tx1"/>
                </a:solidFill>
                <a:latin typeface="Arial" panose="020B0604020202020204" pitchFamily="34" charset="0"/>
                <a:ea typeface="Microsoft YaHei UI Light" panose="020B0502040204020203" pitchFamily="34" charset="-122"/>
                <a:cs typeface="Arial" panose="020B0604020202020204" pitchFamily="34" charset="0"/>
              </a:rPr>
              <a:t>NILAVANI  K(TL)</a:t>
            </a:r>
          </a:p>
          <a:p>
            <a:pPr algn="l"/>
            <a:r>
              <a:rPr lang="en-US" sz="1400" dirty="0">
                <a:solidFill>
                  <a:schemeClr val="tx1"/>
                </a:solidFill>
                <a:latin typeface="Arial" panose="020B0604020202020204" pitchFamily="34" charset="0"/>
                <a:ea typeface="Microsoft YaHei UI Light" panose="020B0502040204020203" pitchFamily="34" charset="-122"/>
                <a:cs typeface="Arial" panose="020B0604020202020204" pitchFamily="34" charset="0"/>
              </a:rPr>
              <a:t>YAMINI  D</a:t>
            </a:r>
          </a:p>
          <a:p>
            <a:pPr algn="l"/>
            <a:r>
              <a:rPr lang="en-US" sz="1400" dirty="0">
                <a:solidFill>
                  <a:schemeClr val="tx1"/>
                </a:solidFill>
                <a:latin typeface="Arial" panose="020B0604020202020204" pitchFamily="34" charset="0"/>
                <a:ea typeface="Microsoft YaHei UI Light" panose="020B0502040204020203" pitchFamily="34" charset="-122"/>
                <a:cs typeface="Arial" panose="020B0604020202020204" pitchFamily="34" charset="0"/>
              </a:rPr>
              <a:t>SNEHASRI  SV</a:t>
            </a:r>
          </a:p>
          <a:p>
            <a:pPr algn="l"/>
            <a:r>
              <a:rPr lang="en-US" sz="1400" dirty="0">
                <a:solidFill>
                  <a:schemeClr val="tx1"/>
                </a:solidFill>
                <a:latin typeface="Arial" panose="020B0604020202020204" pitchFamily="34" charset="0"/>
                <a:ea typeface="Microsoft YaHei UI Light" panose="020B0502040204020203" pitchFamily="34" charset="-122"/>
                <a:cs typeface="Arial" panose="020B0604020202020204" pitchFamily="34" charset="0"/>
              </a:rPr>
              <a:t>VASUNTHRA  R</a:t>
            </a:r>
          </a:p>
          <a:p>
            <a:pPr algn="l"/>
            <a:r>
              <a:rPr lang="en-US" sz="1400" dirty="0">
                <a:solidFill>
                  <a:schemeClr val="tx1"/>
                </a:solidFill>
                <a:latin typeface="Arial" panose="020B0604020202020204" pitchFamily="34" charset="0"/>
                <a:ea typeface="Microsoft YaHei UI Light" panose="020B0502040204020203" pitchFamily="34" charset="-122"/>
                <a:cs typeface="Arial" panose="020B0604020202020204" pitchFamily="34" charset="0"/>
              </a:rPr>
              <a:t>(Agni College Of Technology</a:t>
            </a:r>
            <a:r>
              <a:rPr lang="en-US" sz="1400" dirty="0">
                <a:latin typeface="Arial" panose="020B0604020202020204" pitchFamily="34" charset="0"/>
                <a:ea typeface="Microsoft YaHei UI Light" panose="020B0502040204020203" pitchFamily="34" charset="-122"/>
                <a:cs typeface="Arial" panose="020B0604020202020204" pitchFamily="34" charset="0"/>
              </a:rPr>
              <a:t>) </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800" y="4026078"/>
            <a:ext cx="11260667" cy="2367968"/>
          </a:xfrm>
          <a:prstGeom prst="rect">
            <a:avLst/>
          </a:prstGeom>
        </p:spPr>
      </p:pic>
      <p:sp>
        <p:nvSpPr>
          <p:cNvPr id="7" name="TextBox 6">
            <a:extLst>
              <a:ext uri="{FF2B5EF4-FFF2-40B4-BE49-F238E27FC236}">
                <a16:creationId xmlns:a16="http://schemas.microsoft.com/office/drawing/2014/main" id="{E7D1F988-2C58-3F0D-C8AF-428CCD5A852B}"/>
              </a:ext>
            </a:extLst>
          </p:cNvPr>
          <p:cNvSpPr txBox="1"/>
          <p:nvPr/>
        </p:nvSpPr>
        <p:spPr>
          <a:xfrm>
            <a:off x="844758" y="2000927"/>
            <a:ext cx="3370217"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Team ID:  </a:t>
            </a:r>
            <a:r>
              <a:rPr lang="en-IN" sz="2400" b="1" dirty="0">
                <a:solidFill>
                  <a:srgbClr val="000000"/>
                </a:solidFill>
                <a:effectLst/>
                <a:latin typeface="Calibri" panose="020F0502020204030204" pitchFamily="34" charset="0"/>
              </a:rPr>
              <a:t>PNT2022TMID28606</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Content Placeholder 7">
            <a:extLst>
              <a:ext uri="{FF2B5EF4-FFF2-40B4-BE49-F238E27FC236}">
                <a16:creationId xmlns:a16="http://schemas.microsoft.com/office/drawing/2014/main" id="{50F05B1B-E750-4E06-BCAD-AC14D3B4CF35}"/>
              </a:ext>
            </a:extLst>
          </p:cNvPr>
          <p:cNvSpPr txBox="1">
            <a:spLocks/>
          </p:cNvSpPr>
          <p:nvPr/>
        </p:nvSpPr>
        <p:spPr>
          <a:xfrm>
            <a:off x="3777343" y="619181"/>
            <a:ext cx="7698377" cy="57258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latin typeface="Times New Roman" panose="02020603050405020304" pitchFamily="18" charset="0"/>
                <a:cs typeface="Times New Roman" panose="02020603050405020304" pitchFamily="18" charset="0"/>
              </a:rPr>
              <a:t>The digit images pixels are used as features vector and decision tree as classifiers. </a:t>
            </a:r>
          </a:p>
          <a:p>
            <a:pPr algn="just">
              <a:lnSpc>
                <a:spcPct val="150000"/>
              </a:lnSpc>
            </a:pPr>
            <a:r>
              <a:rPr lang="en-US" sz="2000" dirty="0">
                <a:latin typeface="Times New Roman" panose="02020603050405020304" pitchFamily="18" charset="0"/>
                <a:cs typeface="Times New Roman" panose="02020603050405020304" pitchFamily="18" charset="0"/>
              </a:rPr>
              <a:t>Moreover, data repository is used for training and testing the datasets so, the result shows that the decision tree classifier is effective in recognition of Handwriting digits</a:t>
            </a:r>
          </a:p>
        </p:txBody>
      </p:sp>
      <p:pic>
        <p:nvPicPr>
          <p:cNvPr id="3" name="Picture 2" descr="Sample from Dataset.">
            <a:extLst>
              <a:ext uri="{FF2B5EF4-FFF2-40B4-BE49-F238E27FC236}">
                <a16:creationId xmlns:a16="http://schemas.microsoft.com/office/drawing/2014/main" id="{FD6925AD-02EE-E953-974D-EE725E4F611A}"/>
              </a:ext>
            </a:extLst>
          </p:cNvPr>
          <p:cNvPicPr>
            <a:picLocks noChangeAspect="1" noChangeArrowheads="1"/>
          </p:cNvPicPr>
          <p:nvPr/>
        </p:nvPicPr>
        <p:blipFill>
          <a:blip r:embed="rId3" cstate="print"/>
          <a:srcRect/>
          <a:stretch>
            <a:fillRect/>
          </a:stretch>
        </p:blipFill>
        <p:spPr bwMode="auto">
          <a:xfrm>
            <a:off x="4427220" y="3429001"/>
            <a:ext cx="6720840" cy="2362200"/>
          </a:xfrm>
          <a:prstGeom prst="rect">
            <a:avLst/>
          </a:prstGeom>
          <a:noFill/>
        </p:spPr>
      </p:pic>
    </p:spTree>
    <p:extLst>
      <p:ext uri="{BB962C8B-B14F-4D97-AF65-F5344CB8AC3E}">
        <p14:creationId xmlns:p14="http://schemas.microsoft.com/office/powerpoint/2010/main" val="142836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14B167E-FF5E-C500-CA34-5B0766CFB32F}"/>
              </a:ext>
            </a:extLst>
          </p:cNvPr>
          <p:cNvSpPr txBox="1">
            <a:spLocks/>
          </p:cNvSpPr>
          <p:nvPr/>
        </p:nvSpPr>
        <p:spPr>
          <a:xfrm>
            <a:off x="487680" y="501040"/>
            <a:ext cx="10972800" cy="9144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Pre-Processing of images</a:t>
            </a:r>
            <a:endParaRPr lang="en-IN" sz="2800" b="1"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F978D251-E03B-F2DF-306A-B68DF068864C}"/>
              </a:ext>
            </a:extLst>
          </p:cNvPr>
          <p:cNvSpPr txBox="1">
            <a:spLocks/>
          </p:cNvSpPr>
          <p:nvPr/>
        </p:nvSpPr>
        <p:spPr>
          <a:xfrm>
            <a:off x="3833949" y="1276203"/>
            <a:ext cx="8098971" cy="472400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a:latin typeface="Times New Roman" panose="02020603050405020304" pitchFamily="18" charset="0"/>
                <a:cs typeface="Times New Roman" panose="02020603050405020304" pitchFamily="18" charset="0"/>
              </a:rPr>
              <a:t>Pre-processing of images is done using a python library called Open cv.</a:t>
            </a:r>
          </a:p>
          <a:p>
            <a:pPr>
              <a:lnSpc>
                <a:spcPct val="150000"/>
              </a:lnSpc>
            </a:pPr>
            <a:r>
              <a:rPr lang="en-US" sz="2200" dirty="0">
                <a:latin typeface="Times New Roman" panose="02020603050405020304" pitchFamily="18" charset="0"/>
                <a:cs typeface="Times New Roman" panose="02020603050405020304" pitchFamily="18" charset="0"/>
              </a:rPr>
              <a:t>Preprocessing is the second phase of OCR after the digital image.</a:t>
            </a:r>
          </a:p>
          <a:p>
            <a:pPr>
              <a:lnSpc>
                <a:spcPct val="150000"/>
              </a:lnSpc>
            </a:pPr>
            <a:r>
              <a:rPr lang="en-US" sz="2200" dirty="0">
                <a:latin typeface="Times New Roman" panose="02020603050405020304" pitchFamily="18" charset="0"/>
                <a:cs typeface="Times New Roman" panose="02020603050405020304" pitchFamily="18" charset="0"/>
              </a:rPr>
              <a:t>The digitized image is pre-processed to remove noise, and then it is checked for skewing. </a:t>
            </a:r>
          </a:p>
          <a:p>
            <a:pPr>
              <a:lnSpc>
                <a:spcPct val="150000"/>
              </a:lnSpc>
            </a:pPr>
            <a:r>
              <a:rPr lang="en-US" sz="2200" dirty="0">
                <a:latin typeface="Times New Roman" panose="02020603050405020304" pitchFamily="18" charset="0"/>
                <a:cs typeface="Times New Roman" panose="02020603050405020304" pitchFamily="18" charset="0"/>
              </a:rPr>
              <a:t>Preprocessing is essential for developing data that that are easy for optical character recognition systems. </a:t>
            </a:r>
          </a:p>
          <a:p>
            <a:pPr>
              <a:lnSpc>
                <a:spcPct val="150000"/>
              </a:lnSpc>
            </a:pPr>
            <a:r>
              <a:rPr lang="en-US" sz="2200" dirty="0">
                <a:latin typeface="Times New Roman" panose="02020603050405020304" pitchFamily="18" charset="0"/>
                <a:cs typeface="Times New Roman" panose="02020603050405020304" pitchFamily="18" charset="0"/>
              </a:rPr>
              <a:t>The main objective of pre-processing is to remove the background noise, enhance the region of interest in the image, and make a clear difference between foreground and background.</a:t>
            </a:r>
          </a:p>
          <a:p>
            <a:endParaRPr lang="en-US" dirty="0"/>
          </a:p>
          <a:p>
            <a:endParaRPr lang="en-US" dirty="0"/>
          </a:p>
          <a:p>
            <a:endParaRPr lang="en-US" dirty="0"/>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12566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20F53-0C56-197D-F452-A8E1C7F43CD5}"/>
              </a:ext>
            </a:extLst>
          </p:cNvPr>
          <p:cNvSpPr txBox="1"/>
          <p:nvPr/>
        </p:nvSpPr>
        <p:spPr>
          <a:xfrm>
            <a:off x="4312920" y="487680"/>
            <a:ext cx="387096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Sequence Diagram</a:t>
            </a:r>
          </a:p>
        </p:txBody>
      </p:sp>
      <p:pic>
        <p:nvPicPr>
          <p:cNvPr id="4" name="Picture 3">
            <a:extLst>
              <a:ext uri="{FF2B5EF4-FFF2-40B4-BE49-F238E27FC236}">
                <a16:creationId xmlns:a16="http://schemas.microsoft.com/office/drawing/2014/main" id="{CF5FBC6F-99C7-5B1A-80D7-15A1A1103F27}"/>
              </a:ext>
            </a:extLst>
          </p:cNvPr>
          <p:cNvPicPr>
            <a:picLocks noChangeAspect="1"/>
          </p:cNvPicPr>
          <p:nvPr/>
        </p:nvPicPr>
        <p:blipFill>
          <a:blip r:embed="rId3"/>
          <a:stretch>
            <a:fillRect/>
          </a:stretch>
        </p:blipFill>
        <p:spPr>
          <a:xfrm>
            <a:off x="4800600" y="1280160"/>
            <a:ext cx="5431536" cy="5090160"/>
          </a:xfrm>
          <a:prstGeom prst="rect">
            <a:avLst/>
          </a:prstGeom>
        </p:spPr>
      </p:pic>
    </p:spTree>
    <p:extLst>
      <p:ext uri="{BB962C8B-B14F-4D97-AF65-F5344CB8AC3E}">
        <p14:creationId xmlns:p14="http://schemas.microsoft.com/office/powerpoint/2010/main" val="96043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56BD-1654-203D-1DD9-E346E7BB02CD}"/>
              </a:ext>
            </a:extLst>
          </p:cNvPr>
          <p:cNvSpPr txBox="1">
            <a:spLocks/>
          </p:cNvSpPr>
          <p:nvPr/>
        </p:nvSpPr>
        <p:spPr>
          <a:xfrm>
            <a:off x="2990088" y="617982"/>
            <a:ext cx="7330440" cy="13944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b="1" dirty="0">
                <a:latin typeface="Times New Roman" panose="02020603050405020304" pitchFamily="18" charset="0"/>
                <a:cs typeface="Times New Roman" panose="02020603050405020304" pitchFamily="18" charset="0"/>
              </a:rPr>
              <a:t>                Segmentation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322B9F-A123-F592-1DE6-6447C175DCF5}"/>
              </a:ext>
            </a:extLst>
          </p:cNvPr>
          <p:cNvSpPr txBox="1">
            <a:spLocks/>
          </p:cNvSpPr>
          <p:nvPr/>
        </p:nvSpPr>
        <p:spPr>
          <a:xfrm>
            <a:off x="4201668" y="1452372"/>
            <a:ext cx="7520940" cy="43251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latin typeface="Times New Roman" panose="02020603050405020304" pitchFamily="18" charset="0"/>
                <a:cs typeface="Times New Roman" panose="02020603050405020304" pitchFamily="18" charset="0"/>
              </a:rPr>
              <a:t>Segmentation of the image is done by the concept contours in </a:t>
            </a:r>
            <a:r>
              <a:rPr lang="en-US" sz="2000" dirty="0" err="1">
                <a:latin typeface="Times New Roman" panose="02020603050405020304" pitchFamily="18" charset="0"/>
                <a:cs typeface="Times New Roman" panose="02020603050405020304" pitchFamily="18" charset="0"/>
              </a:rPr>
              <a:t>Opencv</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Contours</a:t>
            </a:r>
          </a:p>
          <a:p>
            <a:pPr algn="just">
              <a:lnSpc>
                <a:spcPct val="150000"/>
              </a:lnSpc>
            </a:pPr>
            <a:r>
              <a:rPr lang="en-US" sz="2000" dirty="0">
                <a:latin typeface="Times New Roman" panose="02020603050405020304" pitchFamily="18" charset="0"/>
                <a:cs typeface="Times New Roman" panose="02020603050405020304" pitchFamily="18" charset="0"/>
              </a:rPr>
              <a:t> Contours can be explained as simply curve joining all the continuous points, having same color or intensity</a:t>
            </a:r>
          </a:p>
          <a:p>
            <a:pPr algn="just">
              <a:lnSpc>
                <a:spcPct val="150000"/>
              </a:lnSpc>
            </a:pPr>
            <a:r>
              <a:rPr lang="en-US" sz="2000" dirty="0">
                <a:latin typeface="Times New Roman" panose="02020603050405020304" pitchFamily="18" charset="0"/>
                <a:cs typeface="Times New Roman" panose="02020603050405020304" pitchFamily="18" charset="0"/>
              </a:rPr>
              <a:t>The contours are a useful tool for shape analysis and object detection and recognition.</a:t>
            </a:r>
          </a:p>
          <a:p>
            <a:endParaRPr lang="en-IN" dirty="0"/>
          </a:p>
        </p:txBody>
      </p:sp>
    </p:spTree>
    <p:extLst>
      <p:ext uri="{BB962C8B-B14F-4D97-AF65-F5344CB8AC3E}">
        <p14:creationId xmlns:p14="http://schemas.microsoft.com/office/powerpoint/2010/main" val="48163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532C1D5-F5A4-9B77-B268-83A639F23795}"/>
              </a:ext>
            </a:extLst>
          </p:cNvPr>
          <p:cNvSpPr txBox="1">
            <a:spLocks/>
          </p:cNvSpPr>
          <p:nvPr/>
        </p:nvSpPr>
        <p:spPr>
          <a:xfrm>
            <a:off x="4299560" y="1164573"/>
            <a:ext cx="10078192" cy="1066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EXAMPLE OF SEGMENTED IMAGE </a:t>
            </a:r>
          </a:p>
        </p:txBody>
      </p:sp>
      <p:pic>
        <p:nvPicPr>
          <p:cNvPr id="3" name="Picture 2" descr="Example of a Segmented Image.">
            <a:extLst>
              <a:ext uri="{FF2B5EF4-FFF2-40B4-BE49-F238E27FC236}">
                <a16:creationId xmlns:a16="http://schemas.microsoft.com/office/drawing/2014/main" id="{A7F37105-DFE6-B418-FFEA-DB68CFFA1811}"/>
              </a:ext>
            </a:extLst>
          </p:cNvPr>
          <p:cNvPicPr>
            <a:picLocks noChangeAspect="1" noChangeArrowheads="1"/>
          </p:cNvPicPr>
          <p:nvPr/>
        </p:nvPicPr>
        <p:blipFill>
          <a:blip r:embed="rId3" cstate="print"/>
          <a:srcRect/>
          <a:stretch>
            <a:fillRect/>
          </a:stretch>
        </p:blipFill>
        <p:spPr bwMode="auto">
          <a:xfrm>
            <a:off x="4145280" y="2231373"/>
            <a:ext cx="7353300" cy="3500350"/>
          </a:xfrm>
          <a:prstGeom prst="rect">
            <a:avLst/>
          </a:prstGeom>
          <a:noFill/>
        </p:spPr>
      </p:pic>
    </p:spTree>
    <p:extLst>
      <p:ext uri="{BB962C8B-B14F-4D97-AF65-F5344CB8AC3E}">
        <p14:creationId xmlns:p14="http://schemas.microsoft.com/office/powerpoint/2010/main" val="357518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pic>
        <p:nvPicPr>
          <p:cNvPr id="2" name="Picture 2" descr="Digit Prediction of Handwriting Images.">
            <a:extLst>
              <a:ext uri="{FF2B5EF4-FFF2-40B4-BE49-F238E27FC236}">
                <a16:creationId xmlns:a16="http://schemas.microsoft.com/office/drawing/2014/main" id="{8500303B-7F69-D83B-E9B9-7719073099C0}"/>
              </a:ext>
            </a:extLst>
          </p:cNvPr>
          <p:cNvPicPr>
            <a:picLocks noChangeAspect="1" noChangeArrowheads="1"/>
          </p:cNvPicPr>
          <p:nvPr/>
        </p:nvPicPr>
        <p:blipFill>
          <a:blip r:embed="rId3" cstate="print"/>
          <a:srcRect/>
          <a:stretch>
            <a:fillRect/>
          </a:stretch>
        </p:blipFill>
        <p:spPr bwMode="auto">
          <a:xfrm>
            <a:off x="4074333" y="777240"/>
            <a:ext cx="7670264" cy="4991100"/>
          </a:xfrm>
          <a:prstGeom prst="rect">
            <a:avLst/>
          </a:prstGeom>
          <a:noFill/>
        </p:spPr>
      </p:pic>
    </p:spTree>
    <p:extLst>
      <p:ext uri="{BB962C8B-B14F-4D97-AF65-F5344CB8AC3E}">
        <p14:creationId xmlns:p14="http://schemas.microsoft.com/office/powerpoint/2010/main" val="3945023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D0B6481C-C787-6EC8-28F4-7FF97C8675E3}"/>
              </a:ext>
            </a:extLst>
          </p:cNvPr>
          <p:cNvSpPr txBox="1">
            <a:spLocks/>
          </p:cNvSpPr>
          <p:nvPr/>
        </p:nvSpPr>
        <p:spPr>
          <a:xfrm>
            <a:off x="3898392" y="1536905"/>
            <a:ext cx="7604760" cy="39494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latin typeface="Times New Roman" panose="02020603050405020304" pitchFamily="18" charset="0"/>
                <a:cs typeface="Times New Roman" panose="02020603050405020304" pitchFamily="18" charset="0"/>
              </a:rPr>
              <a:t>Handwritten Digit Recognition is used to recognize the Digits which are written by hand.</a:t>
            </a:r>
          </a:p>
          <a:p>
            <a:pPr algn="just">
              <a:lnSpc>
                <a:spcPct val="150000"/>
              </a:lnSpc>
            </a:pPr>
            <a:r>
              <a:rPr lang="en-US" sz="2000" dirty="0">
                <a:latin typeface="Times New Roman" panose="02020603050405020304" pitchFamily="18" charset="0"/>
                <a:cs typeface="Times New Roman" panose="02020603050405020304" pitchFamily="18" charset="0"/>
              </a:rPr>
              <a:t>A handwritten digit recognition system is used to visualize artificial neural networks.</a:t>
            </a:r>
          </a:p>
          <a:p>
            <a:pPr algn="just">
              <a:lnSpc>
                <a:spcPct val="150000"/>
              </a:lnSpc>
            </a:pPr>
            <a:r>
              <a:rPr lang="en-US" sz="2000" dirty="0">
                <a:latin typeface="Times New Roman" panose="02020603050405020304" pitchFamily="18" charset="0"/>
                <a:cs typeface="Times New Roman" panose="02020603050405020304" pitchFamily="18" charset="0"/>
              </a:rPr>
              <a:t>It is already widely used in the automatic processing of bank cheques, postal addresses, in mobile phones etc.                                                                                                                                                                                                                                                                                                                                                                                                                                                                                                                                                                                                                                                        </a:t>
            </a:r>
          </a:p>
        </p:txBody>
      </p:sp>
      <p:sp>
        <p:nvSpPr>
          <p:cNvPr id="3" name="Title 1">
            <a:extLst>
              <a:ext uri="{FF2B5EF4-FFF2-40B4-BE49-F238E27FC236}">
                <a16:creationId xmlns:a16="http://schemas.microsoft.com/office/drawing/2014/main" id="{1E12D3E3-0004-B5CD-141E-5342B02EF5BC}"/>
              </a:ext>
            </a:extLst>
          </p:cNvPr>
          <p:cNvSpPr txBox="1">
            <a:spLocks/>
          </p:cNvSpPr>
          <p:nvPr/>
        </p:nvSpPr>
        <p:spPr>
          <a:xfrm>
            <a:off x="2880360" y="614885"/>
            <a:ext cx="7246620" cy="1066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600" b="1" dirty="0">
                <a:latin typeface="Arial Black" panose="020B0A04020102020204" pitchFamily="34" charset="0"/>
              </a:rPr>
              <a:t>         </a:t>
            </a:r>
            <a:r>
              <a:rPr lang="en-US" sz="2800" b="1" dirty="0">
                <a:latin typeface="Times New Roman" panose="02020603050405020304" pitchFamily="18" charset="0"/>
                <a:cs typeface="Times New Roman" panose="02020603050405020304" pitchFamily="18" charset="0"/>
              </a:rPr>
              <a:t>MAIN GOAL &amp; APPLICATIONS</a:t>
            </a:r>
          </a:p>
        </p:txBody>
      </p:sp>
    </p:spTree>
    <p:extLst>
      <p:ext uri="{BB962C8B-B14F-4D97-AF65-F5344CB8AC3E}">
        <p14:creationId xmlns:p14="http://schemas.microsoft.com/office/powerpoint/2010/main" val="2587559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561E-66FA-5998-E345-880B3C7E4690}"/>
              </a:ext>
            </a:extLst>
          </p:cNvPr>
          <p:cNvSpPr txBox="1">
            <a:spLocks/>
          </p:cNvSpPr>
          <p:nvPr/>
        </p:nvSpPr>
        <p:spPr>
          <a:xfrm>
            <a:off x="2151451" y="630481"/>
            <a:ext cx="10972800" cy="1066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b="1" dirty="0">
                <a:latin typeface="Times New Roman" panose="02020603050405020304" pitchFamily="18" charset="0"/>
                <a:cs typeface="Times New Roman" panose="02020603050405020304" pitchFamily="18" charset="0"/>
              </a:rPr>
              <a:t>                        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6846DB-B74F-9473-27CE-722996CBF422}"/>
              </a:ext>
            </a:extLst>
          </p:cNvPr>
          <p:cNvSpPr txBox="1">
            <a:spLocks/>
          </p:cNvSpPr>
          <p:nvPr/>
        </p:nvSpPr>
        <p:spPr>
          <a:xfrm>
            <a:off x="4271771" y="1511048"/>
            <a:ext cx="7210697" cy="28770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latin typeface="Times New Roman" panose="02020603050405020304" pitchFamily="18" charset="0"/>
                <a:cs typeface="Times New Roman" panose="02020603050405020304" pitchFamily="18" charset="0"/>
              </a:rPr>
              <a:t>The handwritten digit recognition using convolutional neural network has proved to be a fairly good efficiency.</a:t>
            </a:r>
          </a:p>
          <a:p>
            <a:pPr algn="just">
              <a:lnSpc>
                <a:spcPct val="150000"/>
              </a:lnSpc>
            </a:pPr>
            <a:r>
              <a:rPr lang="en-US" sz="2000" dirty="0">
                <a:latin typeface="Times New Roman" panose="02020603050405020304" pitchFamily="18" charset="0"/>
                <a:cs typeface="Times New Roman" panose="02020603050405020304" pitchFamily="18" charset="0"/>
              </a:rPr>
              <a:t>It works better than any other algorithm, including artificial neural networks.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54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idx="4294967295"/>
          </p:nvPr>
        </p:nvSpPr>
        <p:spPr>
          <a:xfrm>
            <a:off x="3777045" y="354875"/>
            <a:ext cx="4895273" cy="1189038"/>
          </a:xfrm>
        </p:spPr>
        <p:txBody>
          <a:bodyPr/>
          <a:lstStyle/>
          <a:p>
            <a:r>
              <a:rPr lang="en-US" sz="2800" b="1" dirty="0">
                <a:latin typeface="Arial Black" panose="020B0A04020102020204" pitchFamily="34" charset="0"/>
              </a:rPr>
              <a:t> </a:t>
            </a:r>
            <a:r>
              <a:rPr lang="en-US" sz="2800" b="1"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13BAA74-3050-536B-A358-0B9CE0807F1E}"/>
              </a:ext>
            </a:extLst>
          </p:cNvPr>
          <p:cNvSpPr>
            <a:spLocks noGrp="1"/>
          </p:cNvSpPr>
          <p:nvPr>
            <p:ph idx="4294967295"/>
          </p:nvPr>
        </p:nvSpPr>
        <p:spPr>
          <a:xfrm>
            <a:off x="3833948" y="1391513"/>
            <a:ext cx="7794171" cy="4684892"/>
          </a:xfrm>
        </p:spPr>
        <p:txBody>
          <a:bodyPr>
            <a:normAutofit lnSpcReduction="10000"/>
          </a:bodyPr>
          <a:lstStyle/>
          <a:p>
            <a:pPr algn="just">
              <a:lnSpc>
                <a:spcPct val="150000"/>
              </a:lnSpc>
            </a:pPr>
            <a:r>
              <a:rPr lang="en-US" sz="2000" dirty="0">
                <a:latin typeface="Calibri" pitchFamily="34" charset="0"/>
                <a:cs typeface="Calibri" pitchFamily="34" charset="0"/>
              </a:rPr>
              <a:t>Character recognition plays an important role in the modern world. It can solve more complex problems and makes humans’ job easier.</a:t>
            </a:r>
          </a:p>
          <a:p>
            <a:pPr algn="just">
              <a:lnSpc>
                <a:spcPct val="150000"/>
              </a:lnSpc>
            </a:pPr>
            <a:r>
              <a:rPr lang="en-US" sz="2000" dirty="0">
                <a:latin typeface="Calibri" pitchFamily="34" charset="0"/>
                <a:cs typeface="Calibri" pitchFamily="34" charset="0"/>
              </a:rPr>
              <a:t> An example is handwritten character recognition. </a:t>
            </a:r>
          </a:p>
          <a:p>
            <a:pPr algn="just">
              <a:lnSpc>
                <a:spcPct val="150000"/>
              </a:lnSpc>
            </a:pPr>
            <a:r>
              <a:rPr lang="en-US" sz="2000" dirty="0">
                <a:latin typeface="Calibri" pitchFamily="34" charset="0"/>
                <a:cs typeface="Calibri" pitchFamily="34" charset="0"/>
              </a:rPr>
              <a:t>This is a system widely used in the world to recognize zip code or postal code for mail sorting. </a:t>
            </a:r>
          </a:p>
          <a:p>
            <a:pPr algn="just">
              <a:lnSpc>
                <a:spcPct val="150000"/>
              </a:lnSpc>
            </a:pPr>
            <a:r>
              <a:rPr lang="en-US" sz="2000" dirty="0">
                <a:latin typeface="Calibri" pitchFamily="34" charset="0"/>
                <a:cs typeface="Calibri" pitchFamily="34" charset="0"/>
              </a:rPr>
              <a:t>There are different techniques that can be used to recognize handwritten characters. They are Pattern Recognition and Artificial Neural Network (ANN).</a:t>
            </a:r>
          </a:p>
          <a:p>
            <a:pPr algn="just">
              <a:lnSpc>
                <a:spcPct val="150000"/>
              </a:lnSpc>
            </a:pPr>
            <a:r>
              <a:rPr lang="en-US" sz="2000" dirty="0">
                <a:latin typeface="Calibri" pitchFamily="34" charset="0"/>
                <a:cs typeface="Calibri" pitchFamily="34" charset="0"/>
              </a:rPr>
              <a:t>Handwritten Digit recognition uses Neural Network to recognize them. </a:t>
            </a:r>
            <a:r>
              <a:rPr lang="en-US" sz="2000" dirty="0"/>
              <a:t> </a:t>
            </a:r>
          </a:p>
          <a:p>
            <a:pPr marL="0" indent="0">
              <a:buNone/>
            </a:pPr>
            <a:endParaRPr lang="en-IN"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25E7E-389A-B54B-D8C6-8BA85886F033}"/>
              </a:ext>
            </a:extLst>
          </p:cNvPr>
          <p:cNvSpPr txBox="1"/>
          <p:nvPr/>
        </p:nvSpPr>
        <p:spPr>
          <a:xfrm>
            <a:off x="4050405" y="719604"/>
            <a:ext cx="499826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What are Neural networks?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2C49B2C-D156-5448-F264-0F40810D80C7}"/>
              </a:ext>
            </a:extLst>
          </p:cNvPr>
          <p:cNvSpPr txBox="1"/>
          <p:nvPr/>
        </p:nvSpPr>
        <p:spPr>
          <a:xfrm>
            <a:off x="3938282" y="1402422"/>
            <a:ext cx="7534289" cy="467820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The neural network architecture refers to the elements that are connected to make a network that is used for handwriting recognition.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The human brain works loosely to inspire neural networks. It is based on the idea of how neurons pass signals around the human brain to process input into an output.</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lgn="just"/>
            <a:r>
              <a:rPr lang="en-US" sz="2000" dirty="0">
                <a:latin typeface="Times New Roman" panose="02020603050405020304" pitchFamily="18" charset="0"/>
                <a:cs typeface="Times New Roman" panose="02020603050405020304" pitchFamily="18" charset="0"/>
              </a:rPr>
              <a:t> * Several units are layers to form a network and arrange from the ones that are responsible for receiving input to the layer that is responsible for output values.</a:t>
            </a:r>
          </a:p>
          <a:p>
            <a:pPr marL="0" indent="0" algn="just"/>
            <a:endParaRPr lang="en-US" sz="2000" dirty="0">
              <a:latin typeface="Times New Roman" panose="02020603050405020304" pitchFamily="18" charset="0"/>
              <a:cs typeface="Times New Roman" panose="02020603050405020304" pitchFamily="18" charset="0"/>
            </a:endParaRPr>
          </a:p>
          <a:p>
            <a:pPr marL="0" indent="0" algn="just"/>
            <a:r>
              <a:rPr lang="en-US" sz="2000" dirty="0">
                <a:latin typeface="Times New Roman" panose="02020603050405020304" pitchFamily="18" charset="0"/>
                <a:cs typeface="Times New Roman" panose="02020603050405020304" pitchFamily="18" charset="0"/>
              </a:rPr>
              <a:t>* Different neural network architectures can be used to provide different results from the input images of handwriting. It is because architectures are based on different parameters, data, and duration of training.</a:t>
            </a:r>
          </a:p>
          <a:p>
            <a:endParaRPr lang="en-IN" dirty="0"/>
          </a:p>
        </p:txBody>
      </p:sp>
    </p:spTree>
    <p:extLst>
      <p:ext uri="{BB962C8B-B14F-4D97-AF65-F5344CB8AC3E}">
        <p14:creationId xmlns:p14="http://schemas.microsoft.com/office/powerpoint/2010/main" val="335578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1D3FA1-B5D2-39EB-AE82-E0122A3656EC}"/>
              </a:ext>
            </a:extLst>
          </p:cNvPr>
          <p:cNvSpPr txBox="1"/>
          <p:nvPr/>
        </p:nvSpPr>
        <p:spPr>
          <a:xfrm>
            <a:off x="4529832" y="647887"/>
            <a:ext cx="5998831" cy="523220"/>
          </a:xfrm>
          <a:prstGeom prst="rect">
            <a:avLst/>
          </a:prstGeom>
          <a:noFill/>
        </p:spPr>
        <p:txBody>
          <a:bodyPr wrap="square" rtlCol="0">
            <a:spAutoFit/>
          </a:bodyPr>
          <a:lstStyle/>
          <a:p>
            <a:r>
              <a:rPr lang="en-US" sz="2800" dirty="0">
                <a:latin typeface="Arial Black" panose="020B0A04020102020204" pitchFamily="34" charset="0"/>
              </a:rPr>
              <a:t> </a:t>
            </a:r>
            <a:r>
              <a:rPr lang="en-US" sz="2800" b="1" dirty="0">
                <a:latin typeface="Times New Roman" panose="02020603050405020304" pitchFamily="18" charset="0"/>
                <a:cs typeface="Times New Roman" panose="02020603050405020304" pitchFamily="18" charset="0"/>
              </a:rPr>
              <a:t>A NEURAL CELL IN BRAIN</a:t>
            </a:r>
            <a:endParaRPr lang="en-IN" sz="2800" b="1" dirty="0">
              <a:latin typeface="Times New Roman" panose="02020603050405020304" pitchFamily="18" charset="0"/>
              <a:cs typeface="Times New Roman" panose="02020603050405020304" pitchFamily="18" charset="0"/>
            </a:endParaRPr>
          </a:p>
        </p:txBody>
      </p:sp>
      <p:pic>
        <p:nvPicPr>
          <p:cNvPr id="5" name="Content Placeholder 5">
            <a:extLst>
              <a:ext uri="{FF2B5EF4-FFF2-40B4-BE49-F238E27FC236}">
                <a16:creationId xmlns:a16="http://schemas.microsoft.com/office/drawing/2014/main" id="{F87F2513-1305-6D0E-A876-E8FC97FADB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6070" y="1522124"/>
            <a:ext cx="7986354" cy="4124296"/>
          </a:xfrm>
          <a:prstGeom prst="rect">
            <a:avLst/>
          </a:prstGeom>
        </p:spPr>
      </p:pic>
    </p:spTree>
    <p:extLst>
      <p:ext uri="{BB962C8B-B14F-4D97-AF65-F5344CB8AC3E}">
        <p14:creationId xmlns:p14="http://schemas.microsoft.com/office/powerpoint/2010/main" val="331151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1DFA72-A59B-93CA-5FF4-8F5A189583AB}"/>
              </a:ext>
            </a:extLst>
          </p:cNvPr>
          <p:cNvSpPr txBox="1"/>
          <p:nvPr/>
        </p:nvSpPr>
        <p:spPr>
          <a:xfrm>
            <a:off x="3950621" y="428204"/>
            <a:ext cx="742603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Convolutional Neural Network Architecture</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B0CAA89-02B0-CA17-4BE3-F862EB4497B3}"/>
              </a:ext>
            </a:extLst>
          </p:cNvPr>
          <p:cNvSpPr txBox="1"/>
          <p:nvPr/>
        </p:nvSpPr>
        <p:spPr>
          <a:xfrm>
            <a:off x="3874421" y="1200354"/>
            <a:ext cx="7799419" cy="4939814"/>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It consists of three main parts, two convolutional blocks and one fully connected neural network layer.</a:t>
            </a:r>
          </a:p>
          <a:p>
            <a:pPr algn="just">
              <a:lnSpc>
                <a:spcPct val="150000"/>
              </a:lnSpc>
            </a:pPr>
            <a:r>
              <a:rPr lang="en-US" dirty="0">
                <a:latin typeface="Times New Roman" panose="02020603050405020304" pitchFamily="18" charset="0"/>
                <a:cs typeface="Times New Roman" panose="02020603050405020304" pitchFamily="18" charset="0"/>
              </a:rPr>
              <a:t>* The inputs to this model are 28x28 images.</a:t>
            </a:r>
          </a:p>
          <a:p>
            <a:pPr algn="just">
              <a:lnSpc>
                <a:spcPct val="150000"/>
              </a:lnSpc>
              <a:buNone/>
            </a:pPr>
            <a:r>
              <a:rPr lang="en-US" b="1" dirty="0">
                <a:latin typeface="Times New Roman" panose="02020603050405020304" pitchFamily="18" charset="0"/>
                <a:cs typeface="Times New Roman" panose="02020603050405020304" pitchFamily="18" charset="0"/>
              </a:rPr>
              <a:t>First Convolutional Block:</a:t>
            </a:r>
          </a:p>
          <a:p>
            <a:pPr algn="just">
              <a:lnSpc>
                <a:spcPct val="150000"/>
              </a:lnSpc>
              <a:buNone/>
            </a:pPr>
            <a:r>
              <a:rPr lang="en-US" dirty="0">
                <a:latin typeface="Times New Roman" panose="02020603050405020304" pitchFamily="18" charset="0"/>
                <a:cs typeface="Times New Roman" panose="02020603050405020304" pitchFamily="18" charset="0"/>
              </a:rPr>
              <a:t>* A 28x28 image is taken as input to this block. A padding of 2 units is added to the image so as to retain its dimensions after a convolution operation on the image by 16 5x5 filters/kernels.</a:t>
            </a:r>
          </a:p>
          <a:p>
            <a:pPr algn="just">
              <a:lnSpc>
                <a:spcPct val="150000"/>
              </a:lnSpc>
              <a:buNone/>
            </a:pPr>
            <a:r>
              <a:rPr lang="en-US" dirty="0">
                <a:latin typeface="Times New Roman" panose="02020603050405020304" pitchFamily="18" charset="0"/>
                <a:cs typeface="Times New Roman" panose="02020603050405020304" pitchFamily="18" charset="0"/>
              </a:rPr>
              <a:t>* The output of the convolution gives 16x28x28 volume, which is then input to a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 function followed by a </a:t>
            </a:r>
            <a:r>
              <a:rPr lang="en-US" dirty="0" err="1">
                <a:latin typeface="Times New Roman" panose="02020603050405020304" pitchFamily="18" charset="0"/>
                <a:cs typeface="Times New Roman" panose="02020603050405020304" pitchFamily="18" charset="0"/>
              </a:rPr>
              <a:t>Maxpool</a:t>
            </a:r>
            <a:r>
              <a:rPr lang="en-US" dirty="0">
                <a:latin typeface="Times New Roman" panose="02020603050405020304" pitchFamily="18" charset="0"/>
                <a:cs typeface="Times New Roman" panose="02020603050405020304" pitchFamily="18" charset="0"/>
              </a:rPr>
              <a:t> operation.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 is used to introduce some non-linearity.</a:t>
            </a:r>
          </a:p>
          <a:p>
            <a:pPr algn="just">
              <a:lnSpc>
                <a:spcPct val="150000"/>
              </a:lnSpc>
              <a:buNone/>
            </a:pPr>
            <a:r>
              <a:rPr lang="en-US" dirty="0">
                <a:latin typeface="Times New Roman" panose="02020603050405020304" pitchFamily="18" charset="0"/>
                <a:cs typeface="Times New Roman" panose="02020603050405020304" pitchFamily="18" charset="0"/>
              </a:rPr>
              <a:t>* This block outputs a 16x14x14 volume</a:t>
            </a:r>
            <a:r>
              <a:rPr lang="en-US" dirty="0">
                <a:latin typeface="Calibri" pitchFamily="34" charset="0"/>
                <a:cs typeface="Calibri" pitchFamily="34" charset="0"/>
              </a:rPr>
              <a:t>.</a:t>
            </a:r>
          </a:p>
          <a:p>
            <a:endParaRPr lang="en-IN" dirty="0"/>
          </a:p>
        </p:txBody>
      </p:sp>
    </p:spTree>
    <p:extLst>
      <p:ext uri="{BB962C8B-B14F-4D97-AF65-F5344CB8AC3E}">
        <p14:creationId xmlns:p14="http://schemas.microsoft.com/office/powerpoint/2010/main" val="250530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4" name="Content Placeholder 5">
            <a:extLst>
              <a:ext uri="{FF2B5EF4-FFF2-40B4-BE49-F238E27FC236}">
                <a16:creationId xmlns:a16="http://schemas.microsoft.com/office/drawing/2014/main" id="{450F8B2C-5941-2777-8E1D-87256F6BD69F}"/>
              </a:ext>
            </a:extLst>
          </p:cNvPr>
          <p:cNvSpPr txBox="1">
            <a:spLocks/>
          </p:cNvSpPr>
          <p:nvPr/>
        </p:nvSpPr>
        <p:spPr>
          <a:xfrm>
            <a:off x="3693524" y="263435"/>
            <a:ext cx="8094616" cy="5294811"/>
          </a:xfrm>
          <a:prstGeom prst="rect">
            <a:avLst/>
          </a:prstGeom>
        </p:spPr>
        <p:txBody>
          <a:bodyPr vert="horz">
            <a:normAutofit fontScale="85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just" defTabSz="914400">
              <a:lnSpc>
                <a:spcPct val="170000"/>
              </a:lnSpc>
              <a:buFont typeface="Georgia"/>
              <a:buNone/>
            </a:pPr>
            <a:r>
              <a:rPr lang="en-US" b="1" dirty="0">
                <a:latin typeface="Calibri" pitchFamily="34" charset="0"/>
                <a:cs typeface="Calibri" pitchFamily="34" charset="0"/>
              </a:rPr>
              <a:t>Second Convolutional Block:</a:t>
            </a:r>
          </a:p>
          <a:p>
            <a:pPr algn="just" defTabSz="914400">
              <a:lnSpc>
                <a:spcPct val="170000"/>
              </a:lnSpc>
            </a:pPr>
            <a:r>
              <a:rPr lang="en-US" sz="2400" dirty="0">
                <a:latin typeface="Calibri" pitchFamily="34" charset="0"/>
                <a:cs typeface="Calibri" pitchFamily="34" charset="0"/>
              </a:rPr>
              <a:t>First step is again a convolution operation on 16x14x14 by 32 5x5kernels with padding of 2 units, obtaining a 32x14x14 volume.</a:t>
            </a:r>
          </a:p>
          <a:p>
            <a:pPr algn="just" defTabSz="914400">
              <a:lnSpc>
                <a:spcPct val="170000"/>
              </a:lnSpc>
            </a:pPr>
            <a:r>
              <a:rPr lang="en-US" sz="2400" dirty="0">
                <a:latin typeface="Calibri" pitchFamily="34" charset="0"/>
                <a:cs typeface="Calibri" pitchFamily="34" charset="0"/>
              </a:rPr>
              <a:t>It is passed through a </a:t>
            </a:r>
            <a:r>
              <a:rPr lang="en-US" sz="2400" dirty="0" err="1">
                <a:latin typeface="Calibri" pitchFamily="34" charset="0"/>
                <a:cs typeface="Calibri" pitchFamily="34" charset="0"/>
              </a:rPr>
              <a:t>ReLU</a:t>
            </a:r>
            <a:r>
              <a:rPr lang="en-US" sz="2400" dirty="0">
                <a:latin typeface="Calibri" pitchFamily="34" charset="0"/>
                <a:cs typeface="Calibri" pitchFamily="34" charset="0"/>
              </a:rPr>
              <a:t> activation followed by a </a:t>
            </a:r>
            <a:r>
              <a:rPr lang="en-US" sz="2400" dirty="0" err="1">
                <a:latin typeface="Calibri" pitchFamily="34" charset="0"/>
                <a:cs typeface="Calibri" pitchFamily="34" charset="0"/>
              </a:rPr>
              <a:t>Maxpool</a:t>
            </a:r>
            <a:r>
              <a:rPr lang="en-US" sz="2400" dirty="0">
                <a:latin typeface="Calibri" pitchFamily="34" charset="0"/>
                <a:cs typeface="Calibri" pitchFamily="34" charset="0"/>
              </a:rPr>
              <a:t> operation.</a:t>
            </a:r>
          </a:p>
          <a:p>
            <a:pPr algn="just" defTabSz="914400">
              <a:lnSpc>
                <a:spcPct val="170000"/>
              </a:lnSpc>
            </a:pPr>
            <a:r>
              <a:rPr lang="en-US" sz="2400" dirty="0">
                <a:latin typeface="Calibri" pitchFamily="34" charset="0"/>
                <a:cs typeface="Calibri" pitchFamily="34" charset="0"/>
              </a:rPr>
              <a:t>Second convolutional block outputs a 32x7x7 volume.</a:t>
            </a:r>
          </a:p>
          <a:p>
            <a:pPr marL="0" indent="0" algn="just" defTabSz="914400">
              <a:lnSpc>
                <a:spcPct val="170000"/>
              </a:lnSpc>
              <a:buFont typeface="Georgia"/>
              <a:buNone/>
            </a:pPr>
            <a:r>
              <a:rPr lang="en-US" b="1" dirty="0">
                <a:latin typeface="Calibri" pitchFamily="34" charset="0"/>
                <a:cs typeface="Calibri" pitchFamily="34" charset="0"/>
              </a:rPr>
              <a:t>Fully connected Neural Layer:</a:t>
            </a:r>
          </a:p>
          <a:p>
            <a:pPr algn="just" defTabSz="914400">
              <a:lnSpc>
                <a:spcPct val="170000"/>
              </a:lnSpc>
            </a:pPr>
            <a:r>
              <a:rPr lang="en-US" sz="2400" dirty="0">
                <a:latin typeface="Calibri" pitchFamily="34" charset="0"/>
                <a:cs typeface="Calibri" pitchFamily="34" charset="0"/>
              </a:rPr>
              <a:t>Here, a single hidden layer of 10 nodes is taken as the fully connected layer.</a:t>
            </a:r>
          </a:p>
          <a:p>
            <a:pPr algn="just" defTabSz="914400">
              <a:lnSpc>
                <a:spcPct val="170000"/>
              </a:lnSpc>
            </a:pPr>
            <a:r>
              <a:rPr lang="en-US" sz="2400" dirty="0">
                <a:latin typeface="Calibri" pitchFamily="34" charset="0"/>
                <a:cs typeface="Calibri" pitchFamily="34" charset="0"/>
              </a:rPr>
              <a:t>Finally, the output of the fully connected layer is passed to a </a:t>
            </a:r>
            <a:r>
              <a:rPr lang="en-US" sz="2400" dirty="0" err="1">
                <a:latin typeface="Calibri" pitchFamily="34" charset="0"/>
                <a:cs typeface="Calibri" pitchFamily="34" charset="0"/>
              </a:rPr>
              <a:t>softmax</a:t>
            </a:r>
            <a:r>
              <a:rPr lang="en-US" sz="2400" dirty="0">
                <a:latin typeface="Calibri" pitchFamily="34" charset="0"/>
                <a:cs typeface="Calibri" pitchFamily="34" charset="0"/>
              </a:rPr>
              <a:t> function to obtain the output result of recognition</a:t>
            </a:r>
            <a:r>
              <a:rPr lang="en-US" sz="2600" dirty="0">
                <a:latin typeface="Calibri" pitchFamily="34" charset="0"/>
                <a:cs typeface="Calibri" pitchFamily="34" charset="0"/>
              </a:rPr>
              <a:t>.</a:t>
            </a:r>
          </a:p>
        </p:txBody>
      </p:sp>
    </p:spTree>
    <p:extLst>
      <p:ext uri="{BB962C8B-B14F-4D97-AF65-F5344CB8AC3E}">
        <p14:creationId xmlns:p14="http://schemas.microsoft.com/office/powerpoint/2010/main" val="77550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B427-804B-4213-42DA-C4AFA922C268}"/>
              </a:ext>
            </a:extLst>
          </p:cNvPr>
          <p:cNvSpPr txBox="1">
            <a:spLocks/>
          </p:cNvSpPr>
          <p:nvPr/>
        </p:nvSpPr>
        <p:spPr>
          <a:xfrm>
            <a:off x="3385358" y="109155"/>
            <a:ext cx="10414659"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US" sz="3200" b="1" dirty="0">
                <a:latin typeface="Arial Black" panose="020B0A04020102020204" pitchFamily="34" charset="0"/>
              </a:rPr>
              <a:t> </a:t>
            </a:r>
            <a:r>
              <a:rPr lang="en-US" sz="2900" b="1" dirty="0">
                <a:latin typeface="Times New Roman" panose="02020603050405020304" pitchFamily="18" charset="0"/>
                <a:cs typeface="Times New Roman" panose="02020603050405020304" pitchFamily="18" charset="0"/>
              </a:rPr>
              <a:t>Architecture of a Convolutional Neural Network</a:t>
            </a:r>
            <a:endParaRPr lang="en-IN" sz="2900" b="1" dirty="0">
              <a:latin typeface="Times New Roman" panose="02020603050405020304" pitchFamily="18" charset="0"/>
              <a:cs typeface="Times New Roman" panose="02020603050405020304" pitchFamily="18" charset="0"/>
            </a:endParaRPr>
          </a:p>
        </p:txBody>
      </p:sp>
      <p:pic>
        <p:nvPicPr>
          <p:cNvPr id="3" name="Picture 2" descr="Convolutional Neural Network Architecture.">
            <a:extLst>
              <a:ext uri="{FF2B5EF4-FFF2-40B4-BE49-F238E27FC236}">
                <a16:creationId xmlns:a16="http://schemas.microsoft.com/office/drawing/2014/main" id="{81FDD544-F889-CCB5-6076-D168D2253CF3}"/>
              </a:ext>
            </a:extLst>
          </p:cNvPr>
          <p:cNvPicPr>
            <a:picLocks noChangeAspect="1" noChangeArrowheads="1"/>
          </p:cNvPicPr>
          <p:nvPr/>
        </p:nvPicPr>
        <p:blipFill>
          <a:blip r:embed="rId3" cstate="print"/>
          <a:srcRect/>
          <a:stretch>
            <a:fillRect/>
          </a:stretch>
        </p:blipFill>
        <p:spPr bwMode="auto">
          <a:xfrm>
            <a:off x="4091940" y="1318260"/>
            <a:ext cx="7353300" cy="4065024"/>
          </a:xfrm>
          <a:prstGeom prst="rect">
            <a:avLst/>
          </a:prstGeom>
          <a:noFill/>
        </p:spPr>
      </p:pic>
    </p:spTree>
    <p:extLst>
      <p:ext uri="{BB962C8B-B14F-4D97-AF65-F5344CB8AC3E}">
        <p14:creationId xmlns:p14="http://schemas.microsoft.com/office/powerpoint/2010/main" val="302814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B964717-C8B6-F2AC-3122-F4F5EC0CFA23}"/>
              </a:ext>
            </a:extLst>
          </p:cNvPr>
          <p:cNvSpPr txBox="1">
            <a:spLocks/>
          </p:cNvSpPr>
          <p:nvPr/>
        </p:nvSpPr>
        <p:spPr>
          <a:xfrm>
            <a:off x="4031375" y="403466"/>
            <a:ext cx="5507775" cy="8827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b="1" dirty="0">
                <a:latin typeface="Times New Roman" panose="02020603050405020304" pitchFamily="18" charset="0"/>
                <a:cs typeface="Times New Roman" panose="02020603050405020304" pitchFamily="18" charset="0"/>
              </a:rPr>
              <a:t>Why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Convolutions?</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66C9962-0D60-6107-60DD-4E3A5CACCD68}"/>
              </a:ext>
            </a:extLst>
          </p:cNvPr>
          <p:cNvSpPr txBox="1"/>
          <p:nvPr/>
        </p:nvSpPr>
        <p:spPr>
          <a:xfrm>
            <a:off x="4031375" y="1286196"/>
            <a:ext cx="7263741" cy="465364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Convolution is a simple mathematical operation between two matrices in which one is multiplied to the other element wise and sum of all these multiplications is calculated.</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Convolutions are performed for various reasons-Convolutions provide better feature extraction.</a:t>
            </a:r>
          </a:p>
          <a:p>
            <a:pPr algn="just">
              <a:lnSpc>
                <a:spcPct val="150000"/>
              </a:lnSpc>
            </a:pPr>
            <a:r>
              <a:rPr lang="en-US" sz="2000" dirty="0">
                <a:latin typeface="Times New Roman" panose="02020603050405020304" pitchFamily="18" charset="0"/>
                <a:cs typeface="Times New Roman" panose="02020603050405020304" pitchFamily="18" charset="0"/>
              </a:rPr>
              <a:t>* They save a lot of computation compared to ANNs.</a:t>
            </a:r>
          </a:p>
          <a:p>
            <a:pPr algn="just">
              <a:lnSpc>
                <a:spcPct val="150000"/>
              </a:lnSpc>
            </a:pPr>
            <a:r>
              <a:rPr lang="en-US" sz="2000" dirty="0">
                <a:latin typeface="Times New Roman" panose="02020603050405020304" pitchFamily="18" charset="0"/>
                <a:cs typeface="Times New Roman" panose="02020603050405020304" pitchFamily="18" charset="0"/>
              </a:rPr>
              <a:t>Less number of parameters are created than those in pure fully connected layers.</a:t>
            </a:r>
          </a:p>
          <a:p>
            <a:pPr algn="just">
              <a:lnSpc>
                <a:spcPct val="150000"/>
              </a:lnSpc>
            </a:pPr>
            <a:r>
              <a:rPr lang="en-US" sz="2000" dirty="0">
                <a:latin typeface="Times New Roman" panose="02020603050405020304" pitchFamily="18" charset="0"/>
                <a:cs typeface="Times New Roman" panose="02020603050405020304" pitchFamily="18" charset="0"/>
              </a:rPr>
              <a:t>* Due to less number of required parameters , lesser fully connected  layers are needed.</a:t>
            </a:r>
          </a:p>
        </p:txBody>
      </p:sp>
    </p:spTree>
    <p:extLst>
      <p:ext uri="{BB962C8B-B14F-4D97-AF65-F5344CB8AC3E}">
        <p14:creationId xmlns:p14="http://schemas.microsoft.com/office/powerpoint/2010/main" val="359646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DD278-ECC5-7770-204A-C92CEFEC0412}"/>
              </a:ext>
            </a:extLst>
          </p:cNvPr>
          <p:cNvSpPr txBox="1">
            <a:spLocks/>
          </p:cNvSpPr>
          <p:nvPr/>
        </p:nvSpPr>
        <p:spPr>
          <a:xfrm>
            <a:off x="3892731" y="1575954"/>
            <a:ext cx="7613469" cy="46052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000" dirty="0">
                <a:latin typeface="Times New Roman" panose="02020603050405020304" pitchFamily="18" charset="0"/>
                <a:cs typeface="Times New Roman" panose="02020603050405020304" pitchFamily="18" charset="0"/>
              </a:rPr>
              <a:t>The dataset has sample Handwriting digits for evaluating machine learning models on the problem of Handwriting digit recognition.</a:t>
            </a:r>
          </a:p>
          <a:p>
            <a:pPr algn="just">
              <a:lnSpc>
                <a:spcPct val="150000"/>
              </a:lnSpc>
            </a:pPr>
            <a:r>
              <a:rPr lang="en-US" sz="2000" dirty="0">
                <a:latin typeface="Times New Roman" panose="02020603050405020304" pitchFamily="18" charset="0"/>
                <a:cs typeface="Times New Roman" panose="02020603050405020304" pitchFamily="18" charset="0"/>
              </a:rPr>
              <a:t> It contains 21,000 testing and 21,000 training of Handwriting digits from (0 to 9). </a:t>
            </a:r>
          </a:p>
          <a:p>
            <a:pPr algn="just">
              <a:lnSpc>
                <a:spcPct val="150000"/>
              </a:lnSpc>
            </a:pPr>
            <a:r>
              <a:rPr lang="en-US" sz="2000" dirty="0">
                <a:latin typeface="Times New Roman" panose="02020603050405020304" pitchFamily="18" charset="0"/>
                <a:cs typeface="Times New Roman" panose="02020603050405020304" pitchFamily="18" charset="0"/>
              </a:rPr>
              <a:t>Each of the digits is standardized and cantered in a grayscale (0 – 255) images with a size of 28x28 pixel. In each of the images consists of 784 pixels that represent the structures of the digits.</a:t>
            </a:r>
          </a:p>
        </p:txBody>
      </p:sp>
      <p:sp>
        <p:nvSpPr>
          <p:cNvPr id="4" name="Title 1">
            <a:extLst>
              <a:ext uri="{FF2B5EF4-FFF2-40B4-BE49-F238E27FC236}">
                <a16:creationId xmlns:a16="http://schemas.microsoft.com/office/drawing/2014/main" id="{B17FA3E8-2D5F-AE3F-637C-20BBDC98B3ED}"/>
              </a:ext>
            </a:extLst>
          </p:cNvPr>
          <p:cNvSpPr txBox="1">
            <a:spLocks/>
          </p:cNvSpPr>
          <p:nvPr/>
        </p:nvSpPr>
        <p:spPr>
          <a:xfrm>
            <a:off x="2366753" y="515020"/>
            <a:ext cx="7458494" cy="14263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US" sz="2800" b="1" dirty="0">
                <a:latin typeface="Times New Roman" panose="02020603050405020304" pitchFamily="18" charset="0"/>
                <a:cs typeface="Times New Roman" panose="02020603050405020304" pitchFamily="18" charset="0"/>
              </a:rPr>
              <a:t>                    Training Dataset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92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 ds:uri="16c05727-aa75-4e4a-9b5f-8a80a1165891"/>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137</TotalTime>
  <Words>923</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Arial Black</vt:lpstr>
      <vt:lpstr>Calibri</vt:lpstr>
      <vt:lpstr>Calibri Light</vt:lpstr>
      <vt:lpstr>Georgia</vt:lpstr>
      <vt:lpstr>Times New Roman</vt:lpstr>
      <vt:lpstr>Office Theme</vt:lpstr>
      <vt:lpstr>       A NOVEL METHOD FOR  HANDWRITTEN DIGIT RECOGNITION SYSTEM </vt:lpstr>
      <vt:lpst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 METHOD FOR  HANDWRITTEN DIGIT RECOGNITION SYSTEM</dc:title>
  <dc:creator>vasunthra karthi</dc:creator>
  <cp:lastModifiedBy>vasunthra karthi</cp:lastModifiedBy>
  <cp:revision>2</cp:revision>
  <dcterms:created xsi:type="dcterms:W3CDTF">2022-11-22T14:03:14Z</dcterms:created>
  <dcterms:modified xsi:type="dcterms:W3CDTF">2022-11-23T14:32:05Z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