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78" r:id="rId2"/>
    <p:sldId id="279" r:id="rId3"/>
    <p:sldId id="280" r:id="rId4"/>
    <p:sldId id="281" r:id="rId5"/>
    <p:sldId id="260" r:id="rId6"/>
    <p:sldId id="257" r:id="rId7"/>
    <p:sldId id="273" r:id="rId8"/>
    <p:sldId id="259" r:id="rId9"/>
    <p:sldId id="258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5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9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8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64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6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9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0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8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5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3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5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3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EDB2-43E8-43C1-9297-B1921F8D6A8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31D9-55CB-424D-A9DE-AEF67FFEB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1122363"/>
            <a:ext cx="11319164" cy="2387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Arial Black" panose="020B0A04020102020204" pitchFamily="34" charset="0"/>
              </a:rPr>
              <a:t>NOVEL METHOD FOR </a:t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3600" b="1" dirty="0" smtClean="0">
                <a:latin typeface="Arial Black" panose="020B0A04020102020204" pitchFamily="34" charset="0"/>
              </a:rPr>
              <a:t>HANDWRITTEN DIGIT RECOGNITION SYSTEM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1128" y="4184073"/>
            <a:ext cx="5098472" cy="21336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3800" b="1" dirty="0" smtClean="0">
                <a:solidFill>
                  <a:schemeClr val="tx1"/>
                </a:solidFill>
              </a:rPr>
              <a:t>Manosri r </a:t>
            </a:r>
            <a:r>
              <a:rPr lang="en-US" sz="3800" b="1" dirty="0" smtClean="0">
                <a:solidFill>
                  <a:schemeClr val="tx1"/>
                </a:solidFill>
              </a:rPr>
              <a:t>(TL</a:t>
            </a:r>
            <a:r>
              <a:rPr lang="en-US" sz="3800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3800" b="1" dirty="0" smtClean="0">
                <a:solidFill>
                  <a:schemeClr val="tx1"/>
                </a:solidFill>
              </a:rPr>
              <a:t>Pooja  S</a:t>
            </a:r>
          </a:p>
          <a:p>
            <a:pPr algn="l"/>
            <a:r>
              <a:rPr lang="en-US" sz="3800" b="1" dirty="0" smtClean="0">
                <a:solidFill>
                  <a:schemeClr val="tx1"/>
                </a:solidFill>
              </a:rPr>
              <a:t>Sandhiya C</a:t>
            </a:r>
          </a:p>
          <a:p>
            <a:pPr algn="l"/>
            <a:r>
              <a:rPr lang="en-US" sz="3800" b="1" dirty="0" smtClean="0">
                <a:solidFill>
                  <a:schemeClr val="tx1"/>
                </a:solidFill>
              </a:rPr>
              <a:t>Sweadha M </a:t>
            </a:r>
          </a:p>
          <a:p>
            <a:pPr algn="l"/>
            <a:endParaRPr lang="en-US" sz="3800" b="1" dirty="0">
              <a:solidFill>
                <a:schemeClr val="tx1"/>
              </a:solidFill>
            </a:endParaRPr>
          </a:p>
          <a:p>
            <a:pPr algn="l"/>
            <a:r>
              <a:rPr lang="en-US" sz="3800" b="1" dirty="0" smtClean="0">
                <a:solidFill>
                  <a:schemeClr val="tx1"/>
                </a:solidFill>
              </a:rPr>
              <a:t>(Agni College Of Technology</a:t>
            </a:r>
            <a:r>
              <a:rPr lang="en-US" dirty="0" smtClean="0"/>
              <a:t>)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5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Images are taken using webcam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take images from webcam, </a:t>
            </a:r>
            <a:r>
              <a:rPr lang="en-US" dirty="0" err="1" smtClean="0"/>
              <a:t>opencv</a:t>
            </a:r>
            <a:r>
              <a:rPr lang="en-US" dirty="0" smtClean="0"/>
              <a:t> functions have been used.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87" y="3021529"/>
            <a:ext cx="6394718" cy="33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Pre-Processing of images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2"/>
            <a:ext cx="10515600" cy="72138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Pre-processing of images is done using a python library called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certain functions which can be implemented to make necessary changes in the image before passing them to network.</a:t>
            </a:r>
          </a:p>
          <a:p>
            <a:r>
              <a:rPr lang="en-US" dirty="0" smtClean="0"/>
              <a:t>Gaussian blur</a:t>
            </a:r>
          </a:p>
          <a:p>
            <a:r>
              <a:rPr lang="en-US" dirty="0" smtClean="0"/>
              <a:t>- Gaussian blur is a function for smoothening an image.</a:t>
            </a:r>
          </a:p>
          <a:p>
            <a:r>
              <a:rPr lang="en-US" dirty="0" smtClean="0"/>
              <a:t>Adaptive-Threshold</a:t>
            </a:r>
          </a:p>
          <a:p>
            <a:r>
              <a:rPr lang="en-US" dirty="0" smtClean="0"/>
              <a:t>- In Adaptive-Threshold, the algorithm calculate the threshold for a small regions of the image. So we get different thresholds for different regions of the same image and it gives us better results for images with varying illumination.</a:t>
            </a:r>
          </a:p>
          <a:p>
            <a:r>
              <a:rPr lang="en-US" dirty="0" smtClean="0"/>
              <a:t>Dilation</a:t>
            </a:r>
          </a:p>
          <a:p>
            <a:r>
              <a:rPr lang="en-US" dirty="0" smtClean="0"/>
              <a:t>- Dilation is done to make the digits bigger.</a:t>
            </a:r>
          </a:p>
          <a:p>
            <a:r>
              <a:rPr lang="en-US" dirty="0" smtClean="0"/>
              <a:t>- Dilation is very useful in cases where digits have holes as noises in them.</a:t>
            </a:r>
          </a:p>
          <a:p>
            <a:r>
              <a:rPr lang="en-US" dirty="0" smtClean="0"/>
              <a:t>Erosion</a:t>
            </a:r>
          </a:p>
          <a:p>
            <a:r>
              <a:rPr lang="en-US" dirty="0" smtClean="0"/>
              <a:t>- Erosion is done to make the digits smaller or thinner.</a:t>
            </a:r>
          </a:p>
          <a:p>
            <a:r>
              <a:rPr lang="en-US" dirty="0" smtClean="0"/>
              <a:t>- This reduces the noise as thin noises get vanished after erosion.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5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857" y="2031138"/>
            <a:ext cx="4232366" cy="361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12" y="827619"/>
            <a:ext cx="7419975" cy="4821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903785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Image after Gaussian Blur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53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0971" y="1698171"/>
            <a:ext cx="2442755" cy="9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0" y="822961"/>
            <a:ext cx="10686234" cy="393273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4755696"/>
            <a:ext cx="10626498" cy="1113291"/>
          </a:xfrm>
        </p:spPr>
        <p:txBody>
          <a:bodyPr/>
          <a:lstStyle/>
          <a:p>
            <a:r>
              <a:rPr lang="en-US" sz="1800" b="1" dirty="0"/>
              <a:t> </a:t>
            </a:r>
            <a:r>
              <a:rPr lang="en-US" sz="1800" b="1" dirty="0" smtClean="0"/>
              <a:t>                 Image after Adaptive Threshold                                                Image after Dilate and Erode                                                                                           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4774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Arial Black" panose="020B0A04020102020204" pitchFamily="34" charset="0"/>
              </a:rPr>
              <a:t>              Segmentation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of the image is done by the concept contours in Opencv</a:t>
            </a:r>
          </a:p>
          <a:p>
            <a:r>
              <a:rPr lang="en-US" dirty="0" smtClean="0"/>
              <a:t>Contours</a:t>
            </a:r>
          </a:p>
          <a:p>
            <a:r>
              <a:rPr lang="en-US" dirty="0" smtClean="0"/>
              <a:t>- Contours can be explained as simply curve joining all the continuous points, having same color or intensity</a:t>
            </a:r>
          </a:p>
          <a:p>
            <a:r>
              <a:rPr lang="en-US" dirty="0" smtClean="0"/>
              <a:t>- The contours are a useful tool for shape analysis and object detection and recognition.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4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6537" y="2403566"/>
            <a:ext cx="1881052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1" y="914916"/>
            <a:ext cx="6493489" cy="4627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1" y="1079148"/>
            <a:ext cx="4937759" cy="2648836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Image after contour     extraction 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1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1882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 Black" panose="020B0A04020102020204" pitchFamily="34" charset="0"/>
              </a:rPr>
              <a:t>Convolutional Neural Network Architecture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536"/>
            <a:ext cx="10515600" cy="568334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model’s architecture consists of three main parts, two convolutional blocks and one fully connected neural network layer.</a:t>
            </a:r>
          </a:p>
          <a:p>
            <a:r>
              <a:rPr lang="en-US" dirty="0" smtClean="0"/>
              <a:t>The inputs to this model are 28x28 images.</a:t>
            </a:r>
          </a:p>
          <a:p>
            <a:endParaRPr lang="en-US" dirty="0"/>
          </a:p>
          <a:p>
            <a:r>
              <a:rPr lang="en-US" b="1" dirty="0" smtClean="0"/>
              <a:t>First Convolutional Block:</a:t>
            </a:r>
          </a:p>
          <a:p>
            <a:r>
              <a:rPr lang="en-US" dirty="0" smtClean="0"/>
              <a:t>A 28x28 image is taken as input to this block. A padding of 2 units is added to the image so as to retain its dimensions after a convolution operation on the image by 16 5x5 filters/kernels.</a:t>
            </a:r>
          </a:p>
          <a:p>
            <a:r>
              <a:rPr lang="en-US" dirty="0" smtClean="0"/>
              <a:t>The output of the convolution gives 16x28x28 volume, which is then input to a ReLU activation function followed by a MaxPool operation. ReLU activation is used to introduce some non-linearity.</a:t>
            </a:r>
          </a:p>
          <a:p>
            <a:r>
              <a:rPr lang="en-US" dirty="0" smtClean="0"/>
              <a:t>This block outputs a 16x14x14 volume.</a:t>
            </a:r>
          </a:p>
        </p:txBody>
      </p:sp>
    </p:spTree>
    <p:extLst>
      <p:ext uri="{BB962C8B-B14F-4D97-AF65-F5344CB8AC3E}">
        <p14:creationId xmlns:p14="http://schemas.microsoft.com/office/powerpoint/2010/main" val="108036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616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Second Convolutional Block</a:t>
            </a:r>
          </a:p>
          <a:p>
            <a:pPr marL="0" indent="0">
              <a:buNone/>
            </a:pPr>
            <a:endParaRPr lang="en-US" b="1" dirty="0" smtClean="0">
              <a:latin typeface="Arial Black" panose="020B0A04020102020204" pitchFamily="34" charset="0"/>
            </a:endParaRPr>
          </a:p>
          <a:p>
            <a:r>
              <a:rPr lang="en-US" dirty="0" smtClean="0"/>
              <a:t>First step is again a convolution operation on 16x14x14 by 32 5x5kernels with padding of 2 units, obtaining a 32x14x14 volume.</a:t>
            </a:r>
          </a:p>
          <a:p>
            <a:r>
              <a:rPr lang="en-US" dirty="0" smtClean="0"/>
              <a:t>It is passed through a ReLU activation followed by a MaxPool operation.</a:t>
            </a:r>
          </a:p>
          <a:p>
            <a:r>
              <a:rPr lang="en-US" dirty="0" smtClean="0"/>
              <a:t>Second convolutional block outputs a 32x7x7 volume.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Fully connected Neural Layer:</a:t>
            </a:r>
          </a:p>
          <a:p>
            <a:r>
              <a:rPr lang="en-US" dirty="0" smtClean="0"/>
              <a:t>Here, a single hidden layer of 10 nodes is taken as the fully connected layer.</a:t>
            </a:r>
          </a:p>
          <a:p>
            <a:r>
              <a:rPr lang="en-US" dirty="0" smtClean="0"/>
              <a:t>Finally, the output of the fully connected layer is passed to a softmax function to obtain the output result of recognition.</a:t>
            </a:r>
          </a:p>
        </p:txBody>
      </p:sp>
    </p:spTree>
    <p:extLst>
      <p:ext uri="{BB962C8B-B14F-4D97-AF65-F5344CB8AC3E}">
        <p14:creationId xmlns:p14="http://schemas.microsoft.com/office/powerpoint/2010/main" val="268197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Conclusion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0947"/>
          </a:xfrm>
        </p:spPr>
        <p:txBody>
          <a:bodyPr/>
          <a:lstStyle/>
          <a:p>
            <a:r>
              <a:rPr lang="en-US" dirty="0" smtClean="0"/>
              <a:t>The handwritten digit recognition using convolutional neural network has proved to be a fairly good efficiency.</a:t>
            </a:r>
          </a:p>
          <a:p>
            <a:r>
              <a:rPr lang="en-US" dirty="0" smtClean="0"/>
              <a:t>It works better than any other algorithm, including artificial neural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56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286"/>
            <a:ext cx="10515600" cy="5613009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                 THANK YOU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        MAIN </a:t>
            </a:r>
            <a:r>
              <a:rPr lang="en-US" sz="3600" b="1" dirty="0" smtClean="0">
                <a:latin typeface="Arial Black" panose="020B0A04020102020204" pitchFamily="34" charset="0"/>
              </a:rPr>
              <a:t>GOAL &amp; APPLICATIONS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Handwritten Digit Recognition is used to recognize the Digits which are written by hand.</a:t>
            </a:r>
          </a:p>
          <a:p>
            <a:r>
              <a:rPr lang="en-US" dirty="0" smtClean="0"/>
              <a:t>A handwritten digit recognition system is used to visualize artificial neural networks.</a:t>
            </a:r>
          </a:p>
          <a:p>
            <a:r>
              <a:rPr lang="en-US" dirty="0" smtClean="0"/>
              <a:t>It is already widely used in the automatic processing of bank </a:t>
            </a:r>
            <a:r>
              <a:rPr lang="en-US" dirty="0" err="1" smtClean="0"/>
              <a:t>cheques</a:t>
            </a:r>
            <a:r>
              <a:rPr lang="en-US" dirty="0" smtClean="0"/>
              <a:t>, postal addresses, in mobile phones etc.,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1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                  Introduction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Scientists believe that the most intelligent device is the Human Brain.</a:t>
            </a:r>
          </a:p>
          <a:p>
            <a:r>
              <a:rPr lang="en-US" dirty="0" smtClean="0"/>
              <a:t>There is no computer which can beat the level of efficiency of human brain.  These Inefficiencies of the computer has lead to evolution of “ Artificial Neural Network”.</a:t>
            </a:r>
          </a:p>
          <a:p>
            <a:r>
              <a:rPr lang="en-US" dirty="0" smtClean="0"/>
              <a:t>They differ from conventional systems in the sense that rather than being programmed these system learn to recognize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0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What </a:t>
            </a:r>
            <a:r>
              <a:rPr lang="en-US" b="1" dirty="0" smtClean="0"/>
              <a:t>are Neural </a:t>
            </a:r>
            <a:r>
              <a:rPr lang="en-US" b="1" dirty="0" smtClean="0"/>
              <a:t>Networks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Artificial neural networks ,usually </a:t>
            </a:r>
            <a:r>
              <a:rPr lang="en-US" dirty="0"/>
              <a:t>c</a:t>
            </a:r>
            <a:r>
              <a:rPr lang="en-US" dirty="0" smtClean="0"/>
              <a:t>alled neural networks(NNs),are interconnected systems composed of many simple processing elements(neurons)operating in parallel whose function is determined by-</a:t>
            </a:r>
          </a:p>
          <a:p>
            <a:pPr>
              <a:buNone/>
            </a:pPr>
            <a:r>
              <a:rPr lang="en-US" dirty="0" smtClean="0"/>
              <a:t>	1)Network Structure</a:t>
            </a:r>
          </a:p>
          <a:p>
            <a:pPr>
              <a:buNone/>
            </a:pPr>
            <a:r>
              <a:rPr lang="en-US" dirty="0" smtClean="0"/>
              <a:t>	2)Connection Strengths</a:t>
            </a:r>
          </a:p>
          <a:p>
            <a:pPr>
              <a:buNone/>
            </a:pPr>
            <a:r>
              <a:rPr lang="en-US" dirty="0" smtClean="0"/>
              <a:t>    3)The Processing performed </a:t>
            </a:r>
          </a:p>
          <a:p>
            <a:pPr>
              <a:buNone/>
            </a:pPr>
            <a:r>
              <a:rPr lang="en-US" dirty="0" smtClean="0"/>
              <a:t>    at Computing elements or </a:t>
            </a:r>
          </a:p>
          <a:p>
            <a:pPr>
              <a:buNone/>
            </a:pPr>
            <a:r>
              <a:rPr lang="en-US" dirty="0" smtClean="0"/>
              <a:t>    nodes.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657600"/>
            <a:ext cx="3467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2765" y="624110"/>
            <a:ext cx="9481848" cy="1398654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 neural cell in the brain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3" y="2022764"/>
            <a:ext cx="6272212" cy="3782723"/>
          </a:xfrm>
        </p:spPr>
      </p:pic>
    </p:spTree>
    <p:extLst>
      <p:ext uri="{BB962C8B-B14F-4D97-AF65-F5344CB8AC3E}">
        <p14:creationId xmlns:p14="http://schemas.microsoft.com/office/powerpoint/2010/main" val="27732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73" y="581246"/>
            <a:ext cx="9149339" cy="1426363"/>
          </a:xfrm>
        </p:spPr>
        <p:txBody>
          <a:bodyPr/>
          <a:lstStyle/>
          <a:p>
            <a:pPr algn="just"/>
            <a:r>
              <a:rPr lang="en-US" b="1" dirty="0" smtClean="0">
                <a:latin typeface="Arial Black" panose="020B0A04020102020204" pitchFamily="34" charset="0"/>
              </a:rPr>
              <a:t>           Training Dataset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255" y="2161309"/>
            <a:ext cx="10224654" cy="4225635"/>
          </a:xfrm>
        </p:spPr>
        <p:txBody>
          <a:bodyPr/>
          <a:lstStyle/>
          <a:p>
            <a:r>
              <a:rPr lang="en-US" dirty="0" smtClean="0"/>
              <a:t>Training of the network is done by a dataset named MNIST dataset.</a:t>
            </a:r>
          </a:p>
          <a:p>
            <a:r>
              <a:rPr lang="en-US" dirty="0" smtClean="0"/>
              <a:t>MNIST dataset has a training set of 60,000 examples, and a test set of 10,000 examples.</a:t>
            </a:r>
          </a:p>
          <a:p>
            <a:r>
              <a:rPr lang="en-US" dirty="0" smtClean="0"/>
              <a:t>All the images in the dataset are of 28x28 pixels.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78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20981" y="1102126"/>
            <a:ext cx="10167957" cy="1835037"/>
          </a:xfrm>
        </p:spPr>
        <p:txBody>
          <a:bodyPr>
            <a:normAutofit fontScale="90000"/>
          </a:bodyPr>
          <a:lstStyle/>
          <a:p>
            <a:r>
              <a:rPr lang="en-US" sz="3200" i="1" cap="none" dirty="0" smtClean="0">
                <a:latin typeface="+mn-lt"/>
                <a:cs typeface="Calibri" panose="020F0502020204030204" pitchFamily="34" charset="0"/>
              </a:rPr>
              <a:t>It is a good database for people who want to try learning techniques and pattern recognition method on real-world data while spending minimal efforts on preprocessing and formatting</a:t>
            </a:r>
            <a:r>
              <a:rPr lang="en-US" sz="3200" cap="none" dirty="0" smtClean="0">
                <a:latin typeface="+mn-lt"/>
                <a:cs typeface="Calibri" panose="020F0502020204030204" pitchFamily="34" charset="0"/>
              </a:rPr>
              <a:t>. </a:t>
            </a:r>
            <a:endParaRPr lang="en-IN" sz="3200" cap="none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93" y="3048000"/>
            <a:ext cx="744709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34837" y="624110"/>
            <a:ext cx="9869776" cy="1280890"/>
          </a:xfrm>
        </p:spPr>
        <p:txBody>
          <a:bodyPr/>
          <a:lstStyle/>
          <a:p>
            <a:r>
              <a:rPr lang="en-US" dirty="0" smtClean="0"/>
              <a:t>Why Convolutions?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133600"/>
            <a:ext cx="10432473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Convolution is a simple mathematical operation between two matrices in which one is multiplied to the other element wise and sum of all these multiplications is calculated.</a:t>
            </a:r>
          </a:p>
          <a:p>
            <a:pPr marL="0" indent="0">
              <a:buNone/>
            </a:pPr>
            <a:r>
              <a:rPr lang="en-US" dirty="0" smtClean="0"/>
              <a:t>Convolutions are performed for various reasons-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Convolutions provide better feature extraction.</a:t>
            </a:r>
          </a:p>
          <a:p>
            <a:r>
              <a:rPr lang="en-US" dirty="0" smtClean="0"/>
              <a:t>They save a lot of computation compared to ANNs.</a:t>
            </a:r>
          </a:p>
          <a:p>
            <a:r>
              <a:rPr lang="en-US" dirty="0" smtClean="0"/>
              <a:t>Less number of parameters are created than those in pure fully connected layers.</a:t>
            </a:r>
          </a:p>
          <a:p>
            <a:r>
              <a:rPr lang="en-US" dirty="0" smtClean="0"/>
              <a:t>Due to less number of required parameters, lesser fully connected layers are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5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Arial Black" panose="020B0A04020102020204" pitchFamily="34" charset="0"/>
              </a:rPr>
              <a:t>Architecture of a Convolutional Neural   Network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88" y="2329656"/>
            <a:ext cx="6267450" cy="3381375"/>
          </a:xfrm>
        </p:spPr>
      </p:pic>
    </p:spTree>
    <p:extLst>
      <p:ext uri="{BB962C8B-B14F-4D97-AF65-F5344CB8AC3E}">
        <p14:creationId xmlns:p14="http://schemas.microsoft.com/office/powerpoint/2010/main" val="375279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457</TotalTime>
  <Words>808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Trebuchet MS</vt:lpstr>
      <vt:lpstr>Tw Cen MT</vt:lpstr>
      <vt:lpstr>Circuit</vt:lpstr>
      <vt:lpstr>NOVEL METHOD FOR  HANDWRITTEN DIGIT RECOGNITION SYSTEM</vt:lpstr>
      <vt:lpstr>        MAIN GOAL &amp; APPLICATIONS</vt:lpstr>
      <vt:lpstr>                  Introduction</vt:lpstr>
      <vt:lpstr>            What are Neural Networks?</vt:lpstr>
      <vt:lpstr>A neural cell in the brain</vt:lpstr>
      <vt:lpstr>           Training Dataset</vt:lpstr>
      <vt:lpstr>It is a good database for people who want to try learning techniques and pattern recognition method on real-world data while spending minimal efforts on preprocessing and formatting. </vt:lpstr>
      <vt:lpstr>Why Convolutions?</vt:lpstr>
      <vt:lpstr>Architecture of a Convolutional Neural   Network</vt:lpstr>
      <vt:lpstr>Images are taken using webcam</vt:lpstr>
      <vt:lpstr>Pre-Processing of images</vt:lpstr>
      <vt:lpstr>Image after Gaussian Blur </vt:lpstr>
      <vt:lpstr>PowerPoint Presentation</vt:lpstr>
      <vt:lpstr>              Segmentation</vt:lpstr>
      <vt:lpstr>Image after contour     extraction </vt:lpstr>
      <vt:lpstr>Convolutional Neural Network Architecture</vt:lpstr>
      <vt:lpstr>PowerPoint Presentation</vt:lpstr>
      <vt:lpstr>Conclusion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2022-10-31T17:20:03Z</dcterms:created>
  <dcterms:modified xsi:type="dcterms:W3CDTF">2022-11-03T13:54:28Z</dcterms:modified>
</cp:coreProperties>
</file>