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61" r:id="rId6"/>
    <p:sldId id="262" r:id="rId7"/>
    <p:sldId id="259"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D12129C-A46F-4D33-B4DD-B817B9D419A5}"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BFDE4A-5CCB-4FDD-BAC8-9AC3CD4A2955}" type="slidenum">
              <a:rPr lang="en-IN" smtClean="0"/>
              <a:t>‹#›</a:t>
            </a:fld>
            <a:endParaRPr lang="en-IN"/>
          </a:p>
        </p:txBody>
      </p:sp>
    </p:spTree>
    <p:extLst>
      <p:ext uri="{BB962C8B-B14F-4D97-AF65-F5344CB8AC3E}">
        <p14:creationId xmlns:p14="http://schemas.microsoft.com/office/powerpoint/2010/main" val="1189137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12129C-A46F-4D33-B4DD-B817B9D419A5}"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BFDE4A-5CCB-4FDD-BAC8-9AC3CD4A2955}" type="slidenum">
              <a:rPr lang="en-IN" smtClean="0"/>
              <a:t>‹#›</a:t>
            </a:fld>
            <a:endParaRPr lang="en-IN"/>
          </a:p>
        </p:txBody>
      </p:sp>
    </p:spTree>
    <p:extLst>
      <p:ext uri="{BB962C8B-B14F-4D97-AF65-F5344CB8AC3E}">
        <p14:creationId xmlns:p14="http://schemas.microsoft.com/office/powerpoint/2010/main" val="3638480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12129C-A46F-4D33-B4DD-B817B9D419A5}"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BFDE4A-5CCB-4FDD-BAC8-9AC3CD4A2955}" type="slidenum">
              <a:rPr lang="en-IN" smtClean="0"/>
              <a:t>‹#›</a:t>
            </a:fld>
            <a:endParaRPr lang="en-IN"/>
          </a:p>
        </p:txBody>
      </p:sp>
    </p:spTree>
    <p:extLst>
      <p:ext uri="{BB962C8B-B14F-4D97-AF65-F5344CB8AC3E}">
        <p14:creationId xmlns:p14="http://schemas.microsoft.com/office/powerpoint/2010/main" val="367839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12129C-A46F-4D33-B4DD-B817B9D419A5}"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BFDE4A-5CCB-4FDD-BAC8-9AC3CD4A2955}" type="slidenum">
              <a:rPr lang="en-IN" smtClean="0"/>
              <a:t>‹#›</a:t>
            </a:fld>
            <a:endParaRPr lang="en-IN"/>
          </a:p>
        </p:txBody>
      </p:sp>
    </p:spTree>
    <p:extLst>
      <p:ext uri="{BB962C8B-B14F-4D97-AF65-F5344CB8AC3E}">
        <p14:creationId xmlns:p14="http://schemas.microsoft.com/office/powerpoint/2010/main" val="592532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12129C-A46F-4D33-B4DD-B817B9D419A5}"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BFDE4A-5CCB-4FDD-BAC8-9AC3CD4A2955}" type="slidenum">
              <a:rPr lang="en-IN" smtClean="0"/>
              <a:t>‹#›</a:t>
            </a:fld>
            <a:endParaRPr lang="en-IN"/>
          </a:p>
        </p:txBody>
      </p:sp>
    </p:spTree>
    <p:extLst>
      <p:ext uri="{BB962C8B-B14F-4D97-AF65-F5344CB8AC3E}">
        <p14:creationId xmlns:p14="http://schemas.microsoft.com/office/powerpoint/2010/main" val="1315421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12129C-A46F-4D33-B4DD-B817B9D419A5}"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BFDE4A-5CCB-4FDD-BAC8-9AC3CD4A2955}" type="slidenum">
              <a:rPr lang="en-IN" smtClean="0"/>
              <a:t>‹#›</a:t>
            </a:fld>
            <a:endParaRPr lang="en-IN"/>
          </a:p>
        </p:txBody>
      </p:sp>
    </p:spTree>
    <p:extLst>
      <p:ext uri="{BB962C8B-B14F-4D97-AF65-F5344CB8AC3E}">
        <p14:creationId xmlns:p14="http://schemas.microsoft.com/office/powerpoint/2010/main" val="1270004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12129C-A46F-4D33-B4DD-B817B9D419A5}" type="datetimeFigureOut">
              <a:rPr lang="en-IN" smtClean="0"/>
              <a:t>10-11-2022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BFDE4A-5CCB-4FDD-BAC8-9AC3CD4A2955}" type="slidenum">
              <a:rPr lang="en-IN" smtClean="0"/>
              <a:t>‹#›</a:t>
            </a:fld>
            <a:endParaRPr lang="en-IN"/>
          </a:p>
        </p:txBody>
      </p:sp>
    </p:spTree>
    <p:extLst>
      <p:ext uri="{BB962C8B-B14F-4D97-AF65-F5344CB8AC3E}">
        <p14:creationId xmlns:p14="http://schemas.microsoft.com/office/powerpoint/2010/main" val="3805644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D12129C-A46F-4D33-B4DD-B817B9D419A5}" type="datetimeFigureOut">
              <a:rPr lang="en-IN" smtClean="0"/>
              <a:t>10-11-2022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BFDE4A-5CCB-4FDD-BAC8-9AC3CD4A2955}" type="slidenum">
              <a:rPr lang="en-IN" smtClean="0"/>
              <a:t>‹#›</a:t>
            </a:fld>
            <a:endParaRPr lang="en-IN"/>
          </a:p>
        </p:txBody>
      </p:sp>
    </p:spTree>
    <p:extLst>
      <p:ext uri="{BB962C8B-B14F-4D97-AF65-F5344CB8AC3E}">
        <p14:creationId xmlns:p14="http://schemas.microsoft.com/office/powerpoint/2010/main" val="3127687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12129C-A46F-4D33-B4DD-B817B9D419A5}" type="datetimeFigureOut">
              <a:rPr lang="en-IN" smtClean="0"/>
              <a:t>10-11-2022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BFDE4A-5CCB-4FDD-BAC8-9AC3CD4A2955}" type="slidenum">
              <a:rPr lang="en-IN" smtClean="0"/>
              <a:t>‹#›</a:t>
            </a:fld>
            <a:endParaRPr lang="en-IN"/>
          </a:p>
        </p:txBody>
      </p:sp>
    </p:spTree>
    <p:extLst>
      <p:ext uri="{BB962C8B-B14F-4D97-AF65-F5344CB8AC3E}">
        <p14:creationId xmlns:p14="http://schemas.microsoft.com/office/powerpoint/2010/main" val="943428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12129C-A46F-4D33-B4DD-B817B9D419A5}"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BFDE4A-5CCB-4FDD-BAC8-9AC3CD4A2955}" type="slidenum">
              <a:rPr lang="en-IN" smtClean="0"/>
              <a:t>‹#›</a:t>
            </a:fld>
            <a:endParaRPr lang="en-IN"/>
          </a:p>
        </p:txBody>
      </p:sp>
    </p:spTree>
    <p:extLst>
      <p:ext uri="{BB962C8B-B14F-4D97-AF65-F5344CB8AC3E}">
        <p14:creationId xmlns:p14="http://schemas.microsoft.com/office/powerpoint/2010/main" val="3010654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12129C-A46F-4D33-B4DD-B817B9D419A5}"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BFDE4A-5CCB-4FDD-BAC8-9AC3CD4A2955}" type="slidenum">
              <a:rPr lang="en-IN" smtClean="0"/>
              <a:t>‹#›</a:t>
            </a:fld>
            <a:endParaRPr lang="en-IN"/>
          </a:p>
        </p:txBody>
      </p:sp>
    </p:spTree>
    <p:extLst>
      <p:ext uri="{BB962C8B-B14F-4D97-AF65-F5344CB8AC3E}">
        <p14:creationId xmlns:p14="http://schemas.microsoft.com/office/powerpoint/2010/main" val="821136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12129C-A46F-4D33-B4DD-B817B9D419A5}" type="datetimeFigureOut">
              <a:rPr lang="en-IN" smtClean="0"/>
              <a:t>10-11-2022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BFDE4A-5CCB-4FDD-BAC8-9AC3CD4A2955}" type="slidenum">
              <a:rPr lang="en-IN" smtClean="0"/>
              <a:t>‹#›</a:t>
            </a:fld>
            <a:endParaRPr lang="en-IN"/>
          </a:p>
        </p:txBody>
      </p:sp>
    </p:spTree>
    <p:extLst>
      <p:ext uri="{BB962C8B-B14F-4D97-AF65-F5344CB8AC3E}">
        <p14:creationId xmlns:p14="http://schemas.microsoft.com/office/powerpoint/2010/main" val="5822424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E46CB4-F600-A8A6-A64D-7777F87666D5}"/>
              </a:ext>
            </a:extLst>
          </p:cNvPr>
          <p:cNvSpPr>
            <a:spLocks noGrp="1"/>
          </p:cNvSpPr>
          <p:nvPr>
            <p:ph type="ctrTitle"/>
          </p:nvPr>
        </p:nvSpPr>
        <p:spPr>
          <a:xfrm>
            <a:off x="1524000" y="616336"/>
            <a:ext cx="9144000" cy="2387600"/>
          </a:xfrm>
        </p:spPr>
        <p:txBody>
          <a:bodyPr>
            <a:normAutofit fontScale="90000"/>
          </a:bodyPr>
          <a:lstStyle/>
          <a:p>
            <a:r>
              <a:rPr lang="en-US" b="1" dirty="0">
                <a:latin typeface="Bahnschrift SemiBold" panose="020B0502040204020203" pitchFamily="34" charset="0"/>
              </a:rPr>
              <a:t>Fertilizer Recommendation System For Disease Prediction</a:t>
            </a:r>
            <a:endParaRPr lang="en-IN" b="1" dirty="0">
              <a:latin typeface="Bahnschrift SemiBold" panose="020B0502040204020203" pitchFamily="34" charset="0"/>
            </a:endParaRPr>
          </a:p>
        </p:txBody>
      </p:sp>
      <p:sp>
        <p:nvSpPr>
          <p:cNvPr id="3" name="Subtitle 2">
            <a:extLst>
              <a:ext uri="{FF2B5EF4-FFF2-40B4-BE49-F238E27FC236}">
                <a16:creationId xmlns:a16="http://schemas.microsoft.com/office/drawing/2014/main" xmlns="" id="{9A251E55-1E4D-6BD9-8036-466C12741ED0}"/>
              </a:ext>
            </a:extLst>
          </p:cNvPr>
          <p:cNvSpPr>
            <a:spLocks noGrp="1"/>
          </p:cNvSpPr>
          <p:nvPr>
            <p:ph type="subTitle" idx="1"/>
          </p:nvPr>
        </p:nvSpPr>
        <p:spPr>
          <a:xfrm>
            <a:off x="1524000" y="3602038"/>
            <a:ext cx="9144000" cy="2387600"/>
          </a:xfrm>
        </p:spPr>
        <p:txBody>
          <a:bodyPr>
            <a:normAutofit/>
          </a:bodyPr>
          <a:lstStyle/>
          <a:p>
            <a:pPr algn="l"/>
            <a:r>
              <a:rPr lang="en-US" b="1" dirty="0"/>
              <a:t>Prepared by:</a:t>
            </a:r>
            <a:r>
              <a:rPr lang="en-US" dirty="0"/>
              <a:t>					</a:t>
            </a:r>
            <a:r>
              <a:rPr lang="en-US" b="1" dirty="0"/>
              <a:t>Guided by:</a:t>
            </a:r>
          </a:p>
          <a:p>
            <a:pPr algn="l"/>
            <a:r>
              <a:rPr lang="en-US" dirty="0" err="1"/>
              <a:t>Gurumoorthy.J</a:t>
            </a:r>
            <a:r>
              <a:rPr lang="en-US" dirty="0"/>
              <a:t>				Mabel Nirmala</a:t>
            </a:r>
          </a:p>
          <a:p>
            <a:pPr algn="l"/>
            <a:r>
              <a:rPr lang="en-US" dirty="0"/>
              <a:t>Praveen Joseph </a:t>
            </a:r>
            <a:r>
              <a:rPr lang="en-US" dirty="0" err="1"/>
              <a:t>Ratniah.E</a:t>
            </a:r>
            <a:endParaRPr lang="en-US" dirty="0"/>
          </a:p>
          <a:p>
            <a:pPr algn="l"/>
            <a:r>
              <a:rPr lang="en-US" dirty="0"/>
              <a:t>Manoj Kumar</a:t>
            </a:r>
          </a:p>
          <a:p>
            <a:pPr algn="l"/>
            <a:r>
              <a:rPr lang="en-US" dirty="0" err="1"/>
              <a:t>Barath</a:t>
            </a:r>
            <a:r>
              <a:rPr lang="en-US" dirty="0"/>
              <a:t> Kumar</a:t>
            </a:r>
            <a:endParaRPr lang="en-IN" dirty="0"/>
          </a:p>
        </p:txBody>
      </p:sp>
    </p:spTree>
    <p:extLst>
      <p:ext uri="{BB962C8B-B14F-4D97-AF65-F5344CB8AC3E}">
        <p14:creationId xmlns:p14="http://schemas.microsoft.com/office/powerpoint/2010/main" val="1180217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xmlns="" id="{4649658A-5862-DE03-1E9B-60CAA491E5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4809" y="1184622"/>
            <a:ext cx="11302381" cy="433728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xmlns="" id="{D521DF9C-D710-6644-FC43-82E56630EF28}"/>
              </a:ext>
            </a:extLst>
          </p:cNvPr>
          <p:cNvSpPr txBox="1">
            <a:spLocks/>
          </p:cNvSpPr>
          <p:nvPr/>
        </p:nvSpPr>
        <p:spPr>
          <a:xfrm>
            <a:off x="1495147" y="30017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5" name="Title 1">
            <a:extLst>
              <a:ext uri="{FF2B5EF4-FFF2-40B4-BE49-F238E27FC236}">
                <a16:creationId xmlns:a16="http://schemas.microsoft.com/office/drawing/2014/main" xmlns="" id="{092EB18A-57DE-5768-A74D-D099939DFC74}"/>
              </a:ext>
            </a:extLst>
          </p:cNvPr>
          <p:cNvSpPr txBox="1">
            <a:spLocks/>
          </p:cNvSpPr>
          <p:nvPr/>
        </p:nvSpPr>
        <p:spPr>
          <a:xfrm rot="643008">
            <a:off x="838200" y="35789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6" name="Title 1">
            <a:extLst>
              <a:ext uri="{FF2B5EF4-FFF2-40B4-BE49-F238E27FC236}">
                <a16:creationId xmlns:a16="http://schemas.microsoft.com/office/drawing/2014/main" xmlns="" id="{4310AEEA-B512-E006-70E1-026013280417}"/>
              </a:ext>
            </a:extLst>
          </p:cNvPr>
          <p:cNvSpPr txBox="1">
            <a:spLocks/>
          </p:cNvSpPr>
          <p:nvPr/>
        </p:nvSpPr>
        <p:spPr>
          <a:xfrm rot="643008">
            <a:off x="212796" y="367151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Tree>
    <p:extLst>
      <p:ext uri="{BB962C8B-B14F-4D97-AF65-F5344CB8AC3E}">
        <p14:creationId xmlns:p14="http://schemas.microsoft.com/office/powerpoint/2010/main" val="2056588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444DDE-E7EA-76CD-BFF8-41AC5211CE6F}"/>
              </a:ext>
            </a:extLst>
          </p:cNvPr>
          <p:cNvSpPr>
            <a:spLocks noGrp="1"/>
          </p:cNvSpPr>
          <p:nvPr>
            <p:ph type="ctrTitle"/>
          </p:nvPr>
        </p:nvSpPr>
        <p:spPr/>
        <p:txBody>
          <a:bodyPr/>
          <a:lstStyle/>
          <a:p>
            <a:r>
              <a:rPr lang="en-US" dirty="0"/>
              <a:t>Thank you</a:t>
            </a:r>
            <a:endParaRPr lang="en-IN" dirty="0"/>
          </a:p>
        </p:txBody>
      </p:sp>
      <p:sp>
        <p:nvSpPr>
          <p:cNvPr id="3" name="Subtitle 2">
            <a:extLst>
              <a:ext uri="{FF2B5EF4-FFF2-40B4-BE49-F238E27FC236}">
                <a16:creationId xmlns:a16="http://schemas.microsoft.com/office/drawing/2014/main" xmlns="" id="{46F6EB49-0C0F-43B3-E77F-0766B9F1CD90}"/>
              </a:ext>
            </a:extLst>
          </p:cNvPr>
          <p:cNvSpPr>
            <a:spLocks noGrp="1"/>
          </p:cNvSpPr>
          <p:nvPr>
            <p:ph type="subTitle" idx="1"/>
          </p:nvPr>
        </p:nvSpPr>
        <p:spPr/>
        <p:txBody>
          <a:bodyPr>
            <a:normAutofit lnSpcReduction="10000"/>
          </a:bodyPr>
          <a:lstStyle/>
          <a:p>
            <a:r>
              <a:rPr lang="en-US" dirty="0" err="1"/>
              <a:t>Gurumoorthy.J</a:t>
            </a:r>
            <a:endParaRPr lang="en-US" dirty="0"/>
          </a:p>
          <a:p>
            <a:r>
              <a:rPr lang="en-US" dirty="0"/>
              <a:t>Praveen Joseph </a:t>
            </a:r>
            <a:r>
              <a:rPr lang="en-US" dirty="0" err="1"/>
              <a:t>Ratniah.E</a:t>
            </a:r>
            <a:endParaRPr lang="en-US" dirty="0"/>
          </a:p>
          <a:p>
            <a:r>
              <a:rPr lang="en-US" dirty="0"/>
              <a:t>Manoj Kumar</a:t>
            </a:r>
          </a:p>
          <a:p>
            <a:r>
              <a:rPr lang="en-US" dirty="0" err="1"/>
              <a:t>Barath</a:t>
            </a:r>
            <a:r>
              <a:rPr lang="en-US" dirty="0"/>
              <a:t> Kumar</a:t>
            </a:r>
            <a:endParaRPr lang="en-IN" dirty="0"/>
          </a:p>
          <a:p>
            <a:endParaRPr lang="en-IN" dirty="0"/>
          </a:p>
        </p:txBody>
      </p:sp>
    </p:spTree>
    <p:extLst>
      <p:ext uri="{BB962C8B-B14F-4D97-AF65-F5344CB8AC3E}">
        <p14:creationId xmlns:p14="http://schemas.microsoft.com/office/powerpoint/2010/main" val="39339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914F28-83CC-CCFC-FE15-7DDE838109D4}"/>
              </a:ext>
            </a:extLst>
          </p:cNvPr>
          <p:cNvSpPr>
            <a:spLocks noGrp="1"/>
          </p:cNvSpPr>
          <p:nvPr>
            <p:ph type="title"/>
          </p:nvPr>
        </p:nvSpPr>
        <p:spPr/>
        <p:txBody>
          <a:bodyPr/>
          <a:lstStyle/>
          <a:p>
            <a:r>
              <a:rPr lang="en-US" b="1" dirty="0">
                <a:latin typeface="Bahnschrift SemiBold" panose="020B0502040204020203" pitchFamily="34" charset="0"/>
              </a:rPr>
              <a:t>Abstract</a:t>
            </a:r>
            <a:endParaRPr lang="en-IN" b="1"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xmlns="" id="{23F03A87-D39C-671D-3128-A9736A347D77}"/>
              </a:ext>
            </a:extLst>
          </p:cNvPr>
          <p:cNvSpPr>
            <a:spLocks noGrp="1"/>
          </p:cNvSpPr>
          <p:nvPr>
            <p:ph idx="1"/>
          </p:nvPr>
        </p:nvSpPr>
        <p:spPr/>
        <p:txBody>
          <a:bodyPr>
            <a:noAutofit/>
          </a:bodyPr>
          <a:lstStyle/>
          <a:p>
            <a:r>
              <a:rPr lang="en-US" b="0" i="0" dirty="0">
                <a:effectLst/>
              </a:rPr>
              <a:t>Agriculture is the most important sector in today’s life. Most plants are affected by a wide variety of bacterial and fungal diseases.</a:t>
            </a:r>
          </a:p>
          <a:p>
            <a:r>
              <a:rPr lang="en-US" b="0" i="0" dirty="0">
                <a:effectLst/>
              </a:rPr>
              <a:t>Diseases on plants placed a major constraint on the production and a major threat to food security. Hence, early and accurate identification of plant diseases is essential to ensure high quantity and best quality</a:t>
            </a:r>
          </a:p>
          <a:p>
            <a:r>
              <a:rPr lang="en-US" b="0" i="0" dirty="0">
                <a:effectLst/>
              </a:rPr>
              <a:t> In recent years, the number of diseases on plants and the degree of harm caused has increased due to the variation in pathogen varieties, changes in cultivation methods, and inadequate plant protection techniques</a:t>
            </a:r>
            <a:endParaRPr lang="en-US" dirty="0"/>
          </a:p>
        </p:txBody>
      </p:sp>
    </p:spTree>
    <p:extLst>
      <p:ext uri="{BB962C8B-B14F-4D97-AF65-F5344CB8AC3E}">
        <p14:creationId xmlns:p14="http://schemas.microsoft.com/office/powerpoint/2010/main" val="3773102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9A9D284-62AD-1512-F0B0-667303588BE4}"/>
              </a:ext>
            </a:extLst>
          </p:cNvPr>
          <p:cNvSpPr>
            <a:spLocks noGrp="1"/>
          </p:cNvSpPr>
          <p:nvPr>
            <p:ph idx="1"/>
          </p:nvPr>
        </p:nvSpPr>
        <p:spPr>
          <a:xfrm>
            <a:off x="838200" y="784394"/>
            <a:ext cx="10515600" cy="4351338"/>
          </a:xfrm>
        </p:spPr>
        <p:txBody>
          <a:bodyPr/>
          <a:lstStyle/>
          <a:p>
            <a:r>
              <a:rPr lang="en-US" sz="2800" b="0" i="0" dirty="0">
                <a:effectLst/>
              </a:rPr>
              <a:t>An automated system is introduced to identify different diseases on plants by checking the symptoms shown on the leaves of the plant.</a:t>
            </a:r>
          </a:p>
          <a:p>
            <a:r>
              <a:rPr lang="en-US" sz="2800" b="0" i="0" dirty="0">
                <a:effectLst/>
              </a:rPr>
              <a:t>Deep learning techniques </a:t>
            </a:r>
            <a:r>
              <a:rPr lang="en-US" dirty="0"/>
              <a:t>are identify the diseases and suggest the precautions that can be taken for those diseases. </a:t>
            </a:r>
            <a:endParaRPr lang="en-IN" dirty="0"/>
          </a:p>
          <a:p>
            <a:pPr marL="0" indent="0">
              <a:buNone/>
            </a:pPr>
            <a:endParaRPr lang="en-IN" dirty="0"/>
          </a:p>
        </p:txBody>
      </p:sp>
    </p:spTree>
    <p:extLst>
      <p:ext uri="{BB962C8B-B14F-4D97-AF65-F5344CB8AC3E}">
        <p14:creationId xmlns:p14="http://schemas.microsoft.com/office/powerpoint/2010/main" val="487757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DC373F-7FBD-23C6-2175-03E651325673}"/>
              </a:ext>
            </a:extLst>
          </p:cNvPr>
          <p:cNvSpPr>
            <a:spLocks noGrp="1"/>
          </p:cNvSpPr>
          <p:nvPr>
            <p:ph type="title"/>
          </p:nvPr>
        </p:nvSpPr>
        <p:spPr/>
        <p:txBody>
          <a:bodyPr/>
          <a:lstStyle/>
          <a:p>
            <a:r>
              <a:rPr lang="en-US" b="1" dirty="0">
                <a:latin typeface="Bahnschrift SemiBold" panose="020B0502040204020203" pitchFamily="34" charset="0"/>
              </a:rPr>
              <a:t>Problem Identification</a:t>
            </a:r>
            <a:endParaRPr lang="en-IN" b="1"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xmlns="" id="{2BD548AC-849E-DFE4-E98F-55EE0884FE06}"/>
              </a:ext>
            </a:extLst>
          </p:cNvPr>
          <p:cNvSpPr>
            <a:spLocks noGrp="1"/>
          </p:cNvSpPr>
          <p:nvPr>
            <p:ph idx="1"/>
          </p:nvPr>
        </p:nvSpPr>
        <p:spPr/>
        <p:txBody>
          <a:bodyPr/>
          <a:lstStyle/>
          <a:p>
            <a:r>
              <a:rPr lang="en-US" dirty="0"/>
              <a:t>The Majority of the problem lies with the inefficient system used to find the right type of fertilizer.</a:t>
            </a:r>
          </a:p>
          <a:p>
            <a:r>
              <a:rPr lang="en-IN" dirty="0"/>
              <a:t>If the wrong fertilizer is used the crops would not yield the required amount of produce.</a:t>
            </a:r>
          </a:p>
          <a:p>
            <a:r>
              <a:rPr lang="en-IN" dirty="0"/>
              <a:t>The </a:t>
            </a:r>
            <a:r>
              <a:rPr lang="en-IN" dirty="0" err="1"/>
              <a:t>the</a:t>
            </a:r>
            <a:r>
              <a:rPr lang="en-IN" dirty="0"/>
              <a:t> inefficient fertilizer will not combat the new diseases that are spreading</a:t>
            </a:r>
          </a:p>
          <a:p>
            <a:r>
              <a:rPr lang="en-IN" dirty="0"/>
              <a:t>This Project seeks to combat this problem by recommending the right fertilizer to be used by just uploading the image of the crop.</a:t>
            </a:r>
          </a:p>
        </p:txBody>
      </p:sp>
    </p:spTree>
    <p:extLst>
      <p:ext uri="{BB962C8B-B14F-4D97-AF65-F5344CB8AC3E}">
        <p14:creationId xmlns:p14="http://schemas.microsoft.com/office/powerpoint/2010/main" val="3343609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78E0A3-1DC8-4DC6-7F5D-2DC8DFD1FC34}"/>
              </a:ext>
            </a:extLst>
          </p:cNvPr>
          <p:cNvSpPr>
            <a:spLocks noGrp="1"/>
          </p:cNvSpPr>
          <p:nvPr>
            <p:ph type="title"/>
          </p:nvPr>
        </p:nvSpPr>
        <p:spPr/>
        <p:txBody>
          <a:bodyPr/>
          <a:lstStyle/>
          <a:p>
            <a:r>
              <a:rPr lang="en-IN" b="1" dirty="0">
                <a:latin typeface="Bahnschrift SemiBold" panose="020B0502040204020203" pitchFamily="34" charset="0"/>
              </a:rPr>
              <a:t>Existing System</a:t>
            </a:r>
          </a:p>
        </p:txBody>
      </p:sp>
      <p:sp>
        <p:nvSpPr>
          <p:cNvPr id="3" name="Content Placeholder 2">
            <a:extLst>
              <a:ext uri="{FF2B5EF4-FFF2-40B4-BE49-F238E27FC236}">
                <a16:creationId xmlns:a16="http://schemas.microsoft.com/office/drawing/2014/main" xmlns="" id="{E1DA1647-CB58-FA57-DDC4-E04C7962BC4B}"/>
              </a:ext>
            </a:extLst>
          </p:cNvPr>
          <p:cNvSpPr>
            <a:spLocks noGrp="1"/>
          </p:cNvSpPr>
          <p:nvPr>
            <p:ph idx="1"/>
          </p:nvPr>
        </p:nvSpPr>
        <p:spPr/>
        <p:txBody>
          <a:bodyPr/>
          <a:lstStyle/>
          <a:p>
            <a:r>
              <a:rPr lang="en-IN" dirty="0"/>
              <a:t>The Current system used to find the correct fertilizer is to do research on the soil present, the crop to be grown, and present diseases that are spreading in crops.</a:t>
            </a:r>
          </a:p>
          <a:p>
            <a:r>
              <a:rPr lang="en-IN" dirty="0"/>
              <a:t>Or by asking more experienced farmers for suggestions but this also gives varying options.</a:t>
            </a:r>
          </a:p>
          <a:p>
            <a:r>
              <a:rPr lang="en-IN" dirty="0"/>
              <a:t>This system takes a lot of time and might not yield the best results.</a:t>
            </a:r>
          </a:p>
          <a:p>
            <a:endParaRPr lang="en-IN" dirty="0"/>
          </a:p>
        </p:txBody>
      </p:sp>
    </p:spTree>
    <p:extLst>
      <p:ext uri="{BB962C8B-B14F-4D97-AF65-F5344CB8AC3E}">
        <p14:creationId xmlns:p14="http://schemas.microsoft.com/office/powerpoint/2010/main" val="4121469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3B35CE-81C1-3158-4E10-E237D43EBEA2}"/>
              </a:ext>
            </a:extLst>
          </p:cNvPr>
          <p:cNvSpPr>
            <a:spLocks noGrp="1"/>
          </p:cNvSpPr>
          <p:nvPr>
            <p:ph type="title"/>
          </p:nvPr>
        </p:nvSpPr>
        <p:spPr/>
        <p:txBody>
          <a:bodyPr/>
          <a:lstStyle/>
          <a:p>
            <a:r>
              <a:rPr lang="en-US" b="1" dirty="0">
                <a:latin typeface="Bahnschrift SemiBold" panose="020B0502040204020203" pitchFamily="34" charset="0"/>
              </a:rPr>
              <a:t>Proposed System</a:t>
            </a:r>
            <a:endParaRPr lang="en-IN" b="1"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xmlns="" id="{3B39DAF1-753B-1851-76CB-06D313AD82DD}"/>
              </a:ext>
            </a:extLst>
          </p:cNvPr>
          <p:cNvSpPr>
            <a:spLocks noGrp="1"/>
          </p:cNvSpPr>
          <p:nvPr>
            <p:ph idx="1"/>
          </p:nvPr>
        </p:nvSpPr>
        <p:spPr/>
        <p:txBody>
          <a:bodyPr>
            <a:normAutofit lnSpcReduction="10000"/>
          </a:bodyPr>
          <a:lstStyle/>
          <a:p>
            <a:r>
              <a:rPr lang="en-US" dirty="0"/>
              <a:t>A Digital Camera or similar devices are used to images of different types, and then those are used to identify the affected area in the crop.</a:t>
            </a:r>
          </a:p>
          <a:p>
            <a:r>
              <a:rPr lang="en-US" dirty="0"/>
              <a:t>Then various types of image-processing techniques are applied to them to identify the Disease.</a:t>
            </a:r>
          </a:p>
          <a:p>
            <a:r>
              <a:rPr lang="en-US" dirty="0"/>
              <a:t>The algorithm then clarifies the crop as affected or normal based on the features like color, shape, texture.</a:t>
            </a:r>
          </a:p>
          <a:p>
            <a:r>
              <a:rPr lang="en-US" dirty="0"/>
              <a:t>It then recommends the fertilizer based on the severity level.</a:t>
            </a:r>
          </a:p>
          <a:p>
            <a:r>
              <a:rPr lang="en-IN" dirty="0"/>
              <a:t>Admin can store fertilizers based on disease categorization with severity level</a:t>
            </a:r>
          </a:p>
        </p:txBody>
      </p:sp>
    </p:spTree>
    <p:extLst>
      <p:ext uri="{BB962C8B-B14F-4D97-AF65-F5344CB8AC3E}">
        <p14:creationId xmlns:p14="http://schemas.microsoft.com/office/powerpoint/2010/main" val="4068231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EDAD0A-83BB-3C6D-1654-AF918EFA2268}"/>
              </a:ext>
            </a:extLst>
          </p:cNvPr>
          <p:cNvSpPr>
            <a:spLocks noGrp="1"/>
          </p:cNvSpPr>
          <p:nvPr>
            <p:ph type="title"/>
          </p:nvPr>
        </p:nvSpPr>
        <p:spPr/>
        <p:txBody>
          <a:bodyPr/>
          <a:lstStyle/>
          <a:p>
            <a:r>
              <a:rPr lang="en-US" b="1" dirty="0">
                <a:latin typeface="Bahnschrift SemiBold" panose="020B0502040204020203" pitchFamily="34" charset="0"/>
              </a:rPr>
              <a:t>Technical Architecture:</a:t>
            </a:r>
            <a:endParaRPr lang="en-IN" b="1" dirty="0">
              <a:latin typeface="Bahnschrift SemiBold" panose="020B0502040204020203" pitchFamily="34" charset="0"/>
            </a:endParaRPr>
          </a:p>
        </p:txBody>
      </p:sp>
      <p:pic>
        <p:nvPicPr>
          <p:cNvPr id="1026" name="Picture 2" descr="architecture dl">
            <a:extLst>
              <a:ext uri="{FF2B5EF4-FFF2-40B4-BE49-F238E27FC236}">
                <a16:creationId xmlns:a16="http://schemas.microsoft.com/office/drawing/2014/main" xmlns="" id="{7BEEB7FD-DFCE-C4A2-2D21-EE35098E1E2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6494" y="1233996"/>
            <a:ext cx="9162360" cy="4942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397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4E5FB1-0A5F-86F4-3048-300997296CCF}"/>
              </a:ext>
            </a:extLst>
          </p:cNvPr>
          <p:cNvSpPr>
            <a:spLocks noGrp="1"/>
          </p:cNvSpPr>
          <p:nvPr>
            <p:ph type="title"/>
          </p:nvPr>
        </p:nvSpPr>
        <p:spPr/>
        <p:txBody>
          <a:bodyPr/>
          <a:lstStyle/>
          <a:p>
            <a:r>
              <a:rPr lang="en-US" b="1" dirty="0">
                <a:latin typeface="Bahnschrift SemiBold" panose="020B0502040204020203" pitchFamily="34" charset="0"/>
              </a:rPr>
              <a:t>Project Flow</a:t>
            </a:r>
            <a:endParaRPr lang="en-IN" b="1"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xmlns="" id="{2E7322FA-50A8-960B-F162-92381D27FE54}"/>
              </a:ext>
            </a:extLst>
          </p:cNvPr>
          <p:cNvSpPr>
            <a:spLocks noGrp="1"/>
          </p:cNvSpPr>
          <p:nvPr>
            <p:ph idx="1"/>
          </p:nvPr>
        </p:nvSpPr>
        <p:spPr/>
        <p:txBody>
          <a:bodyPr>
            <a:noAutofit/>
          </a:bodyPr>
          <a:lstStyle/>
          <a:p>
            <a:pPr>
              <a:buFont typeface="Arial" panose="020B0604020202020204" pitchFamily="34" charset="0"/>
              <a:buChar char="•"/>
            </a:pPr>
            <a:r>
              <a:rPr lang="en-US" b="0" dirty="0">
                <a:effectLst/>
              </a:rPr>
              <a:t>Download the dataset.</a:t>
            </a:r>
          </a:p>
          <a:p>
            <a:pPr>
              <a:buFont typeface="Arial" panose="020B0604020202020204" pitchFamily="34" charset="0"/>
              <a:buChar char="•"/>
            </a:pPr>
            <a:r>
              <a:rPr lang="en-US" b="0" dirty="0">
                <a:effectLst/>
              </a:rPr>
              <a:t>Classify the dataset into train and test sets.</a:t>
            </a:r>
          </a:p>
          <a:p>
            <a:pPr>
              <a:buFont typeface="Arial" panose="020B0604020202020204" pitchFamily="34" charset="0"/>
              <a:buChar char="•"/>
            </a:pPr>
            <a:r>
              <a:rPr lang="en-US" b="0" dirty="0">
                <a:effectLst/>
              </a:rPr>
              <a:t>Add the neural network layers.</a:t>
            </a:r>
          </a:p>
          <a:p>
            <a:pPr>
              <a:buFont typeface="Arial" panose="020B0604020202020204" pitchFamily="34" charset="0"/>
              <a:buChar char="•"/>
            </a:pPr>
            <a:r>
              <a:rPr lang="en-US" b="0" dirty="0">
                <a:effectLst/>
              </a:rPr>
              <a:t>Load the trained images and fit the model. </a:t>
            </a:r>
          </a:p>
          <a:p>
            <a:pPr>
              <a:buFont typeface="Arial" panose="020B0604020202020204" pitchFamily="34" charset="0"/>
              <a:buChar char="•"/>
            </a:pPr>
            <a:r>
              <a:rPr lang="en-US" b="0" dirty="0">
                <a:effectLst/>
              </a:rPr>
              <a:t>Test the model.</a:t>
            </a:r>
          </a:p>
          <a:p>
            <a:pPr>
              <a:buFont typeface="Arial" panose="020B0604020202020204" pitchFamily="34" charset="0"/>
              <a:buChar char="•"/>
            </a:pPr>
            <a:r>
              <a:rPr lang="en-US" b="0" dirty="0">
                <a:effectLst/>
              </a:rPr>
              <a:t>Save the model and its dependencies.</a:t>
            </a:r>
          </a:p>
          <a:p>
            <a:pPr>
              <a:buFont typeface="Arial" panose="020B0604020202020204" pitchFamily="34" charset="0"/>
              <a:buChar char="•"/>
            </a:pPr>
            <a:r>
              <a:rPr lang="en-US" b="0" dirty="0">
                <a:effectLst/>
              </a:rPr>
              <a:t>Build a Web application using a flask that integrates with the model built.</a:t>
            </a:r>
            <a:endParaRPr lang="en-IN" dirty="0"/>
          </a:p>
        </p:txBody>
      </p:sp>
    </p:spTree>
    <p:extLst>
      <p:ext uri="{BB962C8B-B14F-4D97-AF65-F5344CB8AC3E}">
        <p14:creationId xmlns:p14="http://schemas.microsoft.com/office/powerpoint/2010/main" val="3438272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C2CAA0-5317-98B8-41AE-60C964909092}"/>
              </a:ext>
            </a:extLst>
          </p:cNvPr>
          <p:cNvSpPr>
            <a:spLocks noGrp="1"/>
          </p:cNvSpPr>
          <p:nvPr>
            <p:ph type="title"/>
          </p:nvPr>
        </p:nvSpPr>
        <p:spPr/>
        <p:txBody>
          <a:bodyPr/>
          <a:lstStyle/>
          <a:p>
            <a:r>
              <a:rPr lang="en-US" b="1" dirty="0"/>
              <a:t>Output</a:t>
            </a:r>
            <a:endParaRPr lang="en-IN" b="1" dirty="0"/>
          </a:p>
        </p:txBody>
      </p:sp>
      <p:pic>
        <p:nvPicPr>
          <p:cNvPr id="1026" name="Picture 2">
            <a:extLst>
              <a:ext uri="{FF2B5EF4-FFF2-40B4-BE49-F238E27FC236}">
                <a16:creationId xmlns:a16="http://schemas.microsoft.com/office/drawing/2014/main" xmlns="" id="{58F083B3-87C0-D598-BC64-A20CFAFF44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8272" y="1807868"/>
            <a:ext cx="9792062" cy="4228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3844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25</TotalTime>
  <Words>384</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Bahnschrift SemiBold</vt:lpstr>
      <vt:lpstr>Calibri</vt:lpstr>
      <vt:lpstr>Calibri Light</vt:lpstr>
      <vt:lpstr>Office Theme</vt:lpstr>
      <vt:lpstr>Fertilizer Recommendation System For Disease Prediction</vt:lpstr>
      <vt:lpstr>Abstract</vt:lpstr>
      <vt:lpstr>PowerPoint Presentation</vt:lpstr>
      <vt:lpstr>Problem Identification</vt:lpstr>
      <vt:lpstr>Existing System</vt:lpstr>
      <vt:lpstr>Proposed System</vt:lpstr>
      <vt:lpstr>Technical Architecture:</vt:lpstr>
      <vt:lpstr>Project Flow</vt:lpstr>
      <vt:lpstr>Output</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Fertilizer Recommendation System For Disease Prediction</dc:title>
  <dc:creator>bharath kumar</dc:creator>
  <cp:lastModifiedBy>Microsoft account</cp:lastModifiedBy>
  <cp:revision>4</cp:revision>
  <dcterms:created xsi:type="dcterms:W3CDTF">2022-10-27T06:05:39Z</dcterms:created>
  <dcterms:modified xsi:type="dcterms:W3CDTF">2022-11-10T08:03:11Z</dcterms:modified>
</cp:coreProperties>
</file>