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56" r:id="rId7"/>
    <p:sldId id="257" r:id="rId8"/>
    <p:sldId id="258" r:id="rId9"/>
    <p:sldId id="259" r:id="rId10"/>
    <p:sldId id="260" r:id="rId11"/>
    <p:sldId id="261"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265271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206068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62822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238378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253389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96036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338478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31098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36064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348295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B398C-1380-474B-BE80-3C7306916761}" type="datetimeFigureOut">
              <a:rPr lang="en-IN" smtClean="0"/>
              <a:pPr/>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A9AC5-A7C7-4ACD-9AFF-3BE1B54A7446}" type="slidenum">
              <a:rPr lang="en-IN" smtClean="0"/>
              <a:pPr/>
              <a:t>‹#›</a:t>
            </a:fld>
            <a:endParaRPr lang="en-IN"/>
          </a:p>
        </p:txBody>
      </p:sp>
    </p:spTree>
    <p:extLst>
      <p:ext uri="{BB962C8B-B14F-4D97-AF65-F5344CB8AC3E}">
        <p14:creationId xmlns:p14="http://schemas.microsoft.com/office/powerpoint/2010/main" val="344903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B398C-1380-474B-BE80-3C7306916761}" type="datetimeFigureOut">
              <a:rPr lang="en-IN" smtClean="0"/>
              <a:pPr/>
              <a:t>07-10-2022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A9AC5-A7C7-4ACD-9AFF-3BE1B54A7446}" type="slidenum">
              <a:rPr lang="en-IN" smtClean="0"/>
              <a:pPr/>
              <a:t>‹#›</a:t>
            </a:fld>
            <a:endParaRPr lang="en-IN"/>
          </a:p>
        </p:txBody>
      </p:sp>
    </p:spTree>
    <p:extLst>
      <p:ext uri="{BB962C8B-B14F-4D97-AF65-F5344CB8AC3E}">
        <p14:creationId xmlns:p14="http://schemas.microsoft.com/office/powerpoint/2010/main" val="46619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071570"/>
          </a:xfrm>
        </p:spPr>
        <p:txBody>
          <a:bodyPr>
            <a:normAutofit/>
          </a:bodyPr>
          <a:lstStyle/>
          <a:p>
            <a:r>
              <a:rPr lang="en-US" sz="3200" dirty="0">
                <a:latin typeface="Times New Roman" pitchFamily="18" charset="0"/>
                <a:cs typeface="Times New Roman" pitchFamily="18" charset="0"/>
              </a:rPr>
              <a:t>Smart Lender- Applicant Credibility Prediction for Loan Approval</a:t>
            </a:r>
          </a:p>
        </p:txBody>
      </p:sp>
      <p:sp>
        <p:nvSpPr>
          <p:cNvPr id="3" name="Content Placeholder 2"/>
          <p:cNvSpPr>
            <a:spLocks noGrp="1"/>
          </p:cNvSpPr>
          <p:nvPr>
            <p:ph idx="1"/>
          </p:nvPr>
        </p:nvSpPr>
        <p:spPr>
          <a:xfrm>
            <a:off x="457200" y="1428737"/>
            <a:ext cx="8229600" cy="4929221"/>
          </a:xfrm>
        </p:spPr>
        <p:txBody>
          <a:bodyPr/>
          <a:lstStyle/>
          <a:p>
            <a:pPr>
              <a:buNone/>
            </a:pPr>
            <a:r>
              <a:rPr lang="en-US" dirty="0"/>
              <a:t>                       </a:t>
            </a:r>
            <a:r>
              <a:rPr lang="en-US" sz="2400" b="1" dirty="0">
                <a:latin typeface="Times New Roman" pitchFamily="18" charset="0"/>
                <a:cs typeface="Times New Roman" pitchFamily="18" charset="0"/>
              </a:rPr>
              <a:t>Team ID : </a:t>
            </a:r>
            <a:r>
              <a:rPr lang="en-US" sz="2400" dirty="0">
                <a:latin typeface="Times New Roman" pitchFamily="18" charset="0"/>
                <a:cs typeface="Times New Roman" pitchFamily="18" charset="0"/>
              </a:rPr>
              <a:t>PNT2022TMID13268</a:t>
            </a:r>
          </a:p>
          <a:p>
            <a:pPr>
              <a:buNone/>
            </a:pPr>
            <a:endParaRPr lang="en-US" sz="2400"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Team Members:                                 </a:t>
            </a:r>
            <a:r>
              <a:rPr lang="en-US" sz="2400" b="1" dirty="0" err="1">
                <a:latin typeface="Times New Roman" pitchFamily="18" charset="0"/>
                <a:cs typeface="Times New Roman" pitchFamily="18" charset="0"/>
              </a:rPr>
              <a:t>Mentor:Mrs.L.Nivetha</a:t>
            </a:r>
            <a:endParaRPr lang="en-US" sz="2400" b="1" dirty="0">
              <a:latin typeface="Times New Roman" pitchFamily="18" charset="0"/>
              <a:cs typeface="Times New Roman" pitchFamily="18" charset="0"/>
            </a:endParaRPr>
          </a:p>
          <a:p>
            <a:pPr>
              <a:buNone/>
            </a:pPr>
            <a:endParaRPr lang="en-US" sz="2300" dirty="0">
              <a:latin typeface="Times New Roman" pitchFamily="18" charset="0"/>
              <a:cs typeface="Times New Roman" pitchFamily="18" charset="0"/>
            </a:endParaRPr>
          </a:p>
          <a:p>
            <a:pPr algn="just">
              <a:buNone/>
            </a:pPr>
            <a:r>
              <a:rPr lang="en-US" sz="2300" dirty="0">
                <a:latin typeface="Times New Roman" pitchFamily="18" charset="0"/>
                <a:cs typeface="Times New Roman" pitchFamily="18" charset="0"/>
              </a:rPr>
              <a:t>   S </a:t>
            </a:r>
            <a:r>
              <a:rPr lang="en-US" sz="2300" dirty="0" err="1">
                <a:latin typeface="Times New Roman" pitchFamily="18" charset="0"/>
                <a:cs typeface="Times New Roman" pitchFamily="18" charset="0"/>
              </a:rPr>
              <a:t>Jegan</a:t>
            </a:r>
            <a:r>
              <a:rPr lang="en-US" sz="2300" dirty="0">
                <a:latin typeface="Times New Roman" pitchFamily="18" charset="0"/>
                <a:cs typeface="Times New Roman" pitchFamily="18" charset="0"/>
              </a:rPr>
              <a:t>                               (621319104017)</a:t>
            </a:r>
          </a:p>
          <a:p>
            <a:pPr algn="just">
              <a:buNone/>
            </a:pPr>
            <a:r>
              <a:rPr lang="en-US" sz="2300" dirty="0">
                <a:latin typeface="Times New Roman" pitchFamily="18" charset="0"/>
                <a:cs typeface="Times New Roman" pitchFamily="18" charset="0"/>
              </a:rPr>
              <a:t>   S </a:t>
            </a:r>
            <a:r>
              <a:rPr lang="en-US" sz="2300" dirty="0" err="1">
                <a:latin typeface="Times New Roman" pitchFamily="18" charset="0"/>
                <a:cs typeface="Times New Roman" pitchFamily="18" charset="0"/>
              </a:rPr>
              <a:t>Kirubhakaran</a:t>
            </a:r>
            <a:r>
              <a:rPr lang="en-US" sz="2300" dirty="0">
                <a:latin typeface="Times New Roman" pitchFamily="18" charset="0"/>
                <a:cs typeface="Times New Roman" pitchFamily="18" charset="0"/>
              </a:rPr>
              <a:t>                  (621319104025)</a:t>
            </a:r>
          </a:p>
          <a:p>
            <a:pPr algn="just">
              <a:buNone/>
            </a:pPr>
            <a:r>
              <a:rPr lang="en-US" sz="2300" dirty="0">
                <a:latin typeface="Times New Roman" pitchFamily="18" charset="0"/>
                <a:cs typeface="Times New Roman" pitchFamily="18" charset="0"/>
              </a:rPr>
              <a:t>   N </a:t>
            </a:r>
            <a:r>
              <a:rPr lang="en-US" sz="2300" dirty="0" err="1">
                <a:latin typeface="Times New Roman" pitchFamily="18" charset="0"/>
                <a:cs typeface="Times New Roman" pitchFamily="18" charset="0"/>
              </a:rPr>
              <a:t>Maheshwaran</a:t>
            </a:r>
            <a:r>
              <a:rPr lang="en-US" sz="2300" dirty="0">
                <a:latin typeface="Times New Roman" pitchFamily="18" charset="0"/>
                <a:cs typeface="Times New Roman" pitchFamily="18" charset="0"/>
              </a:rPr>
              <a:t>                 (621319104029)</a:t>
            </a:r>
          </a:p>
          <a:p>
            <a:pPr algn="just">
              <a:buNone/>
            </a:pPr>
            <a:r>
              <a:rPr lang="en-US" sz="2300" dirty="0">
                <a:latin typeface="Times New Roman" pitchFamily="18" charset="0"/>
                <a:cs typeface="Times New Roman" pitchFamily="18" charset="0"/>
              </a:rPr>
              <a:t>   R </a:t>
            </a:r>
            <a:r>
              <a:rPr lang="en-US" sz="2300" dirty="0" err="1">
                <a:latin typeface="Times New Roman" pitchFamily="18" charset="0"/>
                <a:cs typeface="Times New Roman" pitchFamily="18" charset="0"/>
              </a:rPr>
              <a:t>Nagul</a:t>
            </a:r>
            <a:r>
              <a:rPr lang="en-US" sz="2300" dirty="0">
                <a:latin typeface="Times New Roman" pitchFamily="18" charset="0"/>
                <a:cs typeface="Times New Roman" pitchFamily="18" charset="0"/>
              </a:rPr>
              <a:t>                              (621319104036)</a:t>
            </a:r>
          </a:p>
          <a:p>
            <a:pPr algn="just">
              <a:buNone/>
            </a:pPr>
            <a:r>
              <a:rPr lang="en-US" sz="23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25575547"/>
              </p:ext>
            </p:extLst>
          </p:nvPr>
        </p:nvGraphicFramePr>
        <p:xfrm>
          <a:off x="107505" y="116632"/>
          <a:ext cx="8928990" cy="6408712"/>
        </p:xfrm>
        <a:graphic>
          <a:graphicData uri="http://schemas.openxmlformats.org/drawingml/2006/table">
            <a:tbl>
              <a:tblPr firstRow="1" bandRow="1">
                <a:tableStyleId>{5940675A-B579-460E-94D1-54222C63F5DA}</a:tableStyleId>
              </a:tblPr>
              <a:tblGrid>
                <a:gridCol w="57606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944216">
                  <a:extLst>
                    <a:ext uri="{9D8B030D-6E8A-4147-A177-3AD203B41FA5}">
                      <a16:colId xmlns:a16="http://schemas.microsoft.com/office/drawing/2014/main" val="20004"/>
                    </a:ext>
                  </a:extLst>
                </a:gridCol>
                <a:gridCol w="1872208">
                  <a:extLst>
                    <a:ext uri="{9D8B030D-6E8A-4147-A177-3AD203B41FA5}">
                      <a16:colId xmlns:a16="http://schemas.microsoft.com/office/drawing/2014/main" val="20005"/>
                    </a:ext>
                  </a:extLst>
                </a:gridCol>
                <a:gridCol w="1224135">
                  <a:extLst>
                    <a:ext uri="{9D8B030D-6E8A-4147-A177-3AD203B41FA5}">
                      <a16:colId xmlns:a16="http://schemas.microsoft.com/office/drawing/2014/main" val="20006"/>
                    </a:ext>
                  </a:extLst>
                </a:gridCol>
              </a:tblGrid>
              <a:tr h="3096344">
                <a:tc>
                  <a:txBody>
                    <a:bodyPr/>
                    <a:lstStyle/>
                    <a:p>
                      <a:r>
                        <a:rPr lang="en-IN" dirty="0">
                          <a:latin typeface="Times New Roman" pitchFamily="18" charset="0"/>
                          <a:cs typeface="Times New Roman" pitchFamily="18" charset="0"/>
                        </a:rPr>
                        <a:t>8</a:t>
                      </a:r>
                    </a:p>
                  </a:txBody>
                  <a:tcPr/>
                </a:tc>
                <a:tc>
                  <a:txBody>
                    <a:bodyPr/>
                    <a:lstStyle/>
                    <a:p>
                      <a:r>
                        <a:rPr lang="en-US" dirty="0" err="1">
                          <a:latin typeface="Times New Roman" pitchFamily="18" charset="0"/>
                          <a:cs typeface="Times New Roman" pitchFamily="18" charset="0"/>
                        </a:rPr>
                        <a:t>Ridhik</a:t>
                      </a:r>
                      <a:r>
                        <a:rPr lang="en-US" dirty="0">
                          <a:latin typeface="Times New Roman" pitchFamily="18" charset="0"/>
                          <a:cs typeface="Times New Roman" pitchFamily="18" charset="0"/>
                        </a:rPr>
                        <a:t> Jeet Singh,</a:t>
                      </a:r>
                    </a:p>
                    <a:p>
                      <a:r>
                        <a:rPr lang="en-US" dirty="0">
                          <a:latin typeface="Times New Roman" pitchFamily="18" charset="0"/>
                          <a:cs typeface="Times New Roman" pitchFamily="18" charset="0"/>
                        </a:rPr>
                        <a:t>2019</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IEEE</a:t>
                      </a:r>
                    </a:p>
                  </a:txBody>
                  <a:tcPr/>
                </a:tc>
                <a:tc>
                  <a:txBody>
                    <a:bodyPr/>
                    <a:lstStyle/>
                    <a:p>
                      <a:r>
                        <a:rPr lang="en-IN" dirty="0">
                          <a:latin typeface="Times New Roman" pitchFamily="18" charset="0"/>
                          <a:cs typeface="Times New Roman" pitchFamily="18" charset="0"/>
                        </a:rPr>
                        <a:t>Machine Learning Based Model For Prediction of Loan Approval</a:t>
                      </a:r>
                    </a:p>
                  </a:txBody>
                  <a:tcPr/>
                </a:tc>
                <a:tc>
                  <a:txBody>
                    <a:bodyPr/>
                    <a:lstStyle/>
                    <a:p>
                      <a:r>
                        <a:rPr lang="en-IN" dirty="0">
                          <a:latin typeface="Times New Roman" pitchFamily="18" charset="0"/>
                          <a:cs typeface="Times New Roman" pitchFamily="18" charset="0"/>
                        </a:rPr>
                        <a:t>The methods used for checking manually for individual </a:t>
                      </a:r>
                      <a:r>
                        <a:rPr lang="en-IN" dirty="0" err="1">
                          <a:latin typeface="Times New Roman" pitchFamily="18" charset="0"/>
                          <a:cs typeface="Times New Roman" pitchFamily="18" charset="0"/>
                        </a:rPr>
                        <a:t>consumer.The</a:t>
                      </a:r>
                      <a:r>
                        <a:rPr lang="en-IN" dirty="0">
                          <a:latin typeface="Times New Roman" pitchFamily="18" charset="0"/>
                          <a:cs typeface="Times New Roman" pitchFamily="18" charset="0"/>
                        </a:rPr>
                        <a:t> prime goal is to invests their asset in safe hands.</a:t>
                      </a:r>
                    </a:p>
                  </a:txBody>
                  <a:tcPr/>
                </a:tc>
                <a:tc>
                  <a:txBody>
                    <a:bodyPr/>
                    <a:lstStyle/>
                    <a:p>
                      <a:r>
                        <a:rPr lang="en-IN" dirty="0">
                          <a:latin typeface="Times New Roman" pitchFamily="18" charset="0"/>
                          <a:cs typeface="Times New Roman" pitchFamily="18" charset="0"/>
                        </a:rPr>
                        <a:t>Authors uses an ensemble technique called majority Voting Technique which combines the power of multiple models to achieve greater prediction accuracy</a:t>
                      </a:r>
                    </a:p>
                  </a:txBody>
                  <a:tcPr/>
                </a:tc>
                <a:tc>
                  <a:txBody>
                    <a:bodyPr/>
                    <a:lstStyle/>
                    <a:p>
                      <a:r>
                        <a:rPr lang="en-IN" dirty="0">
                          <a:latin typeface="Times New Roman" pitchFamily="18" charset="0"/>
                          <a:cs typeface="Times New Roman" pitchFamily="18" charset="0"/>
                        </a:rPr>
                        <a:t>The accuracy obtained is 88% using the ensemble model.</a:t>
                      </a:r>
                    </a:p>
                  </a:txBody>
                  <a:tcPr/>
                </a:tc>
                <a:extLst>
                  <a:ext uri="{0D108BD9-81ED-4DB2-BD59-A6C34878D82A}">
                    <a16:rowId xmlns:a16="http://schemas.microsoft.com/office/drawing/2014/main" val="10000"/>
                  </a:ext>
                </a:extLst>
              </a:tr>
              <a:tr h="3312368">
                <a:tc>
                  <a:txBody>
                    <a:bodyPr/>
                    <a:lstStyle/>
                    <a:p>
                      <a:r>
                        <a:rPr lang="en-IN" dirty="0">
                          <a:latin typeface="Times New Roman" pitchFamily="18" charset="0"/>
                          <a:cs typeface="Times New Roman" pitchFamily="18" charset="0"/>
                        </a:rPr>
                        <a:t>9</a:t>
                      </a:r>
                    </a:p>
                  </a:txBody>
                  <a:tcPr/>
                </a:tc>
                <a:tc>
                  <a:txBody>
                    <a:bodyPr/>
                    <a:lstStyle/>
                    <a:p>
                      <a:r>
                        <a:rPr lang="en-IN" dirty="0" err="1">
                          <a:latin typeface="Times New Roman" pitchFamily="18" charset="0"/>
                          <a:cs typeface="Times New Roman" pitchFamily="18" charset="0"/>
                        </a:rPr>
                        <a:t>VigneshGandge,Vidhya</a:t>
                      </a:r>
                      <a:r>
                        <a:rPr lang="en-IN" dirty="0">
                          <a:latin typeface="Times New Roman" pitchFamily="18" charset="0"/>
                          <a:cs typeface="Times New Roman" pitchFamily="18" charset="0"/>
                        </a:rPr>
                        <a:t> , 2018</a:t>
                      </a:r>
                    </a:p>
                  </a:txBody>
                  <a:tcPr/>
                </a:tc>
                <a:tc>
                  <a:txBody>
                    <a:bodyPr/>
                    <a:lstStyle/>
                    <a:p>
                      <a:r>
                        <a:rPr lang="en-IN" dirty="0">
                          <a:latin typeface="Times New Roman" pitchFamily="18" charset="0"/>
                          <a:cs typeface="Times New Roman" pitchFamily="18" charset="0"/>
                        </a:rPr>
                        <a:t>IEEE</a:t>
                      </a:r>
                    </a:p>
                  </a:txBody>
                  <a:tcPr/>
                </a:tc>
                <a:tc>
                  <a:txBody>
                    <a:bodyPr/>
                    <a:lstStyle/>
                    <a:p>
                      <a:r>
                        <a:rPr lang="en-IN" dirty="0">
                          <a:latin typeface="Times New Roman" pitchFamily="18" charset="0"/>
                          <a:cs typeface="Times New Roman" pitchFamily="18" charset="0"/>
                        </a:rPr>
                        <a:t>A Study on Various Data Mining Techniques for loan approval.</a:t>
                      </a:r>
                    </a:p>
                  </a:txBody>
                  <a:tcPr/>
                </a:tc>
                <a:tc>
                  <a:txBody>
                    <a:bodyPr/>
                    <a:lstStyle/>
                    <a:p>
                      <a:r>
                        <a:rPr lang="en-IN" dirty="0">
                          <a:latin typeface="Times New Roman" pitchFamily="18" charset="0"/>
                          <a:cs typeface="Times New Roman" pitchFamily="18" charset="0"/>
                        </a:rPr>
                        <a:t>Decision tree using ID3 algorithm was considered for credential and the recommendations were generated. </a:t>
                      </a:r>
                    </a:p>
                  </a:txBody>
                  <a:tcPr/>
                </a:tc>
                <a:tc>
                  <a:txBody>
                    <a:bodyPr/>
                    <a:lstStyle/>
                    <a:p>
                      <a:r>
                        <a:rPr lang="en-IN" dirty="0">
                          <a:latin typeface="Times New Roman" pitchFamily="18" charset="0"/>
                          <a:cs typeface="Times New Roman" pitchFamily="18" charset="0"/>
                        </a:rPr>
                        <a:t>It was observed that Multiple Linear Regression gave an accuracy of 90-95% for Loan.</a:t>
                      </a:r>
                    </a:p>
                  </a:txBody>
                  <a:tcPr/>
                </a:tc>
                <a:tc>
                  <a:txBody>
                    <a:bodyPr/>
                    <a:lstStyle/>
                    <a:p>
                      <a:r>
                        <a:rPr lang="en-IN" dirty="0">
                          <a:latin typeface="Times New Roman" pitchFamily="18" charset="0"/>
                          <a:cs typeface="Times New Roman" pitchFamily="18" charset="0"/>
                        </a:rPr>
                        <a:t>The algorithm needs to be increased efficiency to provide more accurate accuracy</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5898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32601489"/>
              </p:ext>
            </p:extLst>
          </p:nvPr>
        </p:nvGraphicFramePr>
        <p:xfrm>
          <a:off x="214282" y="642918"/>
          <a:ext cx="8643999" cy="5357850"/>
        </p:xfrm>
        <a:graphic>
          <a:graphicData uri="http://schemas.openxmlformats.org/drawingml/2006/table">
            <a:tbl>
              <a:tblPr firstRow="1" bandRow="1">
                <a:tableStyleId>{5940675A-B579-460E-94D1-54222C63F5DA}</a:tableStyleId>
              </a:tblPr>
              <a:tblGrid>
                <a:gridCol w="571504">
                  <a:extLst>
                    <a:ext uri="{9D8B030D-6E8A-4147-A177-3AD203B41FA5}">
                      <a16:colId xmlns:a16="http://schemas.microsoft.com/office/drawing/2014/main" val="20000"/>
                    </a:ext>
                  </a:extLst>
                </a:gridCol>
                <a:gridCol w="1143008">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gridCol w="1643074">
                  <a:extLst>
                    <a:ext uri="{9D8B030D-6E8A-4147-A177-3AD203B41FA5}">
                      <a16:colId xmlns:a16="http://schemas.microsoft.com/office/drawing/2014/main" val="20004"/>
                    </a:ext>
                  </a:extLst>
                </a:gridCol>
                <a:gridCol w="1500198">
                  <a:extLst>
                    <a:ext uri="{9D8B030D-6E8A-4147-A177-3AD203B41FA5}">
                      <a16:colId xmlns:a16="http://schemas.microsoft.com/office/drawing/2014/main" val="20005"/>
                    </a:ext>
                  </a:extLst>
                </a:gridCol>
                <a:gridCol w="1500199">
                  <a:extLst>
                    <a:ext uri="{9D8B030D-6E8A-4147-A177-3AD203B41FA5}">
                      <a16:colId xmlns:a16="http://schemas.microsoft.com/office/drawing/2014/main" val="20006"/>
                    </a:ext>
                  </a:extLst>
                </a:gridCol>
              </a:tblGrid>
              <a:tr h="5357850">
                <a:tc>
                  <a:txBody>
                    <a:bodyPr/>
                    <a:lstStyle/>
                    <a:p>
                      <a:r>
                        <a:rPr lang="en-US" dirty="0">
                          <a:latin typeface="Times New Roman" pitchFamily="18" charset="0"/>
                          <a:cs typeface="Times New Roman" pitchFamily="18" charset="0"/>
                        </a:rPr>
                        <a:t>10</a:t>
                      </a:r>
                    </a:p>
                  </a:txBody>
                  <a:tcPr/>
                </a:tc>
                <a:tc>
                  <a:txBody>
                    <a:bodyPr/>
                    <a:lstStyle/>
                    <a:p>
                      <a:r>
                        <a:rPr lang="en-US" sz="1800" b="0" i="0" kern="1200" dirty="0">
                          <a:solidFill>
                            <a:schemeClr val="tx1"/>
                          </a:solidFill>
                          <a:latin typeface="Times New Roman" pitchFamily="18" charset="0"/>
                          <a:ea typeface="+mn-ea"/>
                          <a:cs typeface="Times New Roman" pitchFamily="18" charset="0"/>
                        </a:rPr>
                        <a:t>Mir </a:t>
                      </a:r>
                      <a:r>
                        <a:rPr lang="en-US" sz="1800" b="0" i="0" kern="1200" dirty="0" err="1">
                          <a:solidFill>
                            <a:schemeClr val="tx1"/>
                          </a:solidFill>
                          <a:latin typeface="Times New Roman" pitchFamily="18" charset="0"/>
                          <a:ea typeface="+mn-ea"/>
                          <a:cs typeface="Times New Roman" pitchFamily="18" charset="0"/>
                        </a:rPr>
                        <a:t>Ishark</a:t>
                      </a:r>
                      <a:r>
                        <a:rPr lang="en-US" sz="1800" b="0" i="0" kern="1200" dirty="0">
                          <a:solidFill>
                            <a:schemeClr val="tx1"/>
                          </a:solidFill>
                          <a:latin typeface="Times New Roman" pitchFamily="18" charset="0"/>
                          <a:ea typeface="+mn-ea"/>
                          <a:cs typeface="Times New Roman" pitchFamily="18" charset="0"/>
                        </a:rPr>
                        <a:t> </a:t>
                      </a:r>
                      <a:r>
                        <a:rPr lang="en-US" sz="1800" b="0" i="0" kern="1200" dirty="0" err="1">
                          <a:solidFill>
                            <a:schemeClr val="tx1"/>
                          </a:solidFill>
                          <a:latin typeface="Times New Roman" pitchFamily="18" charset="0"/>
                          <a:ea typeface="+mn-ea"/>
                          <a:cs typeface="Times New Roman" pitchFamily="18" charset="0"/>
                        </a:rPr>
                        <a:t>Maheer</a:t>
                      </a:r>
                      <a:r>
                        <a:rPr lang="en-US" sz="1800" b="0" i="0" kern="1200" dirty="0">
                          <a:solidFill>
                            <a:schemeClr val="tx1"/>
                          </a:solidFill>
                          <a:latin typeface="Times New Roman" pitchFamily="18" charset="0"/>
                          <a:ea typeface="+mn-ea"/>
                          <a:cs typeface="Times New Roman" pitchFamily="18" charset="0"/>
                        </a:rPr>
                        <a:t> </a:t>
                      </a:r>
                      <a:r>
                        <a:rPr lang="en-US" sz="1800" b="0" i="0" kern="1200" dirty="0" err="1">
                          <a:solidFill>
                            <a:schemeClr val="tx1"/>
                          </a:solidFill>
                          <a:latin typeface="Times New Roman" pitchFamily="18" charset="0"/>
                          <a:ea typeface="+mn-ea"/>
                          <a:cs typeface="Times New Roman" pitchFamily="18" charset="0"/>
                        </a:rPr>
                        <a:t>Dhruba</a:t>
                      </a:r>
                      <a:r>
                        <a:rPr lang="en-US" sz="1800" b="0" i="0" kern="1200" dirty="0">
                          <a:solidFill>
                            <a:schemeClr val="tx1"/>
                          </a:solidFill>
                          <a:latin typeface="Times New Roman" pitchFamily="18" charset="0"/>
                          <a:ea typeface="+mn-ea"/>
                          <a:cs typeface="Times New Roman" pitchFamily="18" charset="0"/>
                        </a:rPr>
                        <a:t> Nawab Haider Ghani </a:t>
                      </a:r>
                      <a:r>
                        <a:rPr lang="en-US" sz="1800" b="0" i="0" kern="1200" dirty="0" err="1">
                          <a:solidFill>
                            <a:schemeClr val="tx1"/>
                          </a:solidFill>
                          <a:latin typeface="Times New Roman" pitchFamily="18" charset="0"/>
                          <a:ea typeface="+mn-ea"/>
                          <a:cs typeface="Times New Roman" pitchFamily="18" charset="0"/>
                        </a:rPr>
                        <a:t>Sazzad</a:t>
                      </a:r>
                      <a:r>
                        <a:rPr lang="en-US" sz="1800" b="0" i="0" kern="1200" dirty="0">
                          <a:solidFill>
                            <a:schemeClr val="tx1"/>
                          </a:solidFill>
                          <a:latin typeface="Times New Roman" pitchFamily="18" charset="0"/>
                          <a:ea typeface="+mn-ea"/>
                          <a:cs typeface="Times New Roman" pitchFamily="18" charset="0"/>
                        </a:rPr>
                        <a:t> Hossain, 2018</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BRAC </a:t>
                      </a:r>
                    </a:p>
                    <a:p>
                      <a:r>
                        <a:rPr lang="en-US" dirty="0">
                          <a:latin typeface="Times New Roman" pitchFamily="18" charset="0"/>
                          <a:cs typeface="Times New Roman" pitchFamily="18" charset="0"/>
                        </a:rPr>
                        <a:t>University</a:t>
                      </a:r>
                    </a:p>
                  </a:txBody>
                  <a:tcPr/>
                </a:tc>
                <a:tc>
                  <a:txBody>
                    <a:bodyPr/>
                    <a:lstStyle/>
                    <a:p>
                      <a:r>
                        <a:rPr lang="en-US" sz="1800" b="0" i="0" kern="1200" dirty="0">
                          <a:solidFill>
                            <a:schemeClr val="tx1"/>
                          </a:solidFill>
                          <a:latin typeface="Times New Roman" pitchFamily="18" charset="0"/>
                          <a:ea typeface="+mn-ea"/>
                          <a:cs typeface="Times New Roman" pitchFamily="18" charset="0"/>
                        </a:rPr>
                        <a:t> Application of Machine Learning in Credit risk Assessment</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 precise credit risk assessment system is vital to financial institution for its proper and impeccable functioning. (RFECV,PCA)</a:t>
                      </a:r>
                    </a:p>
                  </a:txBody>
                  <a:tcPr/>
                </a:tc>
                <a:tc>
                  <a:txBody>
                    <a:bodyPr/>
                    <a:lstStyle/>
                    <a:p>
                      <a:r>
                        <a:rPr lang="en-US" dirty="0">
                          <a:latin typeface="Times New Roman" pitchFamily="18" charset="0"/>
                          <a:cs typeface="Times New Roman" pitchFamily="18" charset="0"/>
                        </a:rPr>
                        <a:t>This Model has brought about remarkable results which in turn can play major role in assessing credit risk of borrowers and enable all the worldwide financial institutions to keep operating in profitable way.</a:t>
                      </a:r>
                    </a:p>
                  </a:txBody>
                  <a:tcPr/>
                </a:tc>
                <a:tc>
                  <a:txBody>
                    <a:bodyPr/>
                    <a:lstStyle/>
                    <a:p>
                      <a:r>
                        <a:rPr lang="en-US" dirty="0">
                          <a:latin typeface="Times New Roman" pitchFamily="18" charset="0"/>
                          <a:cs typeface="Times New Roman" pitchFamily="18" charset="0"/>
                        </a:rPr>
                        <a:t>The platform can not  give basic details of consumer credits.</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a:xfrm>
            <a:off x="457200" y="1417638"/>
            <a:ext cx="8229600" cy="4708525"/>
          </a:xfrm>
        </p:spPr>
        <p:txBody>
          <a:bodyPr>
            <a:normAutofit lnSpcReduction="10000"/>
          </a:bodyPr>
          <a:lstStyle/>
          <a:p>
            <a:r>
              <a:rPr lang="en-IN" sz="2600" dirty="0">
                <a:latin typeface="Times New Roman" panose="02020603050405020304" pitchFamily="18" charset="0"/>
                <a:cs typeface="Times New Roman" panose="02020603050405020304" pitchFamily="18" charset="0"/>
              </a:rPr>
              <a:t> Vidhi </a:t>
            </a:r>
            <a:r>
              <a:rPr lang="en-IN" sz="2600" dirty="0" err="1">
                <a:latin typeface="Times New Roman" panose="02020603050405020304" pitchFamily="18" charset="0"/>
                <a:cs typeface="Times New Roman" panose="02020603050405020304" pitchFamily="18" charset="0"/>
              </a:rPr>
              <a:t>Khanduja</a:t>
            </a:r>
            <a:r>
              <a:rPr lang="en-IN" sz="2600" dirty="0">
                <a:latin typeface="Times New Roman" panose="02020603050405020304" pitchFamily="18" charset="0"/>
                <a:cs typeface="Times New Roman" panose="02020603050405020304" pitchFamily="18" charset="0"/>
              </a:rPr>
              <a:t> and S. </a:t>
            </a:r>
            <a:r>
              <a:rPr lang="en-IN" sz="2600" dirty="0" err="1">
                <a:latin typeface="Times New Roman" panose="02020603050405020304" pitchFamily="18" charset="0"/>
                <a:cs typeface="Times New Roman" panose="02020603050405020304" pitchFamily="18" charset="0"/>
              </a:rPr>
              <a:t>Juneja</a:t>
            </a:r>
            <a:r>
              <a:rPr lang="en-IN" sz="2600" dirty="0">
                <a:latin typeface="Times New Roman" panose="02020603050405020304" pitchFamily="18" charset="0"/>
                <a:cs typeface="Times New Roman" panose="02020603050405020304" pitchFamily="18" charset="0"/>
              </a:rPr>
              <a:t>, "Defaulter Prediction for Assessment of Credit Risks using Machine Learning Algorithms," 2020 4th International Conference on Electronics, Communication and Aerospace Technology (ICECA), Coimbatore, India, 2020</a:t>
            </a:r>
            <a:r>
              <a:rPr lang="en-IN" sz="2600" b="1"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 Vimala, K.C. </a:t>
            </a:r>
            <a:r>
              <a:rPr lang="en-IN" sz="2600" dirty="0" err="1">
                <a:latin typeface="Times New Roman" panose="02020603050405020304" pitchFamily="18" charset="0"/>
                <a:cs typeface="Times New Roman" panose="02020603050405020304" pitchFamily="18" charset="0"/>
              </a:rPr>
              <a:t>Sharmili</a:t>
            </a:r>
            <a:r>
              <a:rPr lang="en-IN" sz="2600" dirty="0">
                <a:latin typeface="Times New Roman" panose="02020603050405020304" pitchFamily="18" charset="0"/>
                <a:cs typeface="Times New Roman" panose="02020603050405020304" pitchFamily="18" charset="0"/>
              </a:rPr>
              <a:t>, Prediction of Loan Risk using NB and Support Vector </a:t>
            </a:r>
            <a:r>
              <a:rPr lang="en-IN" sz="2600" dirty="0" err="1">
                <a:latin typeface="Times New Roman" panose="02020603050405020304" pitchFamily="18" charset="0"/>
                <a:cs typeface="Times New Roman" panose="02020603050405020304" pitchFamily="18" charset="0"/>
              </a:rPr>
              <a:t>Machineǁ</a:t>
            </a:r>
            <a:r>
              <a:rPr lang="en-IN" sz="2600" dirty="0">
                <a:latin typeface="Times New Roman" panose="02020603050405020304" pitchFamily="18" charset="0"/>
                <a:cs typeface="Times New Roman" panose="02020603050405020304" pitchFamily="18" charset="0"/>
              </a:rPr>
              <a:t>, International Conference on Advancements in Computing Technologies (ICACT 2018), pp. 110-113, 2018.</a:t>
            </a:r>
          </a:p>
          <a:p>
            <a:r>
              <a:rPr lang="en-I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Arun, K., Ishan, G., &amp; </a:t>
            </a:r>
            <a:r>
              <a:rPr lang="en-US" sz="2600" dirty="0" err="1">
                <a:latin typeface="Times New Roman" panose="02020603050405020304" pitchFamily="18" charset="0"/>
                <a:cs typeface="Times New Roman" panose="02020603050405020304" pitchFamily="18" charset="0"/>
              </a:rPr>
              <a:t>Sanmeet</a:t>
            </a:r>
            <a:r>
              <a:rPr lang="en-US" sz="2600" dirty="0">
                <a:latin typeface="Times New Roman" panose="02020603050405020304" pitchFamily="18" charset="0"/>
                <a:cs typeface="Times New Roman" panose="02020603050405020304" pitchFamily="18" charset="0"/>
              </a:rPr>
              <a:t>, K. (2016). Loan Approval Prediction based on Machine Learning Approach.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b="1" dirty="0">
                <a:latin typeface="+mn-lt"/>
                <a:cs typeface="Times New Roman" pitchFamily="18" charset="0"/>
              </a:rPr>
              <a:t>Table of contents</a:t>
            </a:r>
          </a:p>
        </p:txBody>
      </p:sp>
      <p:graphicFrame>
        <p:nvGraphicFramePr>
          <p:cNvPr id="5" name="Table 4"/>
          <p:cNvGraphicFramePr>
            <a:graphicFrameLocks noGrp="1"/>
          </p:cNvGraphicFramePr>
          <p:nvPr>
            <p:extLst>
              <p:ext uri="{D42A27DB-BD31-4B8C-83A1-F6EECF244321}">
                <p14:modId xmlns:p14="http://schemas.microsoft.com/office/powerpoint/2010/main" val="3682801394"/>
              </p:ext>
            </p:extLst>
          </p:nvPr>
        </p:nvGraphicFramePr>
        <p:xfrm>
          <a:off x="1214414" y="1357298"/>
          <a:ext cx="6786586" cy="4557718"/>
        </p:xfrm>
        <a:graphic>
          <a:graphicData uri="http://schemas.openxmlformats.org/drawingml/2006/table">
            <a:tbl>
              <a:tblPr firstRow="1" bandRow="1">
                <a:tableStyleId>{5940675A-B579-460E-94D1-54222C63F5DA}</a:tableStyleId>
              </a:tblPr>
              <a:tblGrid>
                <a:gridCol w="1071586">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817554">
                <a:tc>
                  <a:txBody>
                    <a:bodyPr/>
                    <a:lstStyle/>
                    <a:p>
                      <a:endParaRPr lang="en-US" dirty="0"/>
                    </a:p>
                    <a:p>
                      <a:r>
                        <a:rPr lang="en-US" sz="20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S.No</a:t>
                      </a:r>
                      <a:endParaRPr lang="en-US" sz="2200" b="1" dirty="0">
                        <a:latin typeface="Times New Roman" pitchFamily="18" charset="0"/>
                        <a:cs typeface="Times New Roman" pitchFamily="18" charset="0"/>
                      </a:endParaRPr>
                    </a:p>
                  </a:txBody>
                  <a:tcPr/>
                </a:tc>
                <a:tc>
                  <a:txBody>
                    <a:bodyPr/>
                    <a:lstStyle/>
                    <a:p>
                      <a:endParaRPr lang="en-US" dirty="0"/>
                    </a:p>
                    <a:p>
                      <a:r>
                        <a:rPr lang="en-US" sz="2200" b="1" dirty="0">
                          <a:latin typeface="Times New Roman" pitchFamily="18" charset="0"/>
                          <a:cs typeface="Times New Roman" pitchFamily="18" charset="0"/>
                        </a:rPr>
                        <a:t>                  Content</a:t>
                      </a:r>
                    </a:p>
                  </a:txBody>
                  <a:tcPr/>
                </a:tc>
                <a:extLst>
                  <a:ext uri="{0D108BD9-81ED-4DB2-BD59-A6C34878D82A}">
                    <a16:rowId xmlns:a16="http://schemas.microsoft.com/office/drawing/2014/main" val="10000"/>
                  </a:ext>
                </a:extLst>
              </a:tr>
              <a:tr h="935041">
                <a:tc>
                  <a:txBody>
                    <a:bodyPr/>
                    <a:lstStyle/>
                    <a:p>
                      <a:endParaRPr lang="en-US" dirty="0"/>
                    </a:p>
                    <a:p>
                      <a:r>
                        <a:rPr lang="en-US" dirty="0"/>
                        <a:t>      </a:t>
                      </a:r>
                      <a:r>
                        <a:rPr lang="en-US" sz="2000" dirty="0">
                          <a:latin typeface="Times New Roman" pitchFamily="18" charset="0"/>
                          <a:cs typeface="Times New Roman" pitchFamily="18" charset="0"/>
                        </a:rPr>
                        <a:t>1</a:t>
                      </a:r>
                    </a:p>
                  </a:txBody>
                  <a:tcPr/>
                </a:tc>
                <a:tc>
                  <a:txBody>
                    <a:bodyPr/>
                    <a:lstStyle/>
                    <a:p>
                      <a:endParaRPr lang="en-US" dirty="0"/>
                    </a:p>
                    <a:p>
                      <a:r>
                        <a:rPr lang="en-US" sz="2000" dirty="0">
                          <a:latin typeface="Times New Roman" pitchFamily="18" charset="0"/>
                          <a:cs typeface="Times New Roman" pitchFamily="18" charset="0"/>
                        </a:rPr>
                        <a:t> Abstract</a:t>
                      </a:r>
                    </a:p>
                  </a:txBody>
                  <a:tcPr/>
                </a:tc>
                <a:extLst>
                  <a:ext uri="{0D108BD9-81ED-4DB2-BD59-A6C34878D82A}">
                    <a16:rowId xmlns:a16="http://schemas.microsoft.com/office/drawing/2014/main" val="10001"/>
                  </a:ext>
                </a:extLst>
              </a:tr>
              <a:tr h="935041">
                <a:tc>
                  <a:txBody>
                    <a:bodyPr/>
                    <a:lstStyle/>
                    <a:p>
                      <a:endParaRPr lang="en-US" dirty="0"/>
                    </a:p>
                    <a:p>
                      <a:r>
                        <a:rPr lang="en-US" dirty="0"/>
                        <a:t>      </a:t>
                      </a:r>
                      <a:r>
                        <a:rPr lang="en-US" sz="2000" dirty="0">
                          <a:latin typeface="Times New Roman" pitchFamily="18" charset="0"/>
                          <a:cs typeface="Times New Roman" pitchFamily="18" charset="0"/>
                        </a:rPr>
                        <a:t>2</a:t>
                      </a:r>
                    </a:p>
                  </a:txBody>
                  <a:tcPr/>
                </a:tc>
                <a:tc>
                  <a:txBody>
                    <a:bodyPr/>
                    <a:lstStyle/>
                    <a:p>
                      <a:endParaRPr lang="en-US" dirty="0"/>
                    </a:p>
                    <a:p>
                      <a:r>
                        <a:rPr lang="en-US" dirty="0"/>
                        <a:t> </a:t>
                      </a:r>
                      <a:r>
                        <a:rPr lang="en-US" sz="2000" dirty="0">
                          <a:latin typeface="Times New Roman" pitchFamily="18" charset="0"/>
                          <a:cs typeface="Times New Roman" pitchFamily="18" charset="0"/>
                        </a:rPr>
                        <a:t>Introduction</a:t>
                      </a:r>
                    </a:p>
                  </a:txBody>
                  <a:tcPr/>
                </a:tc>
                <a:extLst>
                  <a:ext uri="{0D108BD9-81ED-4DB2-BD59-A6C34878D82A}">
                    <a16:rowId xmlns:a16="http://schemas.microsoft.com/office/drawing/2014/main" val="10002"/>
                  </a:ext>
                </a:extLst>
              </a:tr>
              <a:tr h="935041">
                <a:tc>
                  <a:txBody>
                    <a:bodyPr/>
                    <a:lstStyle/>
                    <a:p>
                      <a:endParaRPr lang="en-US" dirty="0"/>
                    </a:p>
                    <a:p>
                      <a:r>
                        <a:rPr lang="en-US" dirty="0"/>
                        <a:t>      </a:t>
                      </a:r>
                      <a:r>
                        <a:rPr lang="en-US" sz="2000" baseline="0" dirty="0">
                          <a:latin typeface="Times New Roman" pitchFamily="18" charset="0"/>
                          <a:cs typeface="Times New Roman" pitchFamily="18" charset="0"/>
                        </a:rPr>
                        <a:t>3</a:t>
                      </a:r>
                      <a:endParaRPr lang="en-US" sz="2000" dirty="0">
                        <a:latin typeface="Times New Roman" pitchFamily="18" charset="0"/>
                        <a:cs typeface="Times New Roman" pitchFamily="18" charset="0"/>
                      </a:endParaRPr>
                    </a:p>
                  </a:txBody>
                  <a:tcPr/>
                </a:tc>
                <a:tc>
                  <a:txBody>
                    <a:bodyPr/>
                    <a:lstStyle/>
                    <a:p>
                      <a:endParaRPr lang="en-US" dirty="0"/>
                    </a:p>
                    <a:p>
                      <a:r>
                        <a:rPr lang="en-US" dirty="0"/>
                        <a:t> </a:t>
                      </a:r>
                      <a:r>
                        <a:rPr lang="en-US" sz="2000" dirty="0">
                          <a:latin typeface="Times New Roman" pitchFamily="18" charset="0"/>
                          <a:cs typeface="Times New Roman" pitchFamily="18" charset="0"/>
                        </a:rPr>
                        <a:t>Literature Survey</a:t>
                      </a:r>
                    </a:p>
                  </a:txBody>
                  <a:tcPr/>
                </a:tc>
                <a:extLst>
                  <a:ext uri="{0D108BD9-81ED-4DB2-BD59-A6C34878D82A}">
                    <a16:rowId xmlns:a16="http://schemas.microsoft.com/office/drawing/2014/main" val="10003"/>
                  </a:ext>
                </a:extLst>
              </a:tr>
              <a:tr h="935041">
                <a:tc>
                  <a:txBody>
                    <a:bodyPr/>
                    <a:lstStyle/>
                    <a:p>
                      <a:endParaRPr lang="en-US" dirty="0"/>
                    </a:p>
                    <a:p>
                      <a:r>
                        <a:rPr lang="en-US" dirty="0"/>
                        <a:t>     </a:t>
                      </a:r>
                      <a:r>
                        <a:rPr lang="en-US" sz="2000" dirty="0">
                          <a:latin typeface="Times New Roman" pitchFamily="18" charset="0"/>
                          <a:cs typeface="Times New Roman" pitchFamily="18" charset="0"/>
                        </a:rPr>
                        <a:t>4</a:t>
                      </a:r>
                    </a:p>
                  </a:txBody>
                  <a:tcPr/>
                </a:tc>
                <a:tc>
                  <a:txBody>
                    <a:bodyPr/>
                    <a:lstStyle/>
                    <a:p>
                      <a:endParaRPr lang="en-US" dirty="0"/>
                    </a:p>
                    <a:p>
                      <a:r>
                        <a:rPr lang="en-US" dirty="0"/>
                        <a:t> </a:t>
                      </a:r>
                      <a:r>
                        <a:rPr lang="en-US" sz="2000" dirty="0">
                          <a:latin typeface="Times New Roman" pitchFamily="18" charset="0"/>
                          <a:cs typeface="Times New Roman" pitchFamily="18" charset="0"/>
                        </a:rPr>
                        <a:t>References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28596" y="1500174"/>
            <a:ext cx="8229600" cy="4500594"/>
          </a:xfrm>
        </p:spPr>
        <p:txBody>
          <a:bodyPr>
            <a:normAutofit/>
          </a:bodyPr>
          <a:lstStyle/>
          <a:p>
            <a:r>
              <a:rPr lang="en-US" sz="2600" dirty="0">
                <a:latin typeface="Times New Roman" pitchFamily="18" charset="0"/>
                <a:cs typeface="Times New Roman" pitchFamily="18" charset="0"/>
              </a:rPr>
              <a:t>One of the most important factors which affect our country’s economy and financial condition is the credit system governed by the banks.</a:t>
            </a:r>
          </a:p>
          <a:p>
            <a:r>
              <a:rPr lang="en-US" sz="2600" dirty="0">
                <a:latin typeface="Times New Roman" pitchFamily="18" charset="0"/>
                <a:cs typeface="Times New Roman" pitchFamily="18" charset="0"/>
              </a:rPr>
              <a:t>The process of bank credit risk evaluation is recognized at banks across the globe.</a:t>
            </a:r>
          </a:p>
          <a:p>
            <a:r>
              <a:rPr lang="en-US" sz="2600" dirty="0">
                <a:latin typeface="Times New Roman" pitchFamily="18" charset="0"/>
                <a:cs typeface="Times New Roman" pitchFamily="18" charset="0"/>
              </a:rPr>
              <a:t>As we know credit risk evaluation is very crucial, there is a variety of techniques are used for risk level calculation. In addition, credit risk is one of the main functions of the banking community.</a:t>
            </a:r>
            <a:endParaRPr 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t>
            </a:r>
          </a:p>
        </p:txBody>
      </p:sp>
      <p:sp>
        <p:nvSpPr>
          <p:cNvPr id="4" name="Content Placeholder 3"/>
          <p:cNvSpPr>
            <a:spLocks noGrp="1"/>
          </p:cNvSpPr>
          <p:nvPr>
            <p:ph idx="1"/>
          </p:nvPr>
        </p:nvSpPr>
        <p:spPr/>
        <p:txBody>
          <a:bodyPr>
            <a:noAutofit/>
          </a:bodyPr>
          <a:lstStyle/>
          <a:p>
            <a:r>
              <a:rPr lang="en-US" sz="2600" dirty="0">
                <a:latin typeface="Times New Roman" pitchFamily="18" charset="0"/>
                <a:cs typeface="Times New Roman" pitchFamily="18" charset="0"/>
              </a:rPr>
              <a:t> The prediction of credit defaulters is one of the difficult tasks for any bank.</a:t>
            </a:r>
          </a:p>
          <a:p>
            <a:r>
              <a:rPr lang="en-US" sz="2600" b="0" i="0" dirty="0">
                <a:solidFill>
                  <a:srgbClr val="252525"/>
                </a:solidFill>
                <a:effectLst/>
                <a:latin typeface="Times New Roman" panose="02020603050405020304" pitchFamily="18" charset="0"/>
                <a:cs typeface="Times New Roman" panose="02020603050405020304" pitchFamily="18" charset="0"/>
              </a:rPr>
              <a:t>The banks may reduce their loss by reducing their non-profit assets, so that recovery of approved loans can take place without any loss and it can play as a contributing parameter of the bank statement. But by forecasting the loan defaulters, they may reduce the amount of money they have to put up for sale.</a:t>
            </a:r>
          </a:p>
          <a:p>
            <a:r>
              <a:rPr lang="en-US" sz="2600" dirty="0">
                <a:latin typeface="Times New Roman" panose="02020603050405020304" pitchFamily="18" charset="0"/>
                <a:cs typeface="Times New Roman" pitchFamily="18" charset="0"/>
              </a:rPr>
              <a:t>Machine Learning techniques are very crucial and useful in the prediction of these types of data.</a:t>
            </a:r>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itchFamily="18" charset="0"/>
              </a:rPr>
              <a:t>Introduction</a:t>
            </a:r>
          </a:p>
        </p:txBody>
      </p:sp>
      <p:sp>
        <p:nvSpPr>
          <p:cNvPr id="3" name="Content Placeholder 2"/>
          <p:cNvSpPr>
            <a:spLocks noGrp="1"/>
          </p:cNvSpPr>
          <p:nvPr>
            <p:ph idx="1"/>
          </p:nvPr>
        </p:nvSpPr>
        <p:spPr/>
        <p:txBody>
          <a:bodyPr>
            <a:normAutofit/>
          </a:bodyPr>
          <a:lstStyle/>
          <a:p>
            <a:r>
              <a:rPr lang="en-US" sz="2600" b="0" i="0" dirty="0">
                <a:solidFill>
                  <a:srgbClr val="292929"/>
                </a:solidFill>
                <a:effectLst/>
                <a:latin typeface="Times New Roman" panose="02020603050405020304" pitchFamily="18" charset="0"/>
                <a:cs typeface="Times New Roman" panose="02020603050405020304" pitchFamily="18" charset="0"/>
              </a:rPr>
              <a:t>Loans are the core business of banks. The main profit comes directly from the loan’s interest. The loan companies grant a loan after an intensive process of verification and validation. However, they still don’t have assurance if the applicant is able to repay the loan with no difficulties</a:t>
            </a:r>
            <a:endParaRPr lang="en-US" sz="2600" dirty="0">
              <a:latin typeface="Times New Roman" pitchFamily="18" charset="0"/>
              <a:cs typeface="Times New Roman" pitchFamily="18" charset="0"/>
            </a:endParaRPr>
          </a:p>
          <a:p>
            <a:r>
              <a:rPr lang="en-US" sz="2600" b="0" i="0" dirty="0">
                <a:solidFill>
                  <a:srgbClr val="292929"/>
                </a:solidFill>
                <a:effectLst/>
                <a:latin typeface="Times New Roman" panose="02020603050405020304" pitchFamily="18" charset="0"/>
                <a:cs typeface="Times New Roman" pitchFamily="18" charset="0"/>
              </a:rPr>
              <a:t>For this we’ll build a predictive model to predict if an applicant is able to repay the lending company or not. We will prepare the data using </a:t>
            </a:r>
            <a:r>
              <a:rPr lang="en-US" sz="2600" b="0" i="0" dirty="0" err="1">
                <a:solidFill>
                  <a:srgbClr val="292929"/>
                </a:solidFill>
                <a:effectLst/>
                <a:latin typeface="Times New Roman" panose="02020603050405020304" pitchFamily="18" charset="0"/>
                <a:cs typeface="Times New Roman" panose="02020603050405020304" pitchFamily="18" charset="0"/>
              </a:rPr>
              <a:t>Jupyter</a:t>
            </a:r>
            <a:r>
              <a:rPr lang="en-US" sz="2600" b="0" i="0" dirty="0">
                <a:solidFill>
                  <a:srgbClr val="292929"/>
                </a:solidFill>
                <a:effectLst/>
                <a:latin typeface="Times New Roman" panose="02020603050405020304" pitchFamily="18" charset="0"/>
                <a:cs typeface="Times New Roman" panose="02020603050405020304" pitchFamily="18" charset="0"/>
              </a:rPr>
              <a:t> Notebook and use various models to predict the target variable</a:t>
            </a:r>
            <a:r>
              <a:rPr lang="en-US" sz="2600" dirty="0">
                <a:latin typeface="Times New Roman" panose="02020603050405020304" pitchFamily="18" charset="0"/>
                <a:cs typeface="Times New Roman"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6117437"/>
              </p:ext>
            </p:extLst>
          </p:nvPr>
        </p:nvGraphicFramePr>
        <p:xfrm>
          <a:off x="152401" y="990600"/>
          <a:ext cx="8839199" cy="5897880"/>
        </p:xfrm>
        <a:graphic>
          <a:graphicData uri="http://schemas.openxmlformats.org/drawingml/2006/table">
            <a:tbl>
              <a:tblPr firstRow="1" bandRow="1">
                <a:tableStyleId>{5940675A-B579-460E-94D1-54222C63F5DA}</a:tableStyleId>
              </a:tblPr>
              <a:tblGrid>
                <a:gridCol w="520178">
                  <a:extLst>
                    <a:ext uri="{9D8B030D-6E8A-4147-A177-3AD203B41FA5}">
                      <a16:colId xmlns:a16="http://schemas.microsoft.com/office/drawing/2014/main" val="20000"/>
                    </a:ext>
                  </a:extLst>
                </a:gridCol>
                <a:gridCol w="1560526">
                  <a:extLst>
                    <a:ext uri="{9D8B030D-6E8A-4147-A177-3AD203B41FA5}">
                      <a16:colId xmlns:a16="http://schemas.microsoft.com/office/drawing/2014/main" val="20001"/>
                    </a:ext>
                  </a:extLst>
                </a:gridCol>
                <a:gridCol w="1119695">
                  <a:extLst>
                    <a:ext uri="{9D8B030D-6E8A-4147-A177-3AD203B41FA5}">
                      <a16:colId xmlns:a16="http://schemas.microsoft.com/office/drawing/2014/main" val="20002"/>
                    </a:ext>
                  </a:extLst>
                </a:gridCol>
                <a:gridCol w="1704112">
                  <a:extLst>
                    <a:ext uri="{9D8B030D-6E8A-4147-A177-3AD203B41FA5}">
                      <a16:colId xmlns:a16="http://schemas.microsoft.com/office/drawing/2014/main" val="20003"/>
                    </a:ext>
                  </a:extLst>
                </a:gridCol>
                <a:gridCol w="1518060">
                  <a:extLst>
                    <a:ext uri="{9D8B030D-6E8A-4147-A177-3AD203B41FA5}">
                      <a16:colId xmlns:a16="http://schemas.microsoft.com/office/drawing/2014/main" val="20004"/>
                    </a:ext>
                  </a:extLst>
                </a:gridCol>
                <a:gridCol w="1284514">
                  <a:extLst>
                    <a:ext uri="{9D8B030D-6E8A-4147-A177-3AD203B41FA5}">
                      <a16:colId xmlns:a16="http://schemas.microsoft.com/office/drawing/2014/main" val="20005"/>
                    </a:ext>
                  </a:extLst>
                </a:gridCol>
                <a:gridCol w="1132114">
                  <a:extLst>
                    <a:ext uri="{9D8B030D-6E8A-4147-A177-3AD203B41FA5}">
                      <a16:colId xmlns:a16="http://schemas.microsoft.com/office/drawing/2014/main" val="20006"/>
                    </a:ext>
                  </a:extLst>
                </a:gridCol>
              </a:tblGrid>
              <a:tr h="1143000">
                <a:tc>
                  <a:txBody>
                    <a:bodyPr/>
                    <a:lstStyle/>
                    <a:p>
                      <a:r>
                        <a:rPr lang="en-IN" sz="1800" b="1" dirty="0">
                          <a:latin typeface="Times New Roman" pitchFamily="18" charset="0"/>
                          <a:cs typeface="Times New Roman" pitchFamily="18" charset="0"/>
                        </a:rPr>
                        <a:t>SI No</a:t>
                      </a:r>
                    </a:p>
                  </a:txBody>
                  <a:tcPr/>
                </a:tc>
                <a:tc>
                  <a:txBody>
                    <a:bodyPr/>
                    <a:lstStyle/>
                    <a:p>
                      <a:r>
                        <a:rPr lang="en-IN" sz="1800" b="1" dirty="0">
                          <a:latin typeface="Times New Roman" pitchFamily="18" charset="0"/>
                          <a:cs typeface="Times New Roman" pitchFamily="18" charset="0"/>
                        </a:rPr>
                        <a:t>Author &amp; Year of publication</a:t>
                      </a:r>
                    </a:p>
                  </a:txBody>
                  <a:tcPr/>
                </a:tc>
                <a:tc>
                  <a:txBody>
                    <a:bodyPr/>
                    <a:lstStyle/>
                    <a:p>
                      <a:r>
                        <a:rPr lang="en-IN" sz="1800" b="1" dirty="0">
                          <a:latin typeface="Times New Roman" pitchFamily="18" charset="0"/>
                          <a:cs typeface="Times New Roman" pitchFamily="18" charset="0"/>
                        </a:rPr>
                        <a:t>Journal</a:t>
                      </a:r>
                    </a:p>
                  </a:txBody>
                  <a:tcPr/>
                </a:tc>
                <a:tc>
                  <a:txBody>
                    <a:bodyPr/>
                    <a:lstStyle/>
                    <a:p>
                      <a:r>
                        <a:rPr lang="en-IN" b="1" dirty="0">
                          <a:latin typeface="Times New Roman" pitchFamily="18" charset="0"/>
                          <a:cs typeface="Times New Roman" pitchFamily="18" charset="0"/>
                        </a:rPr>
                        <a:t>Title of</a:t>
                      </a:r>
                      <a:r>
                        <a:rPr lang="en-IN" b="1" baseline="0" dirty="0">
                          <a:latin typeface="Times New Roman" pitchFamily="18" charset="0"/>
                          <a:cs typeface="Times New Roman" pitchFamily="18" charset="0"/>
                        </a:rPr>
                        <a:t> the paper</a:t>
                      </a:r>
                      <a:endParaRPr lang="en-IN" b="1" dirty="0">
                        <a:latin typeface="Times New Roman" pitchFamily="18" charset="0"/>
                        <a:cs typeface="Times New Roman" pitchFamily="18" charset="0"/>
                      </a:endParaRPr>
                    </a:p>
                  </a:txBody>
                  <a:tcPr/>
                </a:tc>
                <a:tc>
                  <a:txBody>
                    <a:bodyPr/>
                    <a:lstStyle/>
                    <a:p>
                      <a:r>
                        <a:rPr lang="en-IN" b="1" dirty="0">
                          <a:latin typeface="Times New Roman" pitchFamily="18" charset="0"/>
                          <a:cs typeface="Times New Roman" pitchFamily="18" charset="0"/>
                        </a:rPr>
                        <a:t>Algorithm</a:t>
                      </a:r>
                    </a:p>
                  </a:txBody>
                  <a:tcPr/>
                </a:tc>
                <a:tc>
                  <a:txBody>
                    <a:bodyPr/>
                    <a:lstStyle/>
                    <a:p>
                      <a:r>
                        <a:rPr lang="en-IN" b="1" dirty="0">
                          <a:latin typeface="Times New Roman" pitchFamily="18" charset="0"/>
                          <a:cs typeface="Times New Roman" pitchFamily="18" charset="0"/>
                        </a:rPr>
                        <a:t>Advantage</a:t>
                      </a:r>
                    </a:p>
                  </a:txBody>
                  <a:tcPr/>
                </a:tc>
                <a:tc>
                  <a:txBody>
                    <a:bodyPr/>
                    <a:lstStyle/>
                    <a:p>
                      <a:r>
                        <a:rPr lang="en-IN" b="1" dirty="0">
                          <a:latin typeface="Times New Roman" pitchFamily="18" charset="0"/>
                          <a:cs typeface="Times New Roman" pitchFamily="18" charset="0"/>
                        </a:rPr>
                        <a:t>Limitation</a:t>
                      </a:r>
                    </a:p>
                  </a:txBody>
                  <a:tcPr/>
                </a:tc>
                <a:extLst>
                  <a:ext uri="{0D108BD9-81ED-4DB2-BD59-A6C34878D82A}">
                    <a16:rowId xmlns:a16="http://schemas.microsoft.com/office/drawing/2014/main" val="10000"/>
                  </a:ext>
                </a:extLst>
              </a:tr>
              <a:tr h="4406644">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pPr algn="l"/>
                      <a:r>
                        <a:rPr lang="en-IN" sz="1800" dirty="0">
                          <a:latin typeface="Times New Roman" panose="02020603050405020304" pitchFamily="18" charset="0"/>
                          <a:cs typeface="Times New Roman" panose="02020603050405020304" pitchFamily="18" charset="0"/>
                        </a:rPr>
                        <a:t>Ambika and Santosh </a:t>
                      </a:r>
                      <a:r>
                        <a:rPr lang="en-IN" sz="1800" dirty="0" err="1">
                          <a:latin typeface="Times New Roman" panose="02020603050405020304" pitchFamily="18" charset="0"/>
                          <a:cs typeface="Times New Roman" panose="02020603050405020304" pitchFamily="18" charset="0"/>
                        </a:rPr>
                        <a:t>Biradar</a:t>
                      </a:r>
                      <a:r>
                        <a:rPr lang="en-IN" sz="1800" dirty="0">
                          <a:latin typeface="Times New Roman" panose="02020603050405020304" pitchFamily="18" charset="0"/>
                          <a:cs typeface="Times New Roman" panose="02020603050405020304" pitchFamily="18" charset="0"/>
                        </a:rPr>
                        <a:t> </a:t>
                      </a:r>
                      <a:r>
                        <a:rPr lang="en-IN" sz="1800" b="0" i="0" kern="1200" baseline="0" dirty="0">
                          <a:solidFill>
                            <a:schemeClr val="tx1"/>
                          </a:solidFill>
                          <a:effectLst/>
                          <a:latin typeface="Times New Roman" pitchFamily="18" charset="0"/>
                          <a:ea typeface="+mn-ea"/>
                          <a:cs typeface="Times New Roman" pitchFamily="18" charset="0"/>
                        </a:rPr>
                        <a:t>, </a:t>
                      </a:r>
                      <a:r>
                        <a:rPr lang="en-IN" sz="1800" b="0" i="0" kern="1200" dirty="0">
                          <a:solidFill>
                            <a:schemeClr val="tx1"/>
                          </a:solidFill>
                          <a:effectLst/>
                          <a:latin typeface="Times New Roman" pitchFamily="18" charset="0"/>
                          <a:ea typeface="+mn-ea"/>
                          <a:cs typeface="Times New Roman" pitchFamily="18" charset="0"/>
                        </a:rPr>
                        <a:t>2021  </a:t>
                      </a:r>
                      <a:endParaRPr lang="en-IN" sz="1800"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IJARSCT</a:t>
                      </a: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Survey on Prediction of Loan Approval Using Machine Learning Techniques.</a:t>
                      </a: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system can help to understand the factors which affect the specific outcomes most. Other model like neutral network can be used individually for enhancing reliability and accuracy prediction.</a:t>
                      </a:r>
                      <a:endParaRPr lang="en-IN" sz="1800" dirty="0">
                        <a:latin typeface="Times New Roman" pitchFamily="18" charset="0"/>
                        <a:cs typeface="Times New Roman"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application is working properly and meeting to all Banker requirements. </a:t>
                      </a:r>
                      <a:endParaRPr lang="en-IN" dirty="0">
                        <a:latin typeface="Times New Roman" pitchFamily="18" charset="0"/>
                        <a:cs typeface="Times New Roman"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This system can not be utilized</a:t>
                      </a:r>
                      <a:r>
                        <a:rPr lang="en-IN" baseline="0" dirty="0">
                          <a:latin typeface="Times New Roman" panose="02020603050405020304" pitchFamily="18" charset="0"/>
                          <a:cs typeface="Times New Roman" panose="02020603050405020304" pitchFamily="18" charset="0"/>
                        </a:rPr>
                        <a:t> effectively by the soil testing laboratories.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7" name="Title 6"/>
          <p:cNvSpPr>
            <a:spLocks noGrp="1"/>
          </p:cNvSpPr>
          <p:nvPr>
            <p:ph type="ctrTitle"/>
          </p:nvPr>
        </p:nvSpPr>
        <p:spPr>
          <a:xfrm>
            <a:off x="685800" y="1"/>
            <a:ext cx="7772400" cy="838199"/>
          </a:xfrm>
        </p:spPr>
        <p:txBody>
          <a:bodyPr/>
          <a:lstStyle/>
          <a:p>
            <a:r>
              <a:rPr lang="en-US" b="1" dirty="0"/>
              <a:t>Literature</a:t>
            </a:r>
            <a:r>
              <a:rPr lang="en-US" dirty="0"/>
              <a:t> </a:t>
            </a:r>
            <a:r>
              <a:rPr lang="en-US" b="1" dirty="0"/>
              <a:t>Survey</a:t>
            </a:r>
          </a:p>
        </p:txBody>
      </p:sp>
    </p:spTree>
    <p:extLst>
      <p:ext uri="{BB962C8B-B14F-4D97-AF65-F5344CB8AC3E}">
        <p14:creationId xmlns:p14="http://schemas.microsoft.com/office/powerpoint/2010/main" val="1902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10945053"/>
              </p:ext>
            </p:extLst>
          </p:nvPr>
        </p:nvGraphicFramePr>
        <p:xfrm>
          <a:off x="71406" y="71414"/>
          <a:ext cx="9001188" cy="6643735"/>
        </p:xfrm>
        <a:graphic>
          <a:graphicData uri="http://schemas.openxmlformats.org/drawingml/2006/table">
            <a:tbl>
              <a:tblPr firstRow="1" bandRow="1">
                <a:tableStyleId>{5940675A-B579-460E-94D1-54222C63F5DA}</a:tableStyleId>
              </a:tblPr>
              <a:tblGrid>
                <a:gridCol w="357190">
                  <a:extLst>
                    <a:ext uri="{9D8B030D-6E8A-4147-A177-3AD203B41FA5}">
                      <a16:colId xmlns:a16="http://schemas.microsoft.com/office/drawing/2014/main" val="20000"/>
                    </a:ext>
                  </a:extLst>
                </a:gridCol>
                <a:gridCol w="1214446">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1000132">
                  <a:extLst>
                    <a:ext uri="{9D8B030D-6E8A-4147-A177-3AD203B41FA5}">
                      <a16:colId xmlns:a16="http://schemas.microsoft.com/office/drawing/2014/main" val="20003"/>
                    </a:ext>
                  </a:extLst>
                </a:gridCol>
                <a:gridCol w="1857388">
                  <a:extLst>
                    <a:ext uri="{9D8B030D-6E8A-4147-A177-3AD203B41FA5}">
                      <a16:colId xmlns:a16="http://schemas.microsoft.com/office/drawing/2014/main" val="20004"/>
                    </a:ext>
                  </a:extLst>
                </a:gridCol>
                <a:gridCol w="1785950">
                  <a:extLst>
                    <a:ext uri="{9D8B030D-6E8A-4147-A177-3AD203B41FA5}">
                      <a16:colId xmlns:a16="http://schemas.microsoft.com/office/drawing/2014/main" val="20005"/>
                    </a:ext>
                  </a:extLst>
                </a:gridCol>
                <a:gridCol w="2071702">
                  <a:extLst>
                    <a:ext uri="{9D8B030D-6E8A-4147-A177-3AD203B41FA5}">
                      <a16:colId xmlns:a16="http://schemas.microsoft.com/office/drawing/2014/main" val="20006"/>
                    </a:ext>
                  </a:extLst>
                </a:gridCol>
              </a:tblGrid>
              <a:tr h="3311841">
                <a:tc>
                  <a:txBody>
                    <a:bodyPr/>
                    <a:lstStyle/>
                    <a:p>
                      <a:r>
                        <a:rPr lang="en-IN" dirty="0">
                          <a:latin typeface="Times New Roman" pitchFamily="18" charset="0"/>
                          <a:cs typeface="Times New Roman" pitchFamily="18" charset="0"/>
                        </a:rPr>
                        <a:t>2</a:t>
                      </a:r>
                    </a:p>
                  </a:txBody>
                  <a:tcPr/>
                </a:tc>
                <a:tc>
                  <a:txBody>
                    <a:bodyPr/>
                    <a:lstStyle/>
                    <a:p>
                      <a:r>
                        <a:rPr lang="fi-FI" dirty="0">
                          <a:latin typeface="Times New Roman" panose="02020603050405020304" pitchFamily="18" charset="0"/>
                          <a:cs typeface="Times New Roman" panose="02020603050405020304" pitchFamily="18" charset="0"/>
                        </a:rPr>
                        <a:t>Supriya, Pavani, Saisushma, Vimala Kumari and Vikas </a:t>
                      </a:r>
                      <a:r>
                        <a:rPr lang="en-IN" sz="1800" b="0" i="0" kern="1200" dirty="0">
                          <a:solidFill>
                            <a:schemeClr val="tx1"/>
                          </a:solidFill>
                          <a:effectLst/>
                          <a:latin typeface="Times New Roman" pitchFamily="18" charset="0"/>
                          <a:ea typeface="+mn-ea"/>
                          <a:cs typeface="Times New Roman" pitchFamily="18" charset="0"/>
                        </a:rPr>
                        <a:t>, 2019</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IEEE</a:t>
                      </a:r>
                    </a:p>
                  </a:txBody>
                  <a:tcPr/>
                </a:tc>
                <a:tc>
                  <a:txBody>
                    <a:bodyPr/>
                    <a:lstStyle/>
                    <a:p>
                      <a:r>
                        <a:rPr lang="en-US" dirty="0">
                          <a:latin typeface="Times New Roman" panose="02020603050405020304" pitchFamily="18" charset="0"/>
                          <a:cs typeface="Times New Roman" panose="02020603050405020304" pitchFamily="18" charset="0"/>
                        </a:rPr>
                        <a:t>ML based loan prediction model</a:t>
                      </a:r>
                      <a:endParaRPr lang="en-IN" dirty="0">
                        <a:latin typeface="Times New Roman" pitchFamily="18" charset="0"/>
                        <a:cs typeface="Times New Roman"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collection and pre-processing, applying the ML models and testing. The detection and removal of outliers and imputation removal were carried out.</a:t>
                      </a:r>
                      <a:endParaRPr lang="en-IN" dirty="0">
                        <a:latin typeface="Times New Roman" pitchFamily="18" charset="0"/>
                        <a:cs typeface="Times New Roman"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Experimentation concluded that, DT has significantly higher loan prediction accuracy than the other models.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latin typeface="Times New Roman" pitchFamily="18" charset="0"/>
                          <a:ea typeface="+mn-ea"/>
                          <a:cs typeface="Times New Roman" pitchFamily="18" charset="0"/>
                        </a:rPr>
                        <a:t>Testing dataset were difficult.</a:t>
                      </a:r>
                      <a:endParaRPr lang="en-IN" dirty="0"/>
                    </a:p>
                  </a:txBody>
                  <a:tcPr/>
                </a:tc>
                <a:extLst>
                  <a:ext uri="{0D108BD9-81ED-4DB2-BD59-A6C34878D82A}">
                    <a16:rowId xmlns:a16="http://schemas.microsoft.com/office/drawing/2014/main" val="10000"/>
                  </a:ext>
                </a:extLst>
              </a:tr>
              <a:tr h="3260455">
                <a:tc>
                  <a:txBody>
                    <a:bodyPr/>
                    <a:lstStyle/>
                    <a:p>
                      <a:r>
                        <a:rPr lang="en-IN" dirty="0">
                          <a:latin typeface="Times New Roman" pitchFamily="18" charset="0"/>
                          <a:cs typeface="Times New Roman"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2016, </a:t>
                      </a:r>
                      <a:r>
                        <a:rPr lang="en-IN" dirty="0" err="1">
                          <a:latin typeface="Times New Roman" panose="02020603050405020304" pitchFamily="18" charset="0"/>
                          <a:cs typeface="Times New Roman" panose="02020603050405020304" pitchFamily="18" charset="0"/>
                        </a:rPr>
                        <a:t>Aboobyda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Jafar</a:t>
                      </a:r>
                      <a:r>
                        <a:rPr lang="en-IN" dirty="0">
                          <a:latin typeface="Times New Roman" panose="02020603050405020304" pitchFamily="18" charset="0"/>
                          <a:cs typeface="Times New Roman" panose="02020603050405020304" pitchFamily="18" charset="0"/>
                        </a:rPr>
                        <a:t> Hamid and </a:t>
                      </a:r>
                      <a:r>
                        <a:rPr lang="en-IN" dirty="0" err="1">
                          <a:latin typeface="Times New Roman" panose="02020603050405020304" pitchFamily="18" charset="0"/>
                          <a:cs typeface="Times New Roman" panose="02020603050405020304" pitchFamily="18" charset="0"/>
                        </a:rPr>
                        <a:t>Tarig</a:t>
                      </a:r>
                      <a:r>
                        <a:rPr lang="en-IN" dirty="0">
                          <a:latin typeface="Times New Roman" panose="02020603050405020304" pitchFamily="18" charset="0"/>
                          <a:cs typeface="Times New Roman" panose="02020603050405020304" pitchFamily="18" charset="0"/>
                        </a:rPr>
                        <a:t> Mohammed Ahmed</a:t>
                      </a:r>
                    </a:p>
                  </a:txBody>
                  <a:tcPr/>
                </a:tc>
                <a:tc>
                  <a:txBody>
                    <a:bodyPr/>
                    <a:lstStyle/>
                    <a:p>
                      <a:r>
                        <a:rPr lang="en-IN" dirty="0">
                          <a:latin typeface="Times New Roman" pitchFamily="18" charset="0"/>
                          <a:cs typeface="Times New Roman" pitchFamily="18" charset="0"/>
                        </a:rPr>
                        <a:t>IEEE</a:t>
                      </a:r>
                    </a:p>
                  </a:txBody>
                  <a:tcPr/>
                </a:tc>
                <a:tc>
                  <a:txBody>
                    <a:bodyPr/>
                    <a:lstStyle/>
                    <a:p>
                      <a:r>
                        <a:rPr lang="en-US" dirty="0">
                          <a:latin typeface="Times New Roman" panose="02020603050405020304" pitchFamily="18" charset="0"/>
                          <a:cs typeface="Times New Roman" panose="02020603050405020304" pitchFamily="18" charset="0"/>
                        </a:rPr>
                        <a:t> Loan risk prediction model based on the data mining techniques.</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This model help to find the risk to predict the loan .</a:t>
                      </a:r>
                    </a:p>
                  </a:txBody>
                  <a:tcPr/>
                </a:tc>
                <a:tc>
                  <a:txBody>
                    <a:bodyPr/>
                    <a:lstStyle/>
                    <a:p>
                      <a:r>
                        <a:rPr lang="en-US" dirty="0">
                          <a:latin typeface="Times New Roman" panose="02020603050405020304" pitchFamily="18" charset="0"/>
                          <a:cs typeface="Times New Roman" panose="02020603050405020304" pitchFamily="18" charset="0"/>
                        </a:rPr>
                        <a:t>Accuracy were strong.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 </a:t>
                      </a:r>
                      <a:r>
                        <a:rPr lang="en-US" dirty="0">
                          <a:latin typeface="Times New Roman" pitchFamily="18" charset="0"/>
                          <a:cs typeface="Times New Roman" pitchFamily="18" charset="0"/>
                        </a:rPr>
                        <a:t>J48 based loan prediction approach resulted in better accuracy than the other methods. </a:t>
                      </a:r>
                    </a:p>
                    <a:p>
                      <a:br>
                        <a:rPr lang="en-US" dirty="0"/>
                      </a:b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360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8595461"/>
              </p:ext>
            </p:extLst>
          </p:nvPr>
        </p:nvGraphicFramePr>
        <p:xfrm>
          <a:off x="107504" y="76201"/>
          <a:ext cx="8960296" cy="6688645"/>
        </p:xfrm>
        <a:graphic>
          <a:graphicData uri="http://schemas.openxmlformats.org/drawingml/2006/table">
            <a:tbl>
              <a:tblPr firstRow="1" bandRow="1">
                <a:tableStyleId>{5940675A-B579-460E-94D1-54222C63F5DA}</a:tableStyleId>
              </a:tblPr>
              <a:tblGrid>
                <a:gridCol w="321092">
                  <a:extLst>
                    <a:ext uri="{9D8B030D-6E8A-4147-A177-3AD203B41FA5}">
                      <a16:colId xmlns:a16="http://schemas.microsoft.com/office/drawing/2014/main" val="20000"/>
                    </a:ext>
                  </a:extLst>
                </a:gridCol>
                <a:gridCol w="1143008">
                  <a:extLst>
                    <a:ext uri="{9D8B030D-6E8A-4147-A177-3AD203B41FA5}">
                      <a16:colId xmlns:a16="http://schemas.microsoft.com/office/drawing/2014/main" val="20001"/>
                    </a:ext>
                  </a:extLst>
                </a:gridCol>
                <a:gridCol w="1019196">
                  <a:extLst>
                    <a:ext uri="{9D8B030D-6E8A-4147-A177-3AD203B41FA5}">
                      <a16:colId xmlns:a16="http://schemas.microsoft.com/office/drawing/2014/main" val="20002"/>
                    </a:ext>
                  </a:extLst>
                </a:gridCol>
                <a:gridCol w="1338258">
                  <a:extLst>
                    <a:ext uri="{9D8B030D-6E8A-4147-A177-3AD203B41FA5}">
                      <a16:colId xmlns:a16="http://schemas.microsoft.com/office/drawing/2014/main" val="20003"/>
                    </a:ext>
                  </a:extLst>
                </a:gridCol>
                <a:gridCol w="2000264">
                  <a:extLst>
                    <a:ext uri="{9D8B030D-6E8A-4147-A177-3AD203B41FA5}">
                      <a16:colId xmlns:a16="http://schemas.microsoft.com/office/drawing/2014/main" val="20004"/>
                    </a:ext>
                  </a:extLst>
                </a:gridCol>
                <a:gridCol w="2000264">
                  <a:extLst>
                    <a:ext uri="{9D8B030D-6E8A-4147-A177-3AD203B41FA5}">
                      <a16:colId xmlns:a16="http://schemas.microsoft.com/office/drawing/2014/main" val="20005"/>
                    </a:ext>
                  </a:extLst>
                </a:gridCol>
                <a:gridCol w="1138214">
                  <a:extLst>
                    <a:ext uri="{9D8B030D-6E8A-4147-A177-3AD203B41FA5}">
                      <a16:colId xmlns:a16="http://schemas.microsoft.com/office/drawing/2014/main" val="20006"/>
                    </a:ext>
                  </a:extLst>
                </a:gridCol>
              </a:tblGrid>
              <a:tr h="3598354">
                <a:tc>
                  <a:txBody>
                    <a:bodyPr/>
                    <a:lstStyle/>
                    <a:p>
                      <a:r>
                        <a:rPr lang="en-IN" dirty="0">
                          <a:latin typeface="Times New Roman" pitchFamily="18" charset="0"/>
                          <a:cs typeface="Times New Roman" pitchFamily="18" charset="0"/>
                        </a:rPr>
                        <a:t>4</a:t>
                      </a: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Mohammed Ahamed Sheik,</a:t>
                      </a:r>
                    </a:p>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2020</a:t>
                      </a:r>
                      <a:br>
                        <a:rPr lang="en-IN" sz="1800" b="0" i="0" kern="1200" dirty="0">
                          <a:solidFill>
                            <a:schemeClr val="tx1"/>
                          </a:solidFill>
                          <a:effectLst/>
                          <a:latin typeface="+mn-lt"/>
                          <a:ea typeface="+mn-ea"/>
                          <a:cs typeface="+mn-cs"/>
                        </a:rPr>
                      </a:br>
                      <a:endParaRPr lang="en-IN" sz="1800"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ICESC</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An Approach for Prediction of Loan Approval using Machine Learning Algorithm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a:txBody>
                  <a:tcPr/>
                </a:tc>
                <a:tc>
                  <a:txBody>
                    <a:bodyPr/>
                    <a:lstStyle/>
                    <a:p>
                      <a:r>
                        <a:rPr lang="en-US" sz="1800" b="0" i="0" kern="1200" dirty="0">
                          <a:solidFill>
                            <a:schemeClr val="tx1"/>
                          </a:solidFill>
                          <a:effectLst/>
                          <a:latin typeface="+mn-lt"/>
                          <a:ea typeface="+mn-ea"/>
                          <a:cs typeface="+mn-cs"/>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Through this method we are able to predict whether that particular candidate is safe or not and the whole method of validation of attribute is automated by machine learning technique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model performed better as it included applicants' various attributes such as the credit history, amount of credit, duration of credit, age, the intention of loan, etc.</a:t>
                      </a:r>
                      <a:endParaRPr lang="en-IN" dirty="0">
                        <a:latin typeface="Times New Roman" pitchFamily="18" charset="0"/>
                        <a:cs typeface="Times New Roman"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Time manage    -</a:t>
                      </a:r>
                      <a:r>
                        <a:rPr lang="en-IN" dirty="0" err="1">
                          <a:latin typeface="Times New Roman" panose="02020603050405020304" pitchFamily="18" charset="0"/>
                          <a:cs typeface="Times New Roman" panose="02020603050405020304" pitchFamily="18" charset="0"/>
                        </a:rPr>
                        <a:t>ment</a:t>
                      </a:r>
                      <a:r>
                        <a:rPr lang="en-IN" dirty="0">
                          <a:latin typeface="Times New Roman" panose="02020603050405020304" pitchFamily="18" charset="0"/>
                          <a:cs typeface="Times New Roman" panose="02020603050405020304" pitchFamily="18" charset="0"/>
                        </a:rPr>
                        <a:t> is an issue</a:t>
                      </a:r>
                      <a:r>
                        <a:rPr lang="en-IN" baseline="0" dirty="0">
                          <a:latin typeface="Times New Roman" panose="02020603050405020304" pitchFamily="18" charset="0"/>
                          <a:cs typeface="Times New Roman" panose="02020603050405020304" pitchFamily="18" charset="0"/>
                        </a:rPr>
                        <a:t> in this method.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031045">
                <a:tc>
                  <a:txBody>
                    <a:bodyPr/>
                    <a:lstStyle/>
                    <a:p>
                      <a:r>
                        <a:rPr lang="en-IN" dirty="0">
                          <a:latin typeface="Times New Roman" pitchFamily="18" charset="0"/>
                          <a:cs typeface="Times New Roman"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Mr. </a:t>
                      </a:r>
                      <a:r>
                        <a:rPr lang="en-IN" dirty="0" err="1">
                          <a:latin typeface="Times New Roman" panose="02020603050405020304" pitchFamily="18" charset="0"/>
                          <a:cs typeface="Times New Roman" panose="02020603050405020304" pitchFamily="18" charset="0"/>
                        </a:rPr>
                        <a:t>Ghorpade</a:t>
                      </a:r>
                      <a:r>
                        <a:rPr lang="en-IN" dirty="0">
                          <a:latin typeface="Times New Roman" panose="02020603050405020304" pitchFamily="18" charset="0"/>
                          <a:cs typeface="Times New Roman" panose="02020603050405020304" pitchFamily="18" charset="0"/>
                        </a:rPr>
                        <a:t> Dinesh B.</a:t>
                      </a:r>
                      <a:r>
                        <a:rPr lang="it-IT" sz="1800" b="0" i="0" kern="1200" dirty="0">
                          <a:solidFill>
                            <a:schemeClr val="tx1"/>
                          </a:solidFill>
                          <a:effectLst/>
                          <a:latin typeface="Times New Roman" pitchFamily="18" charset="0"/>
                          <a:ea typeface="+mn-ea"/>
                          <a:cs typeface="Times New Roman" pitchFamily="18" charset="0"/>
                        </a:rPr>
                        <a:t>, 2021</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IJCRT</a:t>
                      </a: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Prediction of Loan Approval Using Machine Learning Algorithm.</a:t>
                      </a:r>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Times New Roman" panose="02020603050405020304" pitchFamily="18" charset="0"/>
                          <a:ea typeface="+mn-ea"/>
                          <a:cs typeface="Times New Roman" panose="02020603050405020304" pitchFamily="18" charset="0"/>
                        </a:rPr>
                        <a:t>This system, banks have many products to sell but main source of income of any banks is credit line. Earn from interest of those loans which they credits.</a:t>
                      </a:r>
                    </a:p>
                    <a:p>
                      <a:r>
                        <a:rPr lang="en-IN" sz="1800" b="0" i="0" kern="1200" dirty="0">
                          <a:solidFill>
                            <a:schemeClr val="tx1"/>
                          </a:solidFill>
                          <a:effectLst/>
                          <a:latin typeface="Times New Roman" pitchFamily="18" charset="0"/>
                          <a:ea typeface="+mn-ea"/>
                          <a:cs typeface="Times New Roman" pitchFamily="18" charset="0"/>
                        </a:rPr>
                        <a:t> </a:t>
                      </a:r>
                      <a:endParaRPr lang="en-IN" dirty="0">
                        <a:latin typeface="Times New Roman" pitchFamily="18" charset="0"/>
                        <a:cs typeface="Times New Roman"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Applicants with high income sanctioning low amount is to more likely get approved which make sense, more likely to pay back their loans.</a:t>
                      </a:r>
                      <a:endParaRPr lang="en-IN" dirty="0">
                        <a:latin typeface="Times New Roman" pitchFamily="18" charset="0"/>
                        <a:cs typeface="Times New Roman"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Fi</a:t>
                      </a:r>
                      <a:r>
                        <a:rPr lang="en-IN" dirty="0" err="1">
                          <a:latin typeface="Times New Roman" panose="02020603050405020304" pitchFamily="18" charset="0"/>
                          <a:cs typeface="Times New Roman" panose="02020603050405020304" pitchFamily="18" charset="0"/>
                        </a:rPr>
                        <a:t>nance</a:t>
                      </a:r>
                      <a:r>
                        <a:rPr lang="en-IN" dirty="0">
                          <a:latin typeface="Times New Roman" panose="02020603050405020304" pitchFamily="18" charset="0"/>
                          <a:cs typeface="Times New Roman" panose="02020603050405020304" pitchFamily="18" charset="0"/>
                        </a:rPr>
                        <a:t> companies cannot get benefits.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3032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27385097"/>
              </p:ext>
            </p:extLst>
          </p:nvPr>
        </p:nvGraphicFramePr>
        <p:xfrm>
          <a:off x="107505" y="44624"/>
          <a:ext cx="8928991" cy="6624736"/>
        </p:xfrm>
        <a:graphic>
          <a:graphicData uri="http://schemas.openxmlformats.org/drawingml/2006/table">
            <a:tbl>
              <a:tblPr firstRow="1" bandRow="1">
                <a:tableStyleId>{5940675A-B579-460E-94D1-54222C63F5DA}</a:tableStyleId>
              </a:tblPr>
              <a:tblGrid>
                <a:gridCol w="504055">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818728">
                  <a:extLst>
                    <a:ext uri="{9D8B030D-6E8A-4147-A177-3AD203B41FA5}">
                      <a16:colId xmlns:a16="http://schemas.microsoft.com/office/drawing/2014/main" val="20002"/>
                    </a:ext>
                  </a:extLst>
                </a:gridCol>
                <a:gridCol w="1197496">
                  <a:extLst>
                    <a:ext uri="{9D8B030D-6E8A-4147-A177-3AD203B41FA5}">
                      <a16:colId xmlns:a16="http://schemas.microsoft.com/office/drawing/2014/main" val="20003"/>
                    </a:ext>
                  </a:extLst>
                </a:gridCol>
                <a:gridCol w="2304256">
                  <a:extLst>
                    <a:ext uri="{9D8B030D-6E8A-4147-A177-3AD203B41FA5}">
                      <a16:colId xmlns:a16="http://schemas.microsoft.com/office/drawing/2014/main" val="20004"/>
                    </a:ext>
                  </a:extLst>
                </a:gridCol>
                <a:gridCol w="2088232">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tblGrid>
              <a:tr h="3528392">
                <a:tc>
                  <a:txBody>
                    <a:bodyPr/>
                    <a:lstStyle/>
                    <a:p>
                      <a:r>
                        <a:rPr lang="en-IN" dirty="0">
                          <a:latin typeface="Times New Roman" pitchFamily="18" charset="0"/>
                          <a:cs typeface="Times New Roman" pitchFamily="18" charset="0"/>
                        </a:rPr>
                        <a:t>6</a:t>
                      </a:r>
                    </a:p>
                  </a:txBody>
                  <a:tcPr/>
                </a:tc>
                <a:tc>
                  <a:txBody>
                    <a:bodyPr/>
                    <a:lstStyle/>
                    <a:p>
                      <a:r>
                        <a:rPr lang="en-IN" dirty="0" err="1">
                          <a:latin typeface="Times New Roman" panose="02020603050405020304" pitchFamily="18" charset="0"/>
                          <a:cs typeface="Times New Roman" panose="02020603050405020304" pitchFamily="18" charset="0"/>
                        </a:rPr>
                        <a:t>Sivasree</a:t>
                      </a:r>
                      <a:r>
                        <a:rPr lang="en-IN" dirty="0">
                          <a:latin typeface="Times New Roman" panose="02020603050405020304" pitchFamily="18" charset="0"/>
                          <a:cs typeface="Times New Roman" panose="02020603050405020304" pitchFamily="18" charset="0"/>
                        </a:rPr>
                        <a:t> M S, Rekha Sunny T,2015</a:t>
                      </a:r>
                      <a:br>
                        <a:rPr lang="en-IN" dirty="0"/>
                      </a:br>
                      <a:endParaRPr lang="en-IN" dirty="0"/>
                    </a:p>
                  </a:txBody>
                  <a:tcPr/>
                </a:tc>
                <a:tc>
                  <a:txBody>
                    <a:bodyPr/>
                    <a:lstStyle/>
                    <a:p>
                      <a:r>
                        <a:rPr lang="en-IN" dirty="0">
                          <a:latin typeface="Times New Roman" pitchFamily="18" charset="0"/>
                          <a:cs typeface="Times New Roman" pitchFamily="18" charset="0"/>
                        </a:rPr>
                        <a:t>IJERT</a:t>
                      </a:r>
                    </a:p>
                  </a:txBody>
                  <a:tcPr/>
                </a:tc>
                <a:tc>
                  <a:txBody>
                    <a:bodyPr/>
                    <a:lstStyle/>
                    <a:p>
                      <a:r>
                        <a:rPr lang="en-US" dirty="0">
                          <a:latin typeface="Times New Roman" pitchFamily="18" charset="0"/>
                          <a:cs typeface="Times New Roman" pitchFamily="18" charset="0"/>
                        </a:rPr>
                        <a:t>Loan </a:t>
                      </a:r>
                      <a:r>
                        <a:rPr lang="en-US" dirty="0" err="1">
                          <a:latin typeface="Times New Roman" pitchFamily="18" charset="0"/>
                          <a:cs typeface="Times New Roman" pitchFamily="18" charset="0"/>
                        </a:rPr>
                        <a:t>CredibilityPrediction</a:t>
                      </a:r>
                      <a:r>
                        <a:rPr lang="en-US" dirty="0">
                          <a:latin typeface="Times New Roman" pitchFamily="18" charset="0"/>
                          <a:cs typeface="Times New Roman" pitchFamily="18" charset="0"/>
                        </a:rPr>
                        <a:t> System Based on Decision Tree Algorithm</a:t>
                      </a:r>
                      <a:endParaRPr lang="en-IN" dirty="0">
                        <a:latin typeface="Times New Roman" pitchFamily="18" charset="0"/>
                        <a:cs typeface="Times New Roman" pitchFamily="18" charset="0"/>
                      </a:endParaRPr>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P</a:t>
                      </a:r>
                      <a:r>
                        <a:rPr lang="en-IN" sz="1800" b="0" i="0" kern="1200" dirty="0" err="1">
                          <a:solidFill>
                            <a:schemeClr val="tx1"/>
                          </a:solidFill>
                          <a:effectLst/>
                          <a:latin typeface="Times New Roman" pitchFamily="18" charset="0"/>
                          <a:ea typeface="+mn-ea"/>
                          <a:cs typeface="Times New Roman" pitchFamily="18" charset="0"/>
                        </a:rPr>
                        <a:t>roblem</a:t>
                      </a:r>
                      <a:r>
                        <a:rPr lang="en-IN" sz="1800" b="0" i="0" kern="1200" dirty="0">
                          <a:solidFill>
                            <a:schemeClr val="tx1"/>
                          </a:solidFill>
                          <a:effectLst/>
                          <a:latin typeface="Times New Roman" pitchFamily="18" charset="0"/>
                          <a:ea typeface="+mn-ea"/>
                          <a:cs typeface="Times New Roman" pitchFamily="18" charset="0"/>
                        </a:rPr>
                        <a:t> </a:t>
                      </a:r>
                      <a:r>
                        <a:rPr lang="en-IN" sz="1800" b="0" i="0" kern="1200" dirty="0" err="1">
                          <a:solidFill>
                            <a:schemeClr val="tx1"/>
                          </a:solidFill>
                          <a:effectLst/>
                          <a:latin typeface="Times New Roman" pitchFamily="18" charset="0"/>
                          <a:ea typeface="+mn-ea"/>
                          <a:cs typeface="Times New Roman" pitchFamily="18" charset="0"/>
                        </a:rPr>
                        <a:t>Understanding,Data</a:t>
                      </a:r>
                      <a:r>
                        <a:rPr lang="en-IN" sz="1800" b="0" i="0" kern="1200" dirty="0">
                          <a:solidFill>
                            <a:schemeClr val="tx1"/>
                          </a:solidFill>
                          <a:effectLst/>
                          <a:latin typeface="Times New Roman" pitchFamily="18" charset="0"/>
                          <a:ea typeface="+mn-ea"/>
                          <a:cs typeface="Times New Roman" pitchFamily="18" charset="0"/>
                        </a:rPr>
                        <a:t> </a:t>
                      </a:r>
                      <a:r>
                        <a:rPr lang="en-IN" sz="1800" b="0" i="0" kern="1200" dirty="0" err="1">
                          <a:solidFill>
                            <a:schemeClr val="tx1"/>
                          </a:solidFill>
                          <a:effectLst/>
                          <a:latin typeface="Times New Roman" pitchFamily="18" charset="0"/>
                          <a:ea typeface="+mn-ea"/>
                          <a:cs typeface="Times New Roman" pitchFamily="18" charset="0"/>
                        </a:rPr>
                        <a:t>Understanding,Data</a:t>
                      </a:r>
                      <a:r>
                        <a:rPr lang="en-IN" sz="1800" b="0" i="0" kern="1200" dirty="0">
                          <a:solidFill>
                            <a:schemeClr val="tx1"/>
                          </a:solidFill>
                          <a:effectLst/>
                          <a:latin typeface="Times New Roman" pitchFamily="18" charset="0"/>
                          <a:ea typeface="+mn-ea"/>
                          <a:cs typeface="Times New Roman" pitchFamily="18" charset="0"/>
                        </a:rPr>
                        <a:t> </a:t>
                      </a:r>
                      <a:r>
                        <a:rPr lang="en-IN" sz="1800" b="0" i="0" kern="1200" dirty="0" err="1">
                          <a:solidFill>
                            <a:schemeClr val="tx1"/>
                          </a:solidFill>
                          <a:effectLst/>
                          <a:latin typeface="Times New Roman" pitchFamily="18" charset="0"/>
                          <a:ea typeface="+mn-ea"/>
                          <a:cs typeface="Times New Roman" pitchFamily="18" charset="0"/>
                        </a:rPr>
                        <a:t>filtering,System</a:t>
                      </a:r>
                      <a:r>
                        <a:rPr lang="en-IN" sz="1800" b="0" i="0" kern="1200" dirty="0">
                          <a:solidFill>
                            <a:schemeClr val="tx1"/>
                          </a:solidFill>
                          <a:effectLst/>
                          <a:latin typeface="Times New Roman" pitchFamily="18" charset="0"/>
                          <a:ea typeface="+mn-ea"/>
                          <a:cs typeface="Times New Roman" pitchFamily="18" charset="0"/>
                        </a:rPr>
                        <a:t> </a:t>
                      </a:r>
                      <a:r>
                        <a:rPr lang="en-IN" sz="1800" b="0" i="0" kern="1200" dirty="0" err="1">
                          <a:solidFill>
                            <a:schemeClr val="tx1"/>
                          </a:solidFill>
                          <a:effectLst/>
                          <a:latin typeface="Times New Roman" pitchFamily="18" charset="0"/>
                          <a:ea typeface="+mn-ea"/>
                          <a:cs typeface="Times New Roman" pitchFamily="18" charset="0"/>
                        </a:rPr>
                        <a:t>Modeling,System</a:t>
                      </a:r>
                      <a:r>
                        <a:rPr lang="en-IN" sz="1800" b="0" i="0" kern="1200" dirty="0">
                          <a:solidFill>
                            <a:schemeClr val="tx1"/>
                          </a:solidFill>
                          <a:effectLst/>
                          <a:latin typeface="Times New Roman" pitchFamily="18" charset="0"/>
                          <a:ea typeface="+mn-ea"/>
                          <a:cs typeface="Times New Roman" pitchFamily="18" charset="0"/>
                        </a:rPr>
                        <a:t> Evaluation(</a:t>
                      </a:r>
                      <a:r>
                        <a:rPr lang="en-IN" sz="1800" b="0" i="0" kern="1200" dirty="0" err="1">
                          <a:solidFill>
                            <a:schemeClr val="tx1"/>
                          </a:solidFill>
                          <a:effectLst/>
                          <a:latin typeface="Times New Roman" pitchFamily="18" charset="0"/>
                          <a:ea typeface="+mn-ea"/>
                          <a:cs typeface="Times New Roman" pitchFamily="18" charset="0"/>
                        </a:rPr>
                        <a:t>Input,Data</a:t>
                      </a:r>
                      <a:r>
                        <a:rPr lang="en-IN" sz="1800" b="0" i="0" kern="1200" dirty="0">
                          <a:solidFill>
                            <a:schemeClr val="tx1"/>
                          </a:solidFill>
                          <a:effectLst/>
                          <a:latin typeface="Times New Roman" pitchFamily="18" charset="0"/>
                          <a:ea typeface="+mn-ea"/>
                          <a:cs typeface="Times New Roman" pitchFamily="18" charset="0"/>
                        </a:rPr>
                        <a:t> </a:t>
                      </a:r>
                      <a:r>
                        <a:rPr lang="en-IN" sz="1800" b="0" i="0" kern="1200" dirty="0" err="1">
                          <a:solidFill>
                            <a:schemeClr val="tx1"/>
                          </a:solidFill>
                          <a:effectLst/>
                          <a:latin typeface="Times New Roman" pitchFamily="18" charset="0"/>
                          <a:ea typeface="+mn-ea"/>
                          <a:cs typeface="Times New Roman" pitchFamily="18" charset="0"/>
                        </a:rPr>
                        <a:t>Preprocessing</a:t>
                      </a:r>
                      <a:r>
                        <a:rPr lang="en-IN" sz="1800" b="0" i="0" kern="1200" dirty="0">
                          <a:solidFill>
                            <a:schemeClr val="tx1"/>
                          </a:solidFill>
                          <a:effectLst/>
                          <a:latin typeface="Times New Roman" pitchFamily="18" charset="0"/>
                          <a:ea typeface="+mn-ea"/>
                          <a:cs typeface="Times New Roman" pitchFamily="18" charset="0"/>
                        </a:rPr>
                        <a:t>, Test set Training data, Decision Tree ,mode).</a:t>
                      </a:r>
                      <a:endParaRPr lang="en-IN" dirty="0"/>
                    </a:p>
                  </a:txBody>
                  <a:tcPr/>
                </a:tc>
                <a:tc>
                  <a:txBody>
                    <a:bodyPr/>
                    <a:lstStyle/>
                    <a:p>
                      <a:r>
                        <a:rPr lang="en-IN" sz="1800" b="0" i="0" kern="1200" dirty="0">
                          <a:solidFill>
                            <a:schemeClr val="tx1"/>
                          </a:solidFill>
                          <a:effectLst/>
                          <a:latin typeface="Times New Roman" pitchFamily="18" charset="0"/>
                          <a:ea typeface="+mn-ea"/>
                          <a:cs typeface="Times New Roman" pitchFamily="18" charset="0"/>
                        </a:rPr>
                        <a:t> Loan repayment Capacity are presented in this section.</a:t>
                      </a:r>
                      <a:endParaRPr lang="en-IN" dirty="0"/>
                    </a:p>
                  </a:txBody>
                  <a:tcPr/>
                </a:tc>
                <a:tc>
                  <a:txBody>
                    <a:bodyPr/>
                    <a:lstStyle/>
                    <a:p>
                      <a:r>
                        <a:rPr lang="en-US" dirty="0">
                          <a:latin typeface="Times New Roman" pitchFamily="18" charset="0"/>
                          <a:cs typeface="Times New Roman" pitchFamily="18" charset="0"/>
                        </a:rPr>
                        <a:t>The data was just presented for credits.</a:t>
                      </a:r>
                      <a:br>
                        <a:rPr lang="en-US" dirty="0"/>
                      </a:br>
                      <a:endParaRPr lang="en-IN" dirty="0"/>
                    </a:p>
                  </a:txBody>
                  <a:tcPr/>
                </a:tc>
                <a:extLst>
                  <a:ext uri="{0D108BD9-81ED-4DB2-BD59-A6C34878D82A}">
                    <a16:rowId xmlns:a16="http://schemas.microsoft.com/office/drawing/2014/main" val="10000"/>
                  </a:ext>
                </a:extLst>
              </a:tr>
              <a:tr h="3096344">
                <a:tc>
                  <a:txBody>
                    <a:bodyPr/>
                    <a:lstStyle/>
                    <a:p>
                      <a:r>
                        <a:rPr lang="en-IN" dirty="0">
                          <a:latin typeface="Times New Roman" pitchFamily="18" charset="0"/>
                          <a:cs typeface="Times New Roman" pitchFamily="18" charset="0"/>
                        </a:rPr>
                        <a:t>7</a:t>
                      </a:r>
                    </a:p>
                  </a:txBody>
                  <a:tcPr/>
                </a:tc>
                <a:tc>
                  <a:txBody>
                    <a:bodyPr/>
                    <a:lstStyle/>
                    <a:p>
                      <a:r>
                        <a:rPr lang="en-IN" sz="1800" b="0" i="0" kern="1200" dirty="0">
                          <a:solidFill>
                            <a:schemeClr val="tx1"/>
                          </a:solidFill>
                          <a:effectLst/>
                          <a:latin typeface="Times New Roman" pitchFamily="18" charset="0"/>
                          <a:ea typeface="+mn-ea"/>
                          <a:cs typeface="Times New Roman" pitchFamily="18" charset="0"/>
                        </a:rPr>
                        <a:t>Bhanu Prakash </a:t>
                      </a:r>
                      <a:r>
                        <a:rPr lang="en-IN" sz="1800" b="0" i="0" kern="1200" dirty="0" err="1">
                          <a:solidFill>
                            <a:schemeClr val="tx1"/>
                          </a:solidFill>
                          <a:effectLst/>
                          <a:latin typeface="Times New Roman" pitchFamily="18" charset="0"/>
                          <a:ea typeface="+mn-ea"/>
                          <a:cs typeface="Times New Roman" pitchFamily="18" charset="0"/>
                        </a:rPr>
                        <a:t>Lohani,Mayank</a:t>
                      </a:r>
                      <a:r>
                        <a:rPr lang="en-IN" sz="1800" b="0" i="0" kern="1200" dirty="0">
                          <a:solidFill>
                            <a:schemeClr val="tx1"/>
                          </a:solidFill>
                          <a:effectLst/>
                          <a:latin typeface="Times New Roman" pitchFamily="18" charset="0"/>
                          <a:ea typeface="+mn-ea"/>
                          <a:cs typeface="Times New Roman" pitchFamily="18" charset="0"/>
                        </a:rPr>
                        <a:t> Trivedi,2017</a:t>
                      </a:r>
                    </a:p>
                    <a:p>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IEEE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Times New Roman" pitchFamily="18" charset="0"/>
                          <a:ea typeface="+mn-ea"/>
                          <a:cs typeface="Times New Roman" pitchFamily="18" charset="0"/>
                        </a:rPr>
                        <a:t>RSB: A recommendation System for</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Times New Roman" pitchFamily="18" charset="0"/>
                          <a:ea typeface="+mn-ea"/>
                          <a:cs typeface="Times New Roman" pitchFamily="18" charset="0"/>
                        </a:rPr>
                        <a:t>Bank</a:t>
                      </a:r>
                    </a:p>
                    <a:p>
                      <a:endParaRPr lang="en-IN" dirty="0"/>
                    </a:p>
                  </a:txBody>
                  <a:tcPr/>
                </a:tc>
                <a:tc>
                  <a:txBody>
                    <a:bodyPr/>
                    <a:lstStyle/>
                    <a:p>
                      <a:r>
                        <a:rPr lang="en-IN" sz="1800" b="0" i="0" kern="1200" dirty="0">
                          <a:solidFill>
                            <a:schemeClr val="tx1"/>
                          </a:solidFill>
                          <a:effectLst/>
                          <a:latin typeface="Times New Roman" pitchFamily="18" charset="0"/>
                          <a:ea typeface="+mn-ea"/>
                          <a:cs typeface="Times New Roman" pitchFamily="18" charset="0"/>
                        </a:rPr>
                        <a:t>A</a:t>
                      </a:r>
                      <a:r>
                        <a:rPr lang="en-IN" sz="1800" b="0" i="0" kern="1200" baseline="0" dirty="0">
                          <a:solidFill>
                            <a:schemeClr val="tx1"/>
                          </a:solidFill>
                          <a:effectLst/>
                          <a:latin typeface="Times New Roman" pitchFamily="18" charset="0"/>
                          <a:ea typeface="+mn-ea"/>
                          <a:cs typeface="Times New Roman" pitchFamily="18" charset="0"/>
                        </a:rPr>
                        <a:t> </a:t>
                      </a:r>
                      <a:r>
                        <a:rPr lang="en-IN" sz="1800" b="0" i="0" kern="1200" dirty="0">
                          <a:solidFill>
                            <a:schemeClr val="tx1"/>
                          </a:solidFill>
                          <a:effectLst/>
                          <a:latin typeface="Times New Roman" pitchFamily="18" charset="0"/>
                          <a:ea typeface="+mn-ea"/>
                          <a:cs typeface="Times New Roman" pitchFamily="18" charset="0"/>
                        </a:rPr>
                        <a:t>recommendation system for bank which considers a location detection module, data analysis and storage module, Loan database.</a:t>
                      </a:r>
                      <a:endParaRPr lang="en-IN" dirty="0">
                        <a:latin typeface="Times New Roman" pitchFamily="18" charset="0"/>
                        <a:cs typeface="Times New Roman" pitchFamily="18" charset="0"/>
                      </a:endParaRPr>
                    </a:p>
                  </a:txBody>
                  <a:tcPr/>
                </a:tc>
                <a:tc>
                  <a:txBody>
                    <a:bodyPr/>
                    <a:lstStyle/>
                    <a:p>
                      <a:r>
                        <a:rPr lang="en-IN" sz="1800" b="0" i="0" kern="1200" dirty="0">
                          <a:solidFill>
                            <a:schemeClr val="tx1"/>
                          </a:solidFill>
                          <a:effectLst/>
                          <a:latin typeface="Times New Roman" pitchFamily="18" charset="0"/>
                          <a:ea typeface="+mn-ea"/>
                          <a:cs typeface="Times New Roman" pitchFamily="18" charset="0"/>
                        </a:rPr>
                        <a:t>The similar Bank can give Similar approval with different benefits.</a:t>
                      </a:r>
                      <a:endParaRPr lang="en-IN" dirty="0">
                        <a:latin typeface="Times New Roman" pitchFamily="18" charset="0"/>
                        <a:cs typeface="Times New Roman" pitchFamily="18" charset="0"/>
                      </a:endParaRPr>
                    </a:p>
                  </a:txBody>
                  <a:tcPr/>
                </a:tc>
                <a:tc>
                  <a:txBody>
                    <a:bodyPr/>
                    <a:lstStyle/>
                    <a:p>
                      <a:r>
                        <a:rPr lang="en-IN" sz="1800" b="0" i="0" kern="1200" dirty="0">
                          <a:solidFill>
                            <a:schemeClr val="tx1"/>
                          </a:solidFill>
                          <a:effectLst/>
                          <a:latin typeface="Times New Roman" pitchFamily="18" charset="0"/>
                          <a:ea typeface="+mn-ea"/>
                          <a:cs typeface="Times New Roman" pitchFamily="18" charset="0"/>
                        </a:rPr>
                        <a:t>The system does not get user feedback to</a:t>
                      </a:r>
                    </a:p>
                    <a:p>
                      <a:r>
                        <a:rPr lang="en-IN" sz="1800" b="0" i="0" kern="1200" dirty="0">
                          <a:solidFill>
                            <a:schemeClr val="tx1"/>
                          </a:solidFill>
                          <a:effectLst/>
                          <a:latin typeface="Times New Roman" pitchFamily="18" charset="0"/>
                          <a:ea typeface="+mn-ea"/>
                          <a:cs typeface="Times New Roman" pitchFamily="18" charset="0"/>
                        </a:rPr>
                        <a:t>improve the process.</a:t>
                      </a:r>
                    </a:p>
                    <a:p>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02070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TotalTime>
  <Words>1190</Words>
  <Application>Microsoft Office PowerPoint</Application>
  <PresentationFormat>On-screen Show (4:3)</PresentationFormat>
  <Paragraphs>131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Smart Lender- Applicant Credibility Prediction for Loan Approval</vt:lpstr>
      <vt:lpstr>Table of contents</vt:lpstr>
      <vt:lpstr>Abstract</vt:lpstr>
      <vt:lpstr>Cont…</vt:lpstr>
      <vt:lpstr>Introduction</vt:lpstr>
      <vt:lpstr>Literature Survey</vt:lpstr>
      <vt:lpstr>PowerPoint Presentation</vt:lpstr>
      <vt:lpstr>PowerPoint Presentation</vt:lpstr>
      <vt:lpstr>PowerPoint Presentation</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admin1</dc:creator>
  <cp:lastModifiedBy>Jegan S</cp:lastModifiedBy>
  <cp:revision>77</cp:revision>
  <dcterms:created xsi:type="dcterms:W3CDTF">2022-09-03T17:29:38Z</dcterms:created>
  <dcterms:modified xsi:type="dcterms:W3CDTF">2022-10-07T17:31:38Z</dcterms:modified>
</cp:coreProperties>
</file>