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312" r:id="rId3"/>
    <p:sldId id="267" r:id="rId4"/>
    <p:sldId id="318" r:id="rId5"/>
    <p:sldId id="315" r:id="rId6"/>
    <p:sldId id="316" r:id="rId7"/>
    <p:sldId id="317" r:id="rId8"/>
    <p:sldId id="281" r:id="rId9"/>
    <p:sldId id="296" r:id="rId1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505F2C04-C923-438B-8C0F-E0CD2BADF298}">
      <wppc:fontMiss xmlns:wppc="http://www.wps.cn/officeDocument/PresentationCustomData" xmlns=""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391" autoAdjust="0"/>
  </p:normalViewPr>
  <p:slideViewPr>
    <p:cSldViewPr>
      <p:cViewPr varScale="1">
        <p:scale>
          <a:sx n="93" d="100"/>
          <a:sy n="93" d="100"/>
        </p:scale>
        <p:origin x="912"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lvl1pPr>
              <a:defRPr/>
            </a:lvl1pPr>
          </a:lstStyle>
          <a:p>
            <a:pPr>
              <a:defRPr/>
            </a:pPr>
            <a:fld id="{0424B723-05C1-4B1C-989A-5353EF5BA5C0}" type="datetimeFigureOut">
              <a:rPr lang="en-IN"/>
              <a:pPr>
                <a:defRPr/>
              </a:pPr>
              <a:t>14-10-2022</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78C073F1-F156-4ECC-93F3-CE5E7246AD90}" type="slidenum">
              <a:rPr lang="en-IN" altLang="en-US"/>
              <a:pPr>
                <a:defRPr/>
              </a:pPr>
              <a:t>‹#›</a:t>
            </a:fld>
            <a:endParaRPr lang="en-I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pPr>
              <a:defRPr/>
            </a:pPr>
            <a:fld id="{AE138D1B-AA16-4635-BF65-DFACBA70EDCE}" type="datetimeFigureOut">
              <a:rPr lang="en-IN"/>
              <a:pPr>
                <a:defRPr/>
              </a:pPr>
              <a:t>14-10-2022</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DDFA10FF-9134-4262-9BCC-6EDE8A4ECAC1}" type="slidenum">
              <a:rPr lang="en-IN" altLang="en-US"/>
              <a:pPr>
                <a:defRPr/>
              </a:pPr>
              <a:t>‹#›</a:t>
            </a:fld>
            <a:endParaRPr lang="en-I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pPr>
              <a:defRPr/>
            </a:pPr>
            <a:fld id="{E6A58164-8AD0-450E-8EF0-5DCD2096B2AA}" type="datetimeFigureOut">
              <a:rPr lang="en-IN"/>
              <a:pPr>
                <a:defRPr/>
              </a:pPr>
              <a:t>14-10-2022</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EE748255-E0B2-459F-978B-2037D6EF965C}" type="slidenum">
              <a:rPr lang="en-IN" altLang="en-US"/>
              <a:pPr>
                <a:defRPr/>
              </a:pPr>
              <a:t>‹#›</a:t>
            </a:fld>
            <a:endParaRPr lang="en-I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pPr>
              <a:defRPr/>
            </a:pPr>
            <a:fld id="{FD235F99-D308-46F2-9B6E-CDAF71FF4AAF}" type="datetimeFigureOut">
              <a:rPr lang="en-IN"/>
              <a:pPr>
                <a:defRPr/>
              </a:pPr>
              <a:t>14-10-2022</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86C63166-E021-4182-8B4C-1C1480A7FCA0}" type="slidenum">
              <a:rPr lang="en-IN" altLang="en-US"/>
              <a:pPr>
                <a:defRPr/>
              </a:pPr>
              <a:t>‹#›</a:t>
            </a:fld>
            <a:endParaRPr lang="en-I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69DE978E-FBB1-442C-B189-0F0D01BA5DA4}" type="datetimeFigureOut">
              <a:rPr lang="en-IN"/>
              <a:pPr>
                <a:defRPr/>
              </a:pPr>
              <a:t>14-10-2022</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72AA7727-CCD8-40BA-BD6D-87B772E77A46}" type="slidenum">
              <a:rPr lang="en-IN" altLang="en-US"/>
              <a:pPr>
                <a:defRPr/>
              </a:pPr>
              <a:t>‹#›</a:t>
            </a:fld>
            <a:endParaRPr lang="en-I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3"/>
          <p:cNvSpPr>
            <a:spLocks noGrp="1"/>
          </p:cNvSpPr>
          <p:nvPr>
            <p:ph type="dt" sz="half" idx="10"/>
          </p:nvPr>
        </p:nvSpPr>
        <p:spPr/>
        <p:txBody>
          <a:bodyPr/>
          <a:lstStyle>
            <a:lvl1pPr>
              <a:defRPr/>
            </a:lvl1pPr>
          </a:lstStyle>
          <a:p>
            <a:pPr>
              <a:defRPr/>
            </a:pPr>
            <a:fld id="{89F6A123-B5B2-4549-B206-A56D292BC58F}" type="datetimeFigureOut">
              <a:rPr lang="en-IN"/>
              <a:pPr>
                <a:defRPr/>
              </a:pPr>
              <a:t>14-10-2022</a:t>
            </a:fld>
            <a:endParaRPr lang="en-IN"/>
          </a:p>
        </p:txBody>
      </p:sp>
      <p:sp>
        <p:nvSpPr>
          <p:cNvPr id="6" name="Footer Placeholder 4"/>
          <p:cNvSpPr>
            <a:spLocks noGrp="1"/>
          </p:cNvSpPr>
          <p:nvPr>
            <p:ph type="ftr" sz="quarter" idx="11"/>
          </p:nvPr>
        </p:nvSpPr>
        <p:spPr/>
        <p:txBody>
          <a:bodyPr/>
          <a:lstStyle>
            <a:lvl1pPr>
              <a:defRPr/>
            </a:lvl1pPr>
          </a:lstStyle>
          <a:p>
            <a:pPr>
              <a:defRPr/>
            </a:pPr>
            <a:endParaRPr lang="en-IN"/>
          </a:p>
        </p:txBody>
      </p:sp>
      <p:sp>
        <p:nvSpPr>
          <p:cNvPr id="7" name="Slide Number Placeholder 5"/>
          <p:cNvSpPr>
            <a:spLocks noGrp="1"/>
          </p:cNvSpPr>
          <p:nvPr>
            <p:ph type="sldNum" sz="quarter" idx="12"/>
          </p:nvPr>
        </p:nvSpPr>
        <p:spPr/>
        <p:txBody>
          <a:bodyPr/>
          <a:lstStyle>
            <a:lvl1pPr>
              <a:defRPr/>
            </a:lvl1pPr>
          </a:lstStyle>
          <a:p>
            <a:pPr>
              <a:defRPr/>
            </a:pPr>
            <a:fld id="{22E6F507-073F-4FFC-AB3A-54AEC627FB4A}" type="slidenum">
              <a:rPr lang="en-IN" altLang="en-US"/>
              <a:pPr>
                <a:defRPr/>
              </a:pPr>
              <a:t>‹#›</a:t>
            </a:fld>
            <a:endParaRPr lang="en-I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3"/>
          <p:cNvSpPr>
            <a:spLocks noGrp="1"/>
          </p:cNvSpPr>
          <p:nvPr>
            <p:ph type="dt" sz="half" idx="10"/>
          </p:nvPr>
        </p:nvSpPr>
        <p:spPr/>
        <p:txBody>
          <a:bodyPr/>
          <a:lstStyle>
            <a:lvl1pPr>
              <a:defRPr/>
            </a:lvl1pPr>
          </a:lstStyle>
          <a:p>
            <a:pPr>
              <a:defRPr/>
            </a:pPr>
            <a:fld id="{F8023E09-3305-4DD7-AD76-30FD9EF4252F}" type="datetimeFigureOut">
              <a:rPr lang="en-IN"/>
              <a:pPr>
                <a:defRPr/>
              </a:pPr>
              <a:t>14-10-2022</a:t>
            </a:fld>
            <a:endParaRPr lang="en-IN"/>
          </a:p>
        </p:txBody>
      </p:sp>
      <p:sp>
        <p:nvSpPr>
          <p:cNvPr id="8" name="Footer Placeholder 4"/>
          <p:cNvSpPr>
            <a:spLocks noGrp="1"/>
          </p:cNvSpPr>
          <p:nvPr>
            <p:ph type="ftr" sz="quarter" idx="11"/>
          </p:nvPr>
        </p:nvSpPr>
        <p:spPr/>
        <p:txBody>
          <a:bodyPr/>
          <a:lstStyle>
            <a:lvl1pPr>
              <a:defRPr/>
            </a:lvl1pPr>
          </a:lstStyle>
          <a:p>
            <a:pPr>
              <a:defRPr/>
            </a:pPr>
            <a:endParaRPr lang="en-IN"/>
          </a:p>
        </p:txBody>
      </p:sp>
      <p:sp>
        <p:nvSpPr>
          <p:cNvPr id="9" name="Slide Number Placeholder 5"/>
          <p:cNvSpPr>
            <a:spLocks noGrp="1"/>
          </p:cNvSpPr>
          <p:nvPr>
            <p:ph type="sldNum" sz="quarter" idx="12"/>
          </p:nvPr>
        </p:nvSpPr>
        <p:spPr/>
        <p:txBody>
          <a:bodyPr/>
          <a:lstStyle>
            <a:lvl1pPr>
              <a:defRPr/>
            </a:lvl1pPr>
          </a:lstStyle>
          <a:p>
            <a:pPr>
              <a:defRPr/>
            </a:pPr>
            <a:fld id="{D4196A60-76C9-4377-B45C-494E0CDF5ECE}" type="slidenum">
              <a:rPr lang="en-IN" altLang="en-US"/>
              <a:pPr>
                <a:defRPr/>
              </a:pPr>
              <a:t>‹#›</a:t>
            </a:fld>
            <a:endParaRPr lang="en-I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3"/>
          <p:cNvSpPr>
            <a:spLocks noGrp="1"/>
          </p:cNvSpPr>
          <p:nvPr>
            <p:ph type="dt" sz="half" idx="10"/>
          </p:nvPr>
        </p:nvSpPr>
        <p:spPr/>
        <p:txBody>
          <a:bodyPr/>
          <a:lstStyle>
            <a:lvl1pPr>
              <a:defRPr/>
            </a:lvl1pPr>
          </a:lstStyle>
          <a:p>
            <a:pPr>
              <a:defRPr/>
            </a:pPr>
            <a:fld id="{11DBE8C2-C5F0-443C-9687-6282034491AA}" type="datetimeFigureOut">
              <a:rPr lang="en-IN"/>
              <a:pPr>
                <a:defRPr/>
              </a:pPr>
              <a:t>14-10-2022</a:t>
            </a:fld>
            <a:endParaRPr lang="en-IN"/>
          </a:p>
        </p:txBody>
      </p:sp>
      <p:sp>
        <p:nvSpPr>
          <p:cNvPr id="4" name="Footer Placeholder 4"/>
          <p:cNvSpPr>
            <a:spLocks noGrp="1"/>
          </p:cNvSpPr>
          <p:nvPr>
            <p:ph type="ftr" sz="quarter" idx="11"/>
          </p:nvPr>
        </p:nvSpPr>
        <p:spPr/>
        <p:txBody>
          <a:bodyPr/>
          <a:lstStyle>
            <a:lvl1pPr>
              <a:defRPr/>
            </a:lvl1pPr>
          </a:lstStyle>
          <a:p>
            <a:pPr>
              <a:defRPr/>
            </a:pPr>
            <a:endParaRPr lang="en-IN"/>
          </a:p>
        </p:txBody>
      </p:sp>
      <p:sp>
        <p:nvSpPr>
          <p:cNvPr id="5" name="Slide Number Placeholder 5"/>
          <p:cNvSpPr>
            <a:spLocks noGrp="1"/>
          </p:cNvSpPr>
          <p:nvPr>
            <p:ph type="sldNum" sz="quarter" idx="12"/>
          </p:nvPr>
        </p:nvSpPr>
        <p:spPr/>
        <p:txBody>
          <a:bodyPr/>
          <a:lstStyle>
            <a:lvl1pPr>
              <a:defRPr/>
            </a:lvl1pPr>
          </a:lstStyle>
          <a:p>
            <a:pPr>
              <a:defRPr/>
            </a:pPr>
            <a:fld id="{A71FD13D-B5C6-46A8-B1FC-A9F629F607A6}" type="slidenum">
              <a:rPr lang="en-IN" altLang="en-US"/>
              <a:pPr>
                <a:defRPr/>
              </a:pPr>
              <a:t>‹#›</a:t>
            </a:fld>
            <a:endParaRPr lang="en-I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1FC3538-E142-4928-A59B-FED81AD719C3}" type="datetimeFigureOut">
              <a:rPr lang="en-IN"/>
              <a:pPr>
                <a:defRPr/>
              </a:pPr>
              <a:t>14-10-2022</a:t>
            </a:fld>
            <a:endParaRPr lang="en-IN"/>
          </a:p>
        </p:txBody>
      </p:sp>
      <p:sp>
        <p:nvSpPr>
          <p:cNvPr id="3" name="Footer Placeholder 4"/>
          <p:cNvSpPr>
            <a:spLocks noGrp="1"/>
          </p:cNvSpPr>
          <p:nvPr>
            <p:ph type="ftr" sz="quarter" idx="11"/>
          </p:nvPr>
        </p:nvSpPr>
        <p:spPr/>
        <p:txBody>
          <a:bodyPr/>
          <a:lstStyle>
            <a:lvl1pPr>
              <a:defRPr/>
            </a:lvl1pPr>
          </a:lstStyle>
          <a:p>
            <a:pPr>
              <a:defRPr/>
            </a:pPr>
            <a:endParaRPr lang="en-IN"/>
          </a:p>
        </p:txBody>
      </p:sp>
      <p:sp>
        <p:nvSpPr>
          <p:cNvPr id="4" name="Slide Number Placeholder 5"/>
          <p:cNvSpPr>
            <a:spLocks noGrp="1"/>
          </p:cNvSpPr>
          <p:nvPr>
            <p:ph type="sldNum" sz="quarter" idx="12"/>
          </p:nvPr>
        </p:nvSpPr>
        <p:spPr/>
        <p:txBody>
          <a:bodyPr/>
          <a:lstStyle>
            <a:lvl1pPr>
              <a:defRPr/>
            </a:lvl1pPr>
          </a:lstStyle>
          <a:p>
            <a:pPr>
              <a:defRPr/>
            </a:pPr>
            <a:fld id="{ACB59120-4804-4380-9ADA-6F176CE6BA30}" type="slidenum">
              <a:rPr lang="en-IN" altLang="en-US"/>
              <a:pPr>
                <a:defRPr/>
              </a:pPr>
              <a:t>‹#›</a:t>
            </a:fld>
            <a:endParaRPr lang="en-I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4E6EE38-C5A7-4EFD-94E8-95CAD40E1005}" type="datetimeFigureOut">
              <a:rPr lang="en-IN"/>
              <a:pPr>
                <a:defRPr/>
              </a:pPr>
              <a:t>14-10-2022</a:t>
            </a:fld>
            <a:endParaRPr lang="en-IN"/>
          </a:p>
        </p:txBody>
      </p:sp>
      <p:sp>
        <p:nvSpPr>
          <p:cNvPr id="6" name="Footer Placeholder 4"/>
          <p:cNvSpPr>
            <a:spLocks noGrp="1"/>
          </p:cNvSpPr>
          <p:nvPr>
            <p:ph type="ftr" sz="quarter" idx="11"/>
          </p:nvPr>
        </p:nvSpPr>
        <p:spPr/>
        <p:txBody>
          <a:bodyPr/>
          <a:lstStyle>
            <a:lvl1pPr>
              <a:defRPr/>
            </a:lvl1pPr>
          </a:lstStyle>
          <a:p>
            <a:pPr>
              <a:defRPr/>
            </a:pPr>
            <a:endParaRPr lang="en-IN"/>
          </a:p>
        </p:txBody>
      </p:sp>
      <p:sp>
        <p:nvSpPr>
          <p:cNvPr id="7" name="Slide Number Placeholder 5"/>
          <p:cNvSpPr>
            <a:spLocks noGrp="1"/>
          </p:cNvSpPr>
          <p:nvPr>
            <p:ph type="sldNum" sz="quarter" idx="12"/>
          </p:nvPr>
        </p:nvSpPr>
        <p:spPr/>
        <p:txBody>
          <a:bodyPr/>
          <a:lstStyle>
            <a:lvl1pPr>
              <a:defRPr/>
            </a:lvl1pPr>
          </a:lstStyle>
          <a:p>
            <a:pPr>
              <a:defRPr/>
            </a:pPr>
            <a:fld id="{772615F8-D352-4A49-9B1A-97A53519531B}" type="slidenum">
              <a:rPr lang="en-IN" altLang="en-US"/>
              <a:pPr>
                <a:defRPr/>
              </a:pPr>
              <a:t>‹#›</a:t>
            </a:fld>
            <a:endParaRPr lang="en-I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D82B5166-7CEE-4732-B5B9-8CA976B99498}" type="datetimeFigureOut">
              <a:rPr lang="en-IN"/>
              <a:pPr>
                <a:defRPr/>
              </a:pPr>
              <a:t>14-10-2022</a:t>
            </a:fld>
            <a:endParaRPr lang="en-IN"/>
          </a:p>
        </p:txBody>
      </p:sp>
      <p:sp>
        <p:nvSpPr>
          <p:cNvPr id="6" name="Footer Placeholder 4"/>
          <p:cNvSpPr>
            <a:spLocks noGrp="1"/>
          </p:cNvSpPr>
          <p:nvPr>
            <p:ph type="ftr" sz="quarter" idx="11"/>
          </p:nvPr>
        </p:nvSpPr>
        <p:spPr/>
        <p:txBody>
          <a:bodyPr/>
          <a:lstStyle>
            <a:lvl1pPr>
              <a:defRPr/>
            </a:lvl1pPr>
          </a:lstStyle>
          <a:p>
            <a:pPr>
              <a:defRPr/>
            </a:pPr>
            <a:endParaRPr lang="en-IN"/>
          </a:p>
        </p:txBody>
      </p:sp>
      <p:sp>
        <p:nvSpPr>
          <p:cNvPr id="7" name="Slide Number Placeholder 5"/>
          <p:cNvSpPr>
            <a:spLocks noGrp="1"/>
          </p:cNvSpPr>
          <p:nvPr>
            <p:ph type="sldNum" sz="quarter" idx="12"/>
          </p:nvPr>
        </p:nvSpPr>
        <p:spPr/>
        <p:txBody>
          <a:bodyPr/>
          <a:lstStyle>
            <a:lvl1pPr>
              <a:defRPr/>
            </a:lvl1pPr>
          </a:lstStyle>
          <a:p>
            <a:pPr>
              <a:defRPr/>
            </a:pPr>
            <a:fld id="{CCAF98BD-DB30-424F-8BDD-27619F170AEB}" type="slidenum">
              <a:rPr lang="en-IN" altLang="en-US"/>
              <a:pPr>
                <a:defRPr/>
              </a:pPr>
              <a:t>‹#›</a:t>
            </a:fld>
            <a:endParaRPr lang="en-I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en-US"/>
              <a:t>Click to edit Master title style</a:t>
            </a:r>
            <a:endParaRPr lang="en-IN" altLang="en-US"/>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IN" alt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F57EC2B6-79F4-4D32-B1CF-158054DBBBEC}" type="datetimeFigureOut">
              <a:rPr lang="en-IN"/>
              <a:pPr>
                <a:defRPr/>
              </a:pPr>
              <a:t>14-10-2022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latin typeface="Calibri" panose="020F0502020204030204" pitchFamily="34" charset="0"/>
              </a:defRPr>
            </a:lvl1pPr>
          </a:lstStyle>
          <a:p>
            <a:pPr>
              <a:defRPr/>
            </a:pPr>
            <a:fld id="{E6C4EBAF-4FA1-486E-9331-70E824296162}" type="slidenum">
              <a:rPr lang="en-IN" altLang="en-US"/>
              <a:pPr>
                <a:defRPr/>
              </a:pPr>
              <a:t>‹#›</a:t>
            </a:fld>
            <a:endParaRPr lang="en-I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304800" y="807357"/>
            <a:ext cx="8610600" cy="1371600"/>
          </a:xfrm>
        </p:spPr>
        <p:txBody>
          <a:bodyPr/>
          <a:lstStyle/>
          <a:p>
            <a:br>
              <a:rPr lang="en-GB" b="1" i="0" dirty="0">
                <a:effectLst/>
                <a:latin typeface="Calibri" panose="020F0502020204030204" pitchFamily="34" charset="0"/>
                <a:cs typeface="Calibri" panose="020F0502020204030204" pitchFamily="34" charset="0"/>
              </a:rPr>
            </a:br>
            <a:r>
              <a:rPr lang="en-GB" b="1" dirty="0">
                <a:latin typeface="Calibri (Headings)"/>
                <a:cs typeface="Calibri" panose="020F0502020204030204" pitchFamily="34" charset="0"/>
              </a:rPr>
              <a:t>MACHINE LEARNING BASED VEHICLE PERFOMANCE ANALYSER</a:t>
            </a:r>
            <a:br>
              <a:rPr lang="en-GB" sz="1100" b="1" i="0" dirty="0">
                <a:solidFill>
                  <a:srgbClr val="35475C"/>
                </a:solidFill>
                <a:effectLst/>
                <a:latin typeface="Open Sans" panose="020B0606030504020204" pitchFamily="34" charset="0"/>
              </a:rPr>
            </a:br>
            <a:r>
              <a:rPr lang="en-IN" altLang="en-US" sz="2800" b="1" dirty="0">
                <a:latin typeface="Times New Roman" panose="02020603050405020304" pitchFamily="18" charset="0"/>
                <a:cs typeface="Times New Roman" panose="02020603050405020304" pitchFamily="18" charset="0"/>
              </a:rPr>
              <a:t> </a:t>
            </a:r>
            <a:br>
              <a:rPr lang="en-IN" altLang="en-US" sz="2800" b="1" dirty="0">
                <a:latin typeface="Times New Roman" panose="02020603050405020304" pitchFamily="18" charset="0"/>
                <a:cs typeface="Times New Roman" panose="02020603050405020304" pitchFamily="18" charset="0"/>
              </a:rPr>
            </a:br>
            <a:endParaRPr lang="en-IN" altLang="en-US" sz="28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28600" y="3429000"/>
            <a:ext cx="8763000" cy="2438400"/>
          </a:xfrm>
        </p:spPr>
        <p:txBody>
          <a:bodyPr rtlCol="0">
            <a:normAutofit fontScale="95000"/>
          </a:bodyPr>
          <a:lstStyle/>
          <a:p>
            <a:pPr algn="l" eaLnBrk="1" fontAlgn="auto" hangingPunct="1">
              <a:spcAft>
                <a:spcPts val="0"/>
              </a:spcAft>
              <a:defRPr/>
            </a:pPr>
            <a:r>
              <a:rPr lang="en-US" b="1" dirty="0">
                <a:solidFill>
                  <a:srgbClr val="0070C0"/>
                </a:solidFill>
              </a:rPr>
              <a:t>Team Members:			Mentor:</a:t>
            </a:r>
          </a:p>
          <a:p>
            <a:pPr algn="l" eaLnBrk="1" fontAlgn="auto" hangingPunct="1">
              <a:spcAft>
                <a:spcPts val="0"/>
              </a:spcAft>
              <a:defRPr/>
            </a:pPr>
            <a:r>
              <a:rPr lang="en-IN" altLang="en-US" sz="2100" b="1" dirty="0">
                <a:solidFill>
                  <a:schemeClr val="tx1"/>
                </a:solidFill>
                <a:latin typeface="Times New Roman" panose="02020603050405020304" pitchFamily="18" charset="0"/>
                <a:cs typeface="Times New Roman" panose="02020603050405020304" pitchFamily="18" charset="0"/>
              </a:rPr>
              <a:t>KAMALESH K		(621319104005)	Mr. </a:t>
            </a:r>
            <a:r>
              <a:rPr lang="en-US" sz="2100" b="1" i="0" dirty="0">
                <a:solidFill>
                  <a:schemeClr val="tx1"/>
                </a:solidFill>
                <a:effectLst/>
                <a:latin typeface="Times New Roman" panose="02020603050405020304" pitchFamily="18" charset="0"/>
                <a:cs typeface="Times New Roman" panose="02020603050405020304" pitchFamily="18" charset="0"/>
              </a:rPr>
              <a:t>MADANACHITRAN R, M.E,</a:t>
            </a:r>
            <a:endParaRPr lang="en-IN" altLang="en-US" sz="1900" b="1" dirty="0">
              <a:solidFill>
                <a:schemeClr val="tx1"/>
              </a:solidFill>
              <a:latin typeface="Times New Roman" panose="02020603050405020304" pitchFamily="18" charset="0"/>
              <a:cs typeface="Times New Roman" panose="02020603050405020304" pitchFamily="18" charset="0"/>
            </a:endParaRPr>
          </a:p>
          <a:p>
            <a:pPr algn="l" eaLnBrk="1" fontAlgn="auto" hangingPunct="1">
              <a:spcAft>
                <a:spcPts val="0"/>
              </a:spcAft>
              <a:defRPr/>
            </a:pPr>
            <a:r>
              <a:rPr lang="en-IN" sz="2100" b="1" dirty="0">
                <a:solidFill>
                  <a:schemeClr val="tx1"/>
                </a:solidFill>
                <a:latin typeface="Times New Roman" panose="02020603050405020304" pitchFamily="18" charset="0"/>
                <a:cs typeface="Times New Roman" panose="02020603050405020304" pitchFamily="18" charset="0"/>
              </a:rPr>
              <a:t>KARTHIKEYAN S	(621319104010)	ASSISTANT PROFESSOR</a:t>
            </a:r>
          </a:p>
          <a:p>
            <a:pPr algn="l" eaLnBrk="1" fontAlgn="auto" hangingPunct="1">
              <a:spcAft>
                <a:spcPts val="0"/>
              </a:spcAft>
              <a:defRPr/>
            </a:pPr>
            <a:r>
              <a:rPr lang="en-IN" sz="2100" b="1" dirty="0">
                <a:solidFill>
                  <a:schemeClr val="tx1"/>
                </a:solidFill>
                <a:latin typeface="Times New Roman" panose="02020603050405020304" pitchFamily="18" charset="0"/>
                <a:cs typeface="Times New Roman" panose="02020603050405020304" pitchFamily="18" charset="0"/>
              </a:rPr>
              <a:t>KEERTHIVASAN R	(621319104016)</a:t>
            </a:r>
          </a:p>
          <a:p>
            <a:pPr algn="l" eaLnBrk="1" fontAlgn="auto" hangingPunct="1">
              <a:spcAft>
                <a:spcPts val="0"/>
              </a:spcAft>
              <a:defRPr/>
            </a:pPr>
            <a:r>
              <a:rPr lang="en-IN" sz="2100" b="1" dirty="0">
                <a:solidFill>
                  <a:schemeClr val="tx1"/>
                </a:solidFill>
                <a:latin typeface="Times New Roman" panose="02020603050405020304" pitchFamily="18" charset="0"/>
                <a:cs typeface="Times New Roman" panose="02020603050405020304" pitchFamily="18" charset="0"/>
              </a:rPr>
              <a:t>MOHAN RAJ S		(621319104023)</a:t>
            </a:r>
          </a:p>
          <a:p>
            <a:pPr algn="l" eaLnBrk="1" fontAlgn="auto" hangingPunct="1">
              <a:spcAft>
                <a:spcPts val="0"/>
              </a:spcAft>
              <a:defRPr/>
            </a:pPr>
            <a:endParaRPr lang="en-US" sz="2500" b="1" dirty="0">
              <a:solidFill>
                <a:schemeClr val="tx1"/>
              </a:solidFill>
            </a:endParaRPr>
          </a:p>
        </p:txBody>
      </p:sp>
      <p:sp>
        <p:nvSpPr>
          <p:cNvPr id="4" name="Title 1"/>
          <p:cNvSpPr txBox="1"/>
          <p:nvPr/>
        </p:nvSpPr>
        <p:spPr>
          <a:xfrm>
            <a:off x="0" y="0"/>
            <a:ext cx="9144000" cy="609600"/>
          </a:xfrm>
          <a:prstGeom prst="rect">
            <a:avLst/>
          </a:prstGeom>
        </p:spPr>
        <p:txBody>
          <a:bodyPr anchor="ctr">
            <a:normAutofit fontScale="97500"/>
          </a:bodyPr>
          <a:lstStyle/>
          <a:p>
            <a:pPr algn="ctr" eaLnBrk="1" fontAlgn="auto" hangingPunct="1">
              <a:spcAft>
                <a:spcPts val="0"/>
              </a:spcAft>
              <a:defRPr/>
            </a:pPr>
            <a:endParaRPr lang="en-IN" sz="3400" b="1" dirty="0">
              <a:solidFill>
                <a:schemeClr val="bg1">
                  <a:lumMod val="95000"/>
                </a:schemeClr>
              </a:solidFill>
              <a:latin typeface="Times New Roman" panose="02020603050405020304" pitchFamily="18" charset="0"/>
              <a:ea typeface="+mj-ea"/>
              <a:cs typeface="Times New Roman" panose="02020603050405020304" pitchFamily="18" charset="0"/>
            </a:endParaRPr>
          </a:p>
        </p:txBody>
      </p:sp>
      <p:sp>
        <p:nvSpPr>
          <p:cNvPr id="2" name="Title 1">
            <a:extLst>
              <a:ext uri="{FF2B5EF4-FFF2-40B4-BE49-F238E27FC236}">
                <a16:creationId xmlns:a16="http://schemas.microsoft.com/office/drawing/2014/main" id="{B7834388-ECF4-8F2E-AFCE-3BE12FAD867C}"/>
              </a:ext>
            </a:extLst>
          </p:cNvPr>
          <p:cNvSpPr txBox="1">
            <a:spLocks/>
          </p:cNvSpPr>
          <p:nvPr/>
        </p:nvSpPr>
        <p:spPr bwMode="auto">
          <a:xfrm>
            <a:off x="2057400" y="2376714"/>
            <a:ext cx="6044045" cy="609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lgn="l"/>
            <a:r>
              <a:rPr lang="en-IN" altLang="en-US" sz="2800" b="1" dirty="0">
                <a:latin typeface="Times New Roman" panose="02020603050405020304" pitchFamily="18" charset="0"/>
                <a:cs typeface="Times New Roman" panose="02020603050405020304" pitchFamily="18" charset="0"/>
              </a:rPr>
              <a:t>Team ID:PNT2022TMID13270</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865"/>
            <a:ext cx="8229600" cy="996315"/>
          </a:xfrm>
        </p:spPr>
        <p:txBody>
          <a:bodyPr/>
          <a:lstStyle/>
          <a:p>
            <a:r>
              <a:rPr lang="en-IN" altLang="en-GB" b="1" dirty="0">
                <a:solidFill>
                  <a:schemeClr val="bg1"/>
                </a:solidFill>
                <a:sym typeface="+mn-ea"/>
              </a:rPr>
              <a:t>Table of Contents</a:t>
            </a:r>
            <a:br>
              <a:rPr lang="en-IN" altLang="en-US" b="1" dirty="0">
                <a:solidFill>
                  <a:schemeClr val="bg1"/>
                </a:solidFill>
              </a:rPr>
            </a:br>
            <a:endParaRPr lang="en-IN" alt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607847377"/>
              </p:ext>
            </p:extLst>
          </p:nvPr>
        </p:nvGraphicFramePr>
        <p:xfrm>
          <a:off x="152400" y="908720"/>
          <a:ext cx="8884096" cy="5328590"/>
        </p:xfrm>
        <a:graphic>
          <a:graphicData uri="http://schemas.openxmlformats.org/drawingml/2006/table">
            <a:tbl>
              <a:tblPr firstRow="1" bandRow="1">
                <a:tableStyleId>{5C22544A-7EE6-4342-B048-85BDC9FD1C3A}</a:tableStyleId>
              </a:tblPr>
              <a:tblGrid>
                <a:gridCol w="1536656">
                  <a:extLst>
                    <a:ext uri="{9D8B030D-6E8A-4147-A177-3AD203B41FA5}">
                      <a16:colId xmlns:a16="http://schemas.microsoft.com/office/drawing/2014/main" val="20000"/>
                    </a:ext>
                  </a:extLst>
                </a:gridCol>
                <a:gridCol w="7347440">
                  <a:extLst>
                    <a:ext uri="{9D8B030D-6E8A-4147-A177-3AD203B41FA5}">
                      <a16:colId xmlns:a16="http://schemas.microsoft.com/office/drawing/2014/main" val="20001"/>
                    </a:ext>
                  </a:extLst>
                </a:gridCol>
              </a:tblGrid>
              <a:tr h="532859">
                <a:tc>
                  <a:txBody>
                    <a:bodyPr/>
                    <a:lstStyle/>
                    <a:p>
                      <a:pPr algn="ctr">
                        <a:buNone/>
                      </a:pPr>
                      <a:r>
                        <a:rPr lang="en-IN" altLang="en-US" sz="2800" dirty="0" err="1"/>
                        <a:t>S.No</a:t>
                      </a:r>
                      <a:r>
                        <a:rPr lang="en-IN" altLang="en-US" sz="2800" dirty="0"/>
                        <a:t>.</a:t>
                      </a:r>
                    </a:p>
                  </a:txBody>
                  <a:tcPr anchor="ctr"/>
                </a:tc>
                <a:tc>
                  <a:txBody>
                    <a:bodyPr/>
                    <a:lstStyle/>
                    <a:p>
                      <a:pPr algn="ctr">
                        <a:buNone/>
                      </a:pPr>
                      <a:r>
                        <a:rPr lang="en-IN" altLang="en-US" sz="2800" dirty="0"/>
                        <a:t>Content</a:t>
                      </a:r>
                    </a:p>
                  </a:txBody>
                  <a:tcPr anchor="ctr"/>
                </a:tc>
                <a:extLst>
                  <a:ext uri="{0D108BD9-81ED-4DB2-BD59-A6C34878D82A}">
                    <a16:rowId xmlns:a16="http://schemas.microsoft.com/office/drawing/2014/main" val="10000"/>
                  </a:ext>
                </a:extLst>
              </a:tr>
              <a:tr h="532859">
                <a:tc>
                  <a:txBody>
                    <a:bodyPr/>
                    <a:lstStyle/>
                    <a:p>
                      <a:pPr algn="ctr">
                        <a:buNone/>
                      </a:pPr>
                      <a:r>
                        <a:rPr lang="en-IN" altLang="en-US" sz="2800" dirty="0"/>
                        <a:t>1</a:t>
                      </a:r>
                    </a:p>
                  </a:txBody>
                  <a:tcPr/>
                </a:tc>
                <a:tc>
                  <a:txBody>
                    <a:bodyPr/>
                    <a:lstStyle/>
                    <a:p>
                      <a:pPr>
                        <a:buNone/>
                      </a:pPr>
                      <a:r>
                        <a:rPr lang="en-IN" altLang="en-US" sz="2800" dirty="0"/>
                        <a:t>Abstract</a:t>
                      </a:r>
                    </a:p>
                  </a:txBody>
                  <a:tcPr/>
                </a:tc>
                <a:extLst>
                  <a:ext uri="{0D108BD9-81ED-4DB2-BD59-A6C34878D82A}">
                    <a16:rowId xmlns:a16="http://schemas.microsoft.com/office/drawing/2014/main" val="10001"/>
                  </a:ext>
                </a:extLst>
              </a:tr>
              <a:tr h="532859">
                <a:tc>
                  <a:txBody>
                    <a:bodyPr/>
                    <a:lstStyle/>
                    <a:p>
                      <a:pPr algn="ctr">
                        <a:buNone/>
                      </a:pPr>
                      <a:r>
                        <a:rPr lang="en-IN" altLang="en-US" sz="2800"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altLang="en-US" sz="2800" dirty="0"/>
                        <a:t>Literature Survey</a:t>
                      </a:r>
                    </a:p>
                  </a:txBody>
                  <a:tcPr/>
                </a:tc>
                <a:extLst>
                  <a:ext uri="{0D108BD9-81ED-4DB2-BD59-A6C34878D82A}">
                    <a16:rowId xmlns:a16="http://schemas.microsoft.com/office/drawing/2014/main" val="10002"/>
                  </a:ext>
                </a:extLst>
              </a:tr>
              <a:tr h="532859">
                <a:tc>
                  <a:txBody>
                    <a:bodyPr/>
                    <a:lstStyle/>
                    <a:p>
                      <a:pPr algn="ctr">
                        <a:buNone/>
                      </a:pPr>
                      <a:endParaRPr lang="en-IN" altLang="en-US" sz="2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altLang="en-US" sz="2800" dirty="0"/>
                        <a:t>References</a:t>
                      </a:r>
                    </a:p>
                  </a:txBody>
                  <a:tcPr/>
                </a:tc>
                <a:extLst>
                  <a:ext uri="{0D108BD9-81ED-4DB2-BD59-A6C34878D82A}">
                    <a16:rowId xmlns:a16="http://schemas.microsoft.com/office/drawing/2014/main" val="10003"/>
                  </a:ext>
                </a:extLst>
              </a:tr>
              <a:tr h="532859">
                <a:tc>
                  <a:txBody>
                    <a:bodyPr/>
                    <a:lstStyle/>
                    <a:p>
                      <a:pPr algn="ctr">
                        <a:buNone/>
                      </a:pPr>
                      <a:endParaRPr lang="en-IN" altLang="en-US" sz="2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altLang="en-US" sz="2800" dirty="0"/>
                    </a:p>
                  </a:txBody>
                  <a:tcPr/>
                </a:tc>
                <a:extLst>
                  <a:ext uri="{0D108BD9-81ED-4DB2-BD59-A6C34878D82A}">
                    <a16:rowId xmlns:a16="http://schemas.microsoft.com/office/drawing/2014/main" val="10004"/>
                  </a:ext>
                </a:extLst>
              </a:tr>
              <a:tr h="532859">
                <a:tc>
                  <a:txBody>
                    <a:bodyPr/>
                    <a:lstStyle/>
                    <a:p>
                      <a:pPr algn="ctr">
                        <a:buNone/>
                      </a:pPr>
                      <a:endParaRPr lang="en-IN" altLang="en-US" sz="2800" dirty="0"/>
                    </a:p>
                  </a:txBody>
                  <a:tcPr/>
                </a:tc>
                <a:tc>
                  <a:txBody>
                    <a:bodyPr/>
                    <a:lstStyle/>
                    <a:p>
                      <a:pPr>
                        <a:buNone/>
                      </a:pPr>
                      <a:endParaRPr lang="en-IN" altLang="en-US" sz="2800" dirty="0"/>
                    </a:p>
                  </a:txBody>
                  <a:tcPr/>
                </a:tc>
                <a:extLst>
                  <a:ext uri="{0D108BD9-81ED-4DB2-BD59-A6C34878D82A}">
                    <a16:rowId xmlns:a16="http://schemas.microsoft.com/office/drawing/2014/main" val="10005"/>
                  </a:ext>
                </a:extLst>
              </a:tr>
              <a:tr h="532859">
                <a:tc>
                  <a:txBody>
                    <a:bodyPr/>
                    <a:lstStyle/>
                    <a:p>
                      <a:pPr algn="ctr">
                        <a:buNone/>
                      </a:pPr>
                      <a:endParaRPr lang="en-IN" altLang="en-US" sz="2800" dirty="0"/>
                    </a:p>
                  </a:txBody>
                  <a:tcPr/>
                </a:tc>
                <a:tc>
                  <a:txBody>
                    <a:bodyPr/>
                    <a:lstStyle/>
                    <a:p>
                      <a:pPr>
                        <a:buNone/>
                      </a:pPr>
                      <a:endParaRPr lang="en-IN" altLang="en-US" sz="2800" dirty="0"/>
                    </a:p>
                  </a:txBody>
                  <a:tcPr/>
                </a:tc>
                <a:extLst>
                  <a:ext uri="{0D108BD9-81ED-4DB2-BD59-A6C34878D82A}">
                    <a16:rowId xmlns:a16="http://schemas.microsoft.com/office/drawing/2014/main" val="10006"/>
                  </a:ext>
                </a:extLst>
              </a:tr>
              <a:tr h="532859">
                <a:tc>
                  <a:txBody>
                    <a:bodyPr/>
                    <a:lstStyle/>
                    <a:p>
                      <a:pPr algn="ctr">
                        <a:buNone/>
                      </a:pPr>
                      <a:endParaRPr lang="en-IN" altLang="en-US" sz="2800" dirty="0"/>
                    </a:p>
                  </a:txBody>
                  <a:tcPr/>
                </a:tc>
                <a:tc>
                  <a:txBody>
                    <a:bodyPr/>
                    <a:lstStyle/>
                    <a:p>
                      <a:pPr>
                        <a:buNone/>
                      </a:pPr>
                      <a:endParaRPr lang="en-IN" altLang="en-US" sz="2800"/>
                    </a:p>
                  </a:txBody>
                  <a:tcPr/>
                </a:tc>
                <a:extLst>
                  <a:ext uri="{0D108BD9-81ED-4DB2-BD59-A6C34878D82A}">
                    <a16:rowId xmlns:a16="http://schemas.microsoft.com/office/drawing/2014/main" val="10007"/>
                  </a:ext>
                </a:extLst>
              </a:tr>
              <a:tr h="532859">
                <a:tc>
                  <a:txBody>
                    <a:bodyPr/>
                    <a:lstStyle/>
                    <a:p>
                      <a:pPr algn="ctr">
                        <a:buNone/>
                      </a:pPr>
                      <a:endParaRPr lang="en-IN" altLang="en-US" sz="2800" dirty="0"/>
                    </a:p>
                  </a:txBody>
                  <a:tcPr/>
                </a:tc>
                <a:tc>
                  <a:txBody>
                    <a:bodyPr/>
                    <a:lstStyle/>
                    <a:p>
                      <a:pPr>
                        <a:buNone/>
                      </a:pPr>
                      <a:endParaRPr lang="en-IN" altLang="en-US" sz="2800"/>
                    </a:p>
                  </a:txBody>
                  <a:tcPr/>
                </a:tc>
                <a:extLst>
                  <a:ext uri="{0D108BD9-81ED-4DB2-BD59-A6C34878D82A}">
                    <a16:rowId xmlns:a16="http://schemas.microsoft.com/office/drawing/2014/main" val="10008"/>
                  </a:ext>
                </a:extLst>
              </a:tr>
              <a:tr h="532859">
                <a:tc>
                  <a:txBody>
                    <a:bodyPr/>
                    <a:lstStyle/>
                    <a:p>
                      <a:pPr algn="ctr">
                        <a:buNone/>
                      </a:pPr>
                      <a:endParaRPr lang="en-IN" altLang="en-US" sz="2800" dirty="0"/>
                    </a:p>
                  </a:txBody>
                  <a:tcPr/>
                </a:tc>
                <a:tc>
                  <a:txBody>
                    <a:bodyPr/>
                    <a:lstStyle/>
                    <a:p>
                      <a:pPr>
                        <a:buNone/>
                      </a:pPr>
                      <a:endParaRPr lang="en-IN" altLang="en-US" sz="2800" dirty="0"/>
                    </a:p>
                  </a:txBody>
                  <a:tcPr/>
                </a:tc>
                <a:extLst>
                  <a:ext uri="{0D108BD9-81ED-4DB2-BD59-A6C34878D82A}">
                    <a16:rowId xmlns:a16="http://schemas.microsoft.com/office/drawing/2014/main" val="10009"/>
                  </a:ext>
                </a:extLst>
              </a:tr>
            </a:tbl>
          </a:graphicData>
        </a:graphic>
      </p:graphicFrame>
      <p:sp>
        <p:nvSpPr>
          <p:cNvPr id="3" name="Title 1">
            <a:extLst>
              <a:ext uri="{FF2B5EF4-FFF2-40B4-BE49-F238E27FC236}">
                <a16:creationId xmlns:a16="http://schemas.microsoft.com/office/drawing/2014/main" id="{81DDA546-140E-F41F-9888-079E4DC9CFEA}"/>
              </a:ext>
            </a:extLst>
          </p:cNvPr>
          <p:cNvSpPr txBox="1"/>
          <p:nvPr/>
        </p:nvSpPr>
        <p:spPr>
          <a:xfrm>
            <a:off x="152400" y="6400800"/>
            <a:ext cx="457200" cy="381000"/>
          </a:xfrm>
          <a:prstGeom prst="rect">
            <a:avLst/>
          </a:prstGeom>
        </p:spPr>
        <p:txBody>
          <a:bodyPr anchor="ctr">
            <a:normAutofit fontScale="52500" lnSpcReduction="20000"/>
          </a:bodyPr>
          <a:lstStyle/>
          <a:p>
            <a:pPr algn="ctr" eaLnBrk="1" fontAlgn="auto" hangingPunct="1">
              <a:spcAft>
                <a:spcPts val="0"/>
              </a:spcAft>
              <a:defRPr/>
            </a:pPr>
            <a:endParaRPr lang="en-IN" sz="4400" b="1" dirty="0">
              <a:latin typeface="+mj-lt"/>
              <a:ea typeface="+mj-ea"/>
              <a:cs typeface="+mj-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Content Placeholder 2"/>
          <p:cNvSpPr>
            <a:spLocks noGrp="1"/>
          </p:cNvSpPr>
          <p:nvPr>
            <p:ph idx="1"/>
          </p:nvPr>
        </p:nvSpPr>
        <p:spPr>
          <a:xfrm>
            <a:off x="76200" y="914400"/>
            <a:ext cx="8991600" cy="5410200"/>
          </a:xfrm>
          <a:solidFill>
            <a:schemeClr val="bg1"/>
          </a:solidFill>
        </p:spPr>
        <p:txBody>
          <a:bodyPr/>
          <a:lstStyle/>
          <a:p>
            <a:pPr marL="0" indent="0" algn="just">
              <a:buNone/>
            </a:pPr>
            <a:r>
              <a:rPr lang="en-US" sz="2800" b="0" i="0" dirty="0">
                <a:effectLst/>
                <a:latin typeface="Times New Roman" panose="02020603050405020304" pitchFamily="18" charset="0"/>
                <a:cs typeface="Times New Roman" panose="02020603050405020304" pitchFamily="18" charset="0"/>
              </a:rPr>
              <a:t>Predicting the performance level of cars is an important and interesting problem. The main goal is to predict the performance of the car to improve certain behaviors of the vehicle. This can significantly help to improve the system's fuel consumption and increase efficiency. The performance analysis of the car is based on the engine type, no of engine cylinders, fuel type, horsepower, etc. These are the factors on which the health of the car can be predicted. It is an ongoing process of obtaining, researching, analyzing, and recording health based on the above three factors. The performance objectives like mileage, dependability, flexibility and cost can be grouped together to play a vital role in the prediction</a:t>
            </a:r>
            <a:endParaRPr lang="en-US" sz="1600" b="0" i="0" dirty="0">
              <a:effectLst/>
              <a:latin typeface="Montserrat" panose="00000500000000000000" pitchFamily="2" charset="0"/>
            </a:endParaRPr>
          </a:p>
          <a:p>
            <a:pPr marL="0" indent="0" algn="just">
              <a:buNone/>
            </a:pPr>
            <a:endParaRPr lang="en-US" sz="2800" dirty="0">
              <a:latin typeface="Times New Roman" panose="02020603050405020304" pitchFamily="18" charset="0"/>
              <a:cs typeface="Times New Roman" panose="02020603050405020304" pitchFamily="18" charset="0"/>
            </a:endParaRPr>
          </a:p>
        </p:txBody>
      </p:sp>
      <p:sp>
        <p:nvSpPr>
          <p:cNvPr id="4099" name="Title 1"/>
          <p:cNvSpPr>
            <a:spLocks noGrp="1"/>
          </p:cNvSpPr>
          <p:nvPr>
            <p:ph type="title"/>
          </p:nvPr>
        </p:nvSpPr>
        <p:spPr>
          <a:xfrm>
            <a:off x="228600" y="0"/>
            <a:ext cx="8229600" cy="609600"/>
          </a:xfrm>
        </p:spPr>
        <p:txBody>
          <a:bodyPr/>
          <a:lstStyle/>
          <a:p>
            <a:pPr eaLnBrk="1" hangingPunct="1"/>
            <a:r>
              <a:rPr lang="en-GB" altLang="en-US" b="1" dirty="0">
                <a:solidFill>
                  <a:schemeClr val="bg1"/>
                </a:solidFill>
              </a:rPr>
              <a:t>ABSTRACT</a:t>
            </a:r>
            <a:endParaRPr lang="en-IN" altLang="en-US" b="1" dirty="0">
              <a:solidFill>
                <a:schemeClr val="bg1"/>
              </a:solidFill>
            </a:endParaRPr>
          </a:p>
        </p:txBody>
      </p:sp>
      <p:sp>
        <p:nvSpPr>
          <p:cNvPr id="2" name="Title 1">
            <a:extLst>
              <a:ext uri="{FF2B5EF4-FFF2-40B4-BE49-F238E27FC236}">
                <a16:creationId xmlns:a16="http://schemas.microsoft.com/office/drawing/2014/main" id="{E032209D-8F99-9AF2-762F-C491B8863C44}"/>
              </a:ext>
            </a:extLst>
          </p:cNvPr>
          <p:cNvSpPr txBox="1"/>
          <p:nvPr/>
        </p:nvSpPr>
        <p:spPr>
          <a:xfrm>
            <a:off x="152400" y="6400800"/>
            <a:ext cx="457200" cy="381000"/>
          </a:xfrm>
          <a:prstGeom prst="rect">
            <a:avLst/>
          </a:prstGeom>
        </p:spPr>
        <p:txBody>
          <a:bodyPr anchor="ctr">
            <a:normAutofit fontScale="52500" lnSpcReduction="20000"/>
          </a:bodyPr>
          <a:lstStyle/>
          <a:p>
            <a:pPr algn="ctr" eaLnBrk="1" fontAlgn="auto" hangingPunct="1">
              <a:spcAft>
                <a:spcPts val="0"/>
              </a:spcAft>
              <a:defRPr/>
            </a:pPr>
            <a:endParaRPr lang="en-IN" sz="4400" b="1" dirty="0">
              <a:latin typeface="+mj-lt"/>
              <a:ea typeface="+mj-ea"/>
              <a:cs typeface="+mj-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87CCD-D93F-FD14-8A70-FA221712578C}"/>
              </a:ext>
            </a:extLst>
          </p:cNvPr>
          <p:cNvSpPr>
            <a:spLocks noGrp="1"/>
          </p:cNvSpPr>
          <p:nvPr>
            <p:ph type="title"/>
          </p:nvPr>
        </p:nvSpPr>
        <p:spPr>
          <a:xfrm>
            <a:off x="179439" y="0"/>
            <a:ext cx="8534400" cy="563562"/>
          </a:xfrm>
        </p:spPr>
        <p:txBody>
          <a:bodyPr/>
          <a:lstStyle/>
          <a:p>
            <a:r>
              <a:rPr lang="en-GB" dirty="0">
                <a:solidFill>
                  <a:schemeClr val="bg1"/>
                </a:solidFill>
              </a:rPr>
              <a:t>CONT…</a:t>
            </a:r>
            <a:endParaRPr lang="en-IN" dirty="0">
              <a:solidFill>
                <a:schemeClr val="bg1"/>
              </a:solidFill>
            </a:endParaRPr>
          </a:p>
        </p:txBody>
      </p:sp>
      <p:sp>
        <p:nvSpPr>
          <p:cNvPr id="3" name="Content Placeholder 2">
            <a:extLst>
              <a:ext uri="{FF2B5EF4-FFF2-40B4-BE49-F238E27FC236}">
                <a16:creationId xmlns:a16="http://schemas.microsoft.com/office/drawing/2014/main" id="{BE14474F-E027-2070-CA9F-DEEF5C01686A}"/>
              </a:ext>
            </a:extLst>
          </p:cNvPr>
          <p:cNvSpPr>
            <a:spLocks noGrp="1"/>
          </p:cNvSpPr>
          <p:nvPr>
            <p:ph idx="1"/>
          </p:nvPr>
        </p:nvSpPr>
        <p:spPr>
          <a:xfrm>
            <a:off x="152400" y="723900"/>
            <a:ext cx="8839200" cy="5600700"/>
          </a:xfrm>
        </p:spPr>
        <p:txBody>
          <a:bodyPr/>
          <a:lstStyle/>
          <a:p>
            <a:pPr marL="0" indent="0" algn="just">
              <a:buNone/>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n-IN" dirty="0"/>
          </a:p>
        </p:txBody>
      </p:sp>
      <p:sp>
        <p:nvSpPr>
          <p:cNvPr id="4" name="TextBox 3">
            <a:extLst>
              <a:ext uri="{FF2B5EF4-FFF2-40B4-BE49-F238E27FC236}">
                <a16:creationId xmlns:a16="http://schemas.microsoft.com/office/drawing/2014/main" id="{B9156C3A-D759-4654-87F4-58966E828BDD}"/>
              </a:ext>
            </a:extLst>
          </p:cNvPr>
          <p:cNvSpPr txBox="1"/>
          <p:nvPr/>
        </p:nvSpPr>
        <p:spPr>
          <a:xfrm>
            <a:off x="152400" y="980728"/>
            <a:ext cx="8839200" cy="1661993"/>
          </a:xfrm>
          <a:prstGeom prst="rect">
            <a:avLst/>
          </a:prstGeom>
          <a:noFill/>
        </p:spPr>
        <p:txBody>
          <a:bodyPr wrap="square" rtlCol="0">
            <a:spAutoFit/>
          </a:bodyPr>
          <a:lstStyle/>
          <a:p>
            <a:pPr algn="just"/>
            <a:r>
              <a:rPr lang="en-US" sz="2800" b="0" i="0" dirty="0">
                <a:effectLst/>
                <a:latin typeface="Times New Roman" panose="02020603050405020304" pitchFamily="18" charset="0"/>
                <a:cs typeface="Times New Roman" panose="02020603050405020304" pitchFamily="18" charset="0"/>
              </a:rPr>
              <a:t>engine and engine management system. This approach is a very important step towards understanding the vehicle's performance.</a:t>
            </a:r>
          </a:p>
          <a:p>
            <a:endParaRPr lang="en-US" dirty="0"/>
          </a:p>
        </p:txBody>
      </p:sp>
    </p:spTree>
    <p:extLst>
      <p:ext uri="{BB962C8B-B14F-4D97-AF65-F5344CB8AC3E}">
        <p14:creationId xmlns:p14="http://schemas.microsoft.com/office/powerpoint/2010/main" val="850971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0A5E9-678B-D147-C506-706E87DD7992}"/>
              </a:ext>
            </a:extLst>
          </p:cNvPr>
          <p:cNvSpPr>
            <a:spLocks noGrp="1"/>
          </p:cNvSpPr>
          <p:nvPr>
            <p:ph type="title"/>
          </p:nvPr>
        </p:nvSpPr>
        <p:spPr>
          <a:xfrm>
            <a:off x="533400" y="0"/>
            <a:ext cx="8305800" cy="573313"/>
          </a:xfrm>
        </p:spPr>
        <p:txBody>
          <a:bodyPr/>
          <a:lstStyle/>
          <a:p>
            <a:r>
              <a:rPr lang="en-GB" dirty="0">
                <a:solidFill>
                  <a:schemeClr val="bg1"/>
                </a:solidFill>
              </a:rPr>
              <a:t>LITERATURE SURVEY</a:t>
            </a:r>
            <a:endParaRPr lang="en-IN" dirty="0">
              <a:solidFill>
                <a:schemeClr val="bg1"/>
              </a:solidFill>
            </a:endParaRPr>
          </a:p>
        </p:txBody>
      </p:sp>
      <p:graphicFrame>
        <p:nvGraphicFramePr>
          <p:cNvPr id="5" name="Table 5">
            <a:extLst>
              <a:ext uri="{FF2B5EF4-FFF2-40B4-BE49-F238E27FC236}">
                <a16:creationId xmlns:a16="http://schemas.microsoft.com/office/drawing/2014/main" id="{C648DBA0-694E-23D4-1BF3-B431009522F7}"/>
              </a:ext>
            </a:extLst>
          </p:cNvPr>
          <p:cNvGraphicFramePr>
            <a:graphicFrameLocks noGrp="1"/>
          </p:cNvGraphicFramePr>
          <p:nvPr>
            <p:ph idx="1"/>
            <p:extLst>
              <p:ext uri="{D42A27DB-BD31-4B8C-83A1-F6EECF244321}">
                <p14:modId xmlns:p14="http://schemas.microsoft.com/office/powerpoint/2010/main" val="3078133101"/>
              </p:ext>
            </p:extLst>
          </p:nvPr>
        </p:nvGraphicFramePr>
        <p:xfrm>
          <a:off x="107504" y="762000"/>
          <a:ext cx="8928991" cy="5484872"/>
        </p:xfrm>
        <a:graphic>
          <a:graphicData uri="http://schemas.openxmlformats.org/drawingml/2006/table">
            <a:tbl>
              <a:tblPr firstRow="1" bandRow="1">
                <a:tableStyleId>{5C22544A-7EE6-4342-B048-85BDC9FD1C3A}</a:tableStyleId>
              </a:tblPr>
              <a:tblGrid>
                <a:gridCol w="2133896">
                  <a:extLst>
                    <a:ext uri="{9D8B030D-6E8A-4147-A177-3AD203B41FA5}">
                      <a16:colId xmlns:a16="http://schemas.microsoft.com/office/drawing/2014/main" val="426382263"/>
                    </a:ext>
                  </a:extLst>
                </a:gridCol>
                <a:gridCol w="2192925">
                  <a:extLst>
                    <a:ext uri="{9D8B030D-6E8A-4147-A177-3AD203B41FA5}">
                      <a16:colId xmlns:a16="http://schemas.microsoft.com/office/drawing/2014/main" val="4082504179"/>
                    </a:ext>
                  </a:extLst>
                </a:gridCol>
                <a:gridCol w="2301085">
                  <a:extLst>
                    <a:ext uri="{9D8B030D-6E8A-4147-A177-3AD203B41FA5}">
                      <a16:colId xmlns:a16="http://schemas.microsoft.com/office/drawing/2014/main" val="3467428733"/>
                    </a:ext>
                  </a:extLst>
                </a:gridCol>
                <a:gridCol w="2301085">
                  <a:extLst>
                    <a:ext uri="{9D8B030D-6E8A-4147-A177-3AD203B41FA5}">
                      <a16:colId xmlns:a16="http://schemas.microsoft.com/office/drawing/2014/main" val="818354463"/>
                    </a:ext>
                  </a:extLst>
                </a:gridCol>
              </a:tblGrid>
              <a:tr h="694766">
                <a:tc>
                  <a:txBody>
                    <a:bodyPr/>
                    <a:lstStyle/>
                    <a:p>
                      <a:r>
                        <a:rPr lang="en-GB" sz="1900" dirty="0">
                          <a:solidFill>
                            <a:schemeClr val="bg1"/>
                          </a:solidFill>
                          <a:latin typeface="Times New Roman" panose="02020603050405020304" pitchFamily="18" charset="0"/>
                          <a:cs typeface="Times New Roman" panose="02020603050405020304" pitchFamily="18" charset="0"/>
                        </a:rPr>
                        <a:t>TITLE</a:t>
                      </a:r>
                      <a:endParaRPr lang="en-IN" sz="1900" dirty="0">
                        <a:solidFill>
                          <a:schemeClr val="bg1"/>
                        </a:solidFill>
                        <a:latin typeface="Times New Roman" panose="02020603050405020304" pitchFamily="18" charset="0"/>
                        <a:cs typeface="Times New Roman" panose="02020603050405020304" pitchFamily="18" charset="0"/>
                      </a:endParaRPr>
                    </a:p>
                  </a:txBody>
                  <a:tcPr/>
                </a:tc>
                <a:tc>
                  <a:txBody>
                    <a:bodyPr/>
                    <a:lstStyle/>
                    <a:p>
                      <a:r>
                        <a:rPr lang="en-US" sz="1900" b="1" kern="1200" dirty="0">
                          <a:solidFill>
                            <a:schemeClr val="lt1"/>
                          </a:solidFill>
                          <a:effectLst/>
                          <a:latin typeface="Times New Roman" panose="02020603050405020304" pitchFamily="18" charset="0"/>
                          <a:ea typeface="+mn-ea"/>
                          <a:cs typeface="Times New Roman" panose="02020603050405020304" pitchFamily="18" charset="0"/>
                        </a:rPr>
                        <a:t>AUTHOR &amp; YEAR</a:t>
                      </a:r>
                      <a:endParaRPr lang="en-IN" sz="1900" dirty="0">
                        <a:latin typeface="Times New Roman" panose="02020603050405020304" pitchFamily="18" charset="0"/>
                        <a:cs typeface="Times New Roman" panose="02020603050405020304" pitchFamily="18" charset="0"/>
                      </a:endParaRPr>
                    </a:p>
                  </a:txBody>
                  <a:tcPr/>
                </a:tc>
                <a:tc>
                  <a:txBody>
                    <a:bodyPr/>
                    <a:lstStyle/>
                    <a:p>
                      <a:pPr>
                        <a:lnSpc>
                          <a:spcPct val="115000"/>
                        </a:lnSpc>
                        <a:spcAft>
                          <a:spcPts val="1000"/>
                        </a:spcAft>
                      </a:pPr>
                      <a:r>
                        <a:rPr lang="en-US" sz="1900" b="1" dirty="0">
                          <a:effectLst/>
                          <a:latin typeface="Times New Roman" panose="02020603050405020304" pitchFamily="18" charset="0"/>
                          <a:ea typeface="Calibri" panose="020F0502020204030204" pitchFamily="34" charset="0"/>
                          <a:cs typeface="Times New Roman" panose="02020603050405020304" pitchFamily="18" charset="0"/>
                        </a:rPr>
                        <a:t>PROBLEM PROPOSED</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IN" sz="1900" dirty="0">
                          <a:latin typeface="Times New Roman" panose="02020603050405020304" pitchFamily="18" charset="0"/>
                          <a:cs typeface="Times New Roman" panose="02020603050405020304" pitchFamily="18" charset="0"/>
                        </a:rPr>
                        <a:t>TECHNIQUES USED</a:t>
                      </a:r>
                    </a:p>
                  </a:txBody>
                  <a:tcPr/>
                </a:tc>
                <a:extLst>
                  <a:ext uri="{0D108BD9-81ED-4DB2-BD59-A6C34878D82A}">
                    <a16:rowId xmlns:a16="http://schemas.microsoft.com/office/drawing/2014/main" val="3302333306"/>
                  </a:ext>
                </a:extLst>
              </a:tr>
              <a:tr h="2260266">
                <a:tc>
                  <a:txBody>
                    <a:bodyPr/>
                    <a:lstStyle/>
                    <a:p>
                      <a:r>
                        <a:rPr lang="en-US" sz="2000" b="0" i="0" u="none" strike="noStrike" kern="1200" baseline="0" dirty="0">
                          <a:solidFill>
                            <a:schemeClr val="dk1"/>
                          </a:solidFill>
                          <a:latin typeface="Times New Roman" panose="02020603050405020304" pitchFamily="18" charset="0"/>
                          <a:ea typeface="+mn-ea"/>
                          <a:cs typeface="Times New Roman" panose="02020603050405020304" pitchFamily="18" charset="0"/>
                        </a:rPr>
                        <a:t>Performance of Motor Vehicle based on</a:t>
                      </a:r>
                    </a:p>
                    <a:p>
                      <a:r>
                        <a:rPr lang="en-US" sz="2000" b="0" i="0" u="none" strike="noStrike" kern="1200" baseline="0" dirty="0">
                          <a:solidFill>
                            <a:schemeClr val="dk1"/>
                          </a:solidFill>
                          <a:latin typeface="Times New Roman" panose="02020603050405020304" pitchFamily="18" charset="0"/>
                          <a:ea typeface="+mn-ea"/>
                          <a:cs typeface="Times New Roman" panose="02020603050405020304" pitchFamily="18" charset="0"/>
                        </a:rPr>
                        <a:t>Driving and Vehicle Data using Machine</a:t>
                      </a:r>
                    </a:p>
                    <a:p>
                      <a:r>
                        <a:rPr lang="en-US" sz="2000" b="0" i="0" u="none" strike="noStrike" kern="1200" baseline="0" dirty="0">
                          <a:solidFill>
                            <a:schemeClr val="dk1"/>
                          </a:solidFill>
                          <a:latin typeface="Times New Roman" panose="02020603050405020304" pitchFamily="18" charset="0"/>
                          <a:ea typeface="+mn-ea"/>
                          <a:cs typeface="Times New Roman" panose="02020603050405020304" pitchFamily="18" charset="0"/>
                        </a:rPr>
                        <a:t>Learning</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b="0" i="0" u="none" strike="noStrike" kern="1200" baseline="0" dirty="0" err="1">
                          <a:solidFill>
                            <a:schemeClr val="dk1"/>
                          </a:solidFill>
                          <a:latin typeface="Times New Roman" panose="02020603050405020304" pitchFamily="18" charset="0"/>
                          <a:ea typeface="+mn-ea"/>
                          <a:cs typeface="Times New Roman" panose="02020603050405020304" pitchFamily="18" charset="0"/>
                        </a:rPr>
                        <a:t>Punith</a:t>
                      </a:r>
                      <a:r>
                        <a:rPr lang="en-US" sz="20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Kumar </a:t>
                      </a:r>
                      <a:r>
                        <a:rPr lang="en-US" sz="2000" b="0" i="0" u="none" strike="noStrike" kern="1200" baseline="0" dirty="0" err="1">
                          <a:solidFill>
                            <a:schemeClr val="dk1"/>
                          </a:solidFill>
                          <a:latin typeface="Times New Roman" panose="02020603050405020304" pitchFamily="18" charset="0"/>
                          <a:ea typeface="+mn-ea"/>
                          <a:cs typeface="Times New Roman" panose="02020603050405020304" pitchFamily="18" charset="0"/>
                        </a:rPr>
                        <a:t>Nagaraje</a:t>
                      </a:r>
                      <a:r>
                        <a:rPr lang="en-US" sz="20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Gowda/ </a:t>
                      </a:r>
                      <a:r>
                        <a:rPr lang="en-US" sz="2000" kern="1200" dirty="0">
                          <a:solidFill>
                            <a:schemeClr val="dk1"/>
                          </a:solidFill>
                          <a:effectLst/>
                          <a:latin typeface="Times New Roman" panose="02020603050405020304" pitchFamily="18" charset="0"/>
                          <a:ea typeface="+mn-ea"/>
                          <a:cs typeface="Times New Roman" panose="02020603050405020304" pitchFamily="18" charset="0"/>
                        </a:rPr>
                        <a:t>2021</a:t>
                      </a:r>
                      <a:endParaRPr lang="en-IN" sz="2000"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This project is one such attempt at</a:t>
                      </a:r>
                    </a:p>
                    <a:p>
                      <a:r>
                        <a:rPr lang="en-US" sz="2000" b="0" i="0" u="none" strike="noStrike" kern="1200" baseline="0" dirty="0">
                          <a:solidFill>
                            <a:schemeClr val="dk1"/>
                          </a:solidFill>
                          <a:latin typeface="Times New Roman" panose="02020603050405020304" pitchFamily="18" charset="0"/>
                          <a:ea typeface="+mn-ea"/>
                          <a:cs typeface="Times New Roman" panose="02020603050405020304" pitchFamily="18" charset="0"/>
                        </a:rPr>
                        <a:t>identifying the performance of small passenger cars in terms of fuel efficiency.</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b="0" i="0" u="none" strike="noStrike" kern="1200" baseline="0" dirty="0">
                          <a:solidFill>
                            <a:schemeClr val="dk1"/>
                          </a:solidFill>
                          <a:latin typeface="Times New Roman" panose="02020603050405020304" pitchFamily="18" charset="0"/>
                          <a:ea typeface="+mn-ea"/>
                          <a:cs typeface="Times New Roman" panose="02020603050405020304" pitchFamily="18" charset="0"/>
                        </a:rPr>
                        <a:t>Multiple Linear Regression, </a:t>
                      </a:r>
                      <a:r>
                        <a:rPr lang="en-US" sz="2000" b="0" i="0" u="none" strike="noStrike" kern="1200" baseline="0" dirty="0" err="1">
                          <a:solidFill>
                            <a:schemeClr val="dk1"/>
                          </a:solidFill>
                          <a:latin typeface="Times New Roman" panose="02020603050405020304" pitchFamily="18" charset="0"/>
                          <a:ea typeface="+mn-ea"/>
                          <a:cs typeface="Times New Roman" panose="02020603050405020304" pitchFamily="18" charset="0"/>
                        </a:rPr>
                        <a:t>XGBoost</a:t>
                      </a:r>
                      <a:r>
                        <a:rPr lang="en-US" sz="20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Support Vector Machine, Artificial Neural Network.</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02113938"/>
                  </a:ext>
                </a:extLst>
              </a:tr>
              <a:tr h="2247265">
                <a:tc>
                  <a:txBody>
                    <a:bodyPr/>
                    <a:lstStyle/>
                    <a:p>
                      <a:r>
                        <a:rPr lang="en-US" sz="2000" b="0" i="0" u="none" strike="noStrike" kern="1200" baseline="0" dirty="0">
                          <a:solidFill>
                            <a:schemeClr val="dk1"/>
                          </a:solidFill>
                          <a:latin typeface="Times New Roman" panose="02020603050405020304" pitchFamily="18" charset="0"/>
                          <a:ea typeface="+mn-ea"/>
                          <a:cs typeface="Times New Roman" panose="02020603050405020304" pitchFamily="18" charset="0"/>
                        </a:rPr>
                        <a:t>Vehicle Acceleration Prediction Based on Machine Learning</a:t>
                      </a:r>
                    </a:p>
                    <a:p>
                      <a:r>
                        <a:rPr lang="en-US" sz="2000" b="0" i="0" u="none" strike="noStrike" kern="1200" baseline="0" dirty="0">
                          <a:solidFill>
                            <a:schemeClr val="dk1"/>
                          </a:solidFill>
                          <a:latin typeface="Times New Roman" panose="02020603050405020304" pitchFamily="18" charset="0"/>
                          <a:ea typeface="+mn-ea"/>
                          <a:cs typeface="Times New Roman" panose="02020603050405020304" pitchFamily="18" charset="0"/>
                        </a:rPr>
                        <a:t>Models and Driving Behavior Analysis</a:t>
                      </a:r>
                      <a:endParaRPr lang="en-IN" sz="2000" b="0" dirty="0">
                        <a:latin typeface="Times New Roman" panose="02020603050405020304" pitchFamily="18" charset="0"/>
                        <a:cs typeface="Times New Roman" panose="02020603050405020304" pitchFamily="18" charset="0"/>
                      </a:endParaRPr>
                    </a:p>
                  </a:txBody>
                  <a:tcPr/>
                </a:tc>
                <a:tc>
                  <a:txBody>
                    <a:bodyPr/>
                    <a:lstStyle/>
                    <a:p>
                      <a:r>
                        <a:rPr lang="en-US" sz="2000" b="0" i="0" u="none" strike="noStrike" kern="1200" baseline="0" dirty="0" err="1">
                          <a:solidFill>
                            <a:schemeClr val="dk1"/>
                          </a:solidFill>
                          <a:latin typeface="Times New Roman" panose="02020603050405020304" pitchFamily="18" charset="0"/>
                          <a:ea typeface="+mn-ea"/>
                          <a:cs typeface="Times New Roman" panose="02020603050405020304" pitchFamily="18" charset="0"/>
                        </a:rPr>
                        <a:t>Yajie</a:t>
                      </a:r>
                      <a:r>
                        <a:rPr lang="en-US" sz="20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Zou, </a:t>
                      </a:r>
                      <a:r>
                        <a:rPr lang="en-US" sz="2000" b="0" i="0" u="none" strike="noStrike" kern="1200" baseline="0" dirty="0" err="1">
                          <a:solidFill>
                            <a:schemeClr val="dk1"/>
                          </a:solidFill>
                          <a:latin typeface="Times New Roman" panose="02020603050405020304" pitchFamily="18" charset="0"/>
                          <a:ea typeface="+mn-ea"/>
                          <a:cs typeface="Times New Roman" panose="02020603050405020304" pitchFamily="18" charset="0"/>
                        </a:rPr>
                        <a:t>Lusa</a:t>
                      </a:r>
                      <a:r>
                        <a:rPr lang="en-US" sz="20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Ding, Hao Zhang, Ting Zhu, </a:t>
                      </a:r>
                      <a:r>
                        <a:rPr lang="en-US" sz="2000" b="0" i="0" u="none" strike="noStrike" kern="1200" baseline="0" dirty="0" err="1">
                          <a:solidFill>
                            <a:schemeClr val="dk1"/>
                          </a:solidFill>
                          <a:latin typeface="Times New Roman" panose="02020603050405020304" pitchFamily="18" charset="0"/>
                          <a:ea typeface="+mn-ea"/>
                          <a:cs typeface="Times New Roman" panose="02020603050405020304" pitchFamily="18" charset="0"/>
                        </a:rPr>
                        <a:t>Lingtao</a:t>
                      </a:r>
                      <a:r>
                        <a:rPr lang="en-US" sz="20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Wu.</a:t>
                      </a:r>
                      <a:endParaRPr lang="en-IN" sz="20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US" sz="2000" b="0" i="0" u="none" strike="noStrike" kern="1200" baseline="0" dirty="0">
                          <a:solidFill>
                            <a:schemeClr val="dk1"/>
                          </a:solidFill>
                          <a:latin typeface="Times New Roman" panose="02020603050405020304" pitchFamily="18" charset="0"/>
                          <a:ea typeface="+mn-ea"/>
                          <a:cs typeface="Times New Roman" panose="02020603050405020304" pitchFamily="18" charset="0"/>
                        </a:rPr>
                        <a:t>In</a:t>
                      </a:r>
                    </a:p>
                    <a:p>
                      <a:r>
                        <a:rPr lang="en-US" sz="20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this study, a vehicle acceleration prediction model based on machine learning methods is proposed.</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b="0" i="0" u="none" strike="noStrike" kern="1200" baseline="0" dirty="0">
                          <a:solidFill>
                            <a:schemeClr val="dk1"/>
                          </a:solidFill>
                          <a:latin typeface="Times New Roman" panose="02020603050405020304" pitchFamily="18" charset="0"/>
                          <a:ea typeface="+mn-ea"/>
                          <a:cs typeface="Times New Roman" panose="02020603050405020304" pitchFamily="18" charset="0"/>
                        </a:rPr>
                        <a:t>Long Short-Term Memory (LSTM), Gate Recurrent Unit (GRU)</a:t>
                      </a:r>
                      <a:endParaRPr lang="en-IN" sz="2000" dirty="0">
                        <a:latin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87884270"/>
                  </a:ext>
                </a:extLst>
              </a:tr>
            </a:tbl>
          </a:graphicData>
        </a:graphic>
      </p:graphicFrame>
    </p:spTree>
    <p:extLst>
      <p:ext uri="{BB962C8B-B14F-4D97-AF65-F5344CB8AC3E}">
        <p14:creationId xmlns:p14="http://schemas.microsoft.com/office/powerpoint/2010/main" val="3885348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A4F03-A0FC-F248-109C-FA7B483C0756}"/>
              </a:ext>
            </a:extLst>
          </p:cNvPr>
          <p:cNvSpPr>
            <a:spLocks noGrp="1"/>
          </p:cNvSpPr>
          <p:nvPr>
            <p:ph type="title"/>
          </p:nvPr>
        </p:nvSpPr>
        <p:spPr>
          <a:xfrm>
            <a:off x="304800" y="22123"/>
            <a:ext cx="8534400" cy="563562"/>
          </a:xfrm>
        </p:spPr>
        <p:txBody>
          <a:bodyPr/>
          <a:lstStyle/>
          <a:p>
            <a:r>
              <a:rPr lang="en-GB" dirty="0">
                <a:solidFill>
                  <a:schemeClr val="bg1"/>
                </a:solidFill>
              </a:rPr>
              <a:t>CONT….</a:t>
            </a:r>
            <a:endParaRPr lang="en-IN" dirty="0">
              <a:solidFill>
                <a:schemeClr val="bg1"/>
              </a:solidFill>
            </a:endParaRPr>
          </a:p>
        </p:txBody>
      </p:sp>
      <p:graphicFrame>
        <p:nvGraphicFramePr>
          <p:cNvPr id="4" name="Table 4">
            <a:extLst>
              <a:ext uri="{FF2B5EF4-FFF2-40B4-BE49-F238E27FC236}">
                <a16:creationId xmlns:a16="http://schemas.microsoft.com/office/drawing/2014/main" id="{3064A9C7-F1AE-CED7-BEBA-7C4E8A2EAAD8}"/>
              </a:ext>
            </a:extLst>
          </p:cNvPr>
          <p:cNvGraphicFramePr>
            <a:graphicFrameLocks noGrp="1"/>
          </p:cNvGraphicFramePr>
          <p:nvPr>
            <p:ph idx="1"/>
            <p:extLst>
              <p:ext uri="{D42A27DB-BD31-4B8C-83A1-F6EECF244321}">
                <p14:modId xmlns:p14="http://schemas.microsoft.com/office/powerpoint/2010/main" val="2672001434"/>
              </p:ext>
            </p:extLst>
          </p:nvPr>
        </p:nvGraphicFramePr>
        <p:xfrm>
          <a:off x="114300" y="762000"/>
          <a:ext cx="8922196" cy="5475312"/>
        </p:xfrm>
        <a:graphic>
          <a:graphicData uri="http://schemas.openxmlformats.org/drawingml/2006/table">
            <a:tbl>
              <a:tblPr bandRow="1">
                <a:tableStyleId>{5C22544A-7EE6-4342-B048-85BDC9FD1C3A}</a:tableStyleId>
              </a:tblPr>
              <a:tblGrid>
                <a:gridCol w="2230549">
                  <a:extLst>
                    <a:ext uri="{9D8B030D-6E8A-4147-A177-3AD203B41FA5}">
                      <a16:colId xmlns:a16="http://schemas.microsoft.com/office/drawing/2014/main" val="2664263389"/>
                    </a:ext>
                  </a:extLst>
                </a:gridCol>
                <a:gridCol w="2230549">
                  <a:extLst>
                    <a:ext uri="{9D8B030D-6E8A-4147-A177-3AD203B41FA5}">
                      <a16:colId xmlns:a16="http://schemas.microsoft.com/office/drawing/2014/main" val="1781153702"/>
                    </a:ext>
                  </a:extLst>
                </a:gridCol>
                <a:gridCol w="2230549">
                  <a:extLst>
                    <a:ext uri="{9D8B030D-6E8A-4147-A177-3AD203B41FA5}">
                      <a16:colId xmlns:a16="http://schemas.microsoft.com/office/drawing/2014/main" val="3896512066"/>
                    </a:ext>
                  </a:extLst>
                </a:gridCol>
                <a:gridCol w="2230549">
                  <a:extLst>
                    <a:ext uri="{9D8B030D-6E8A-4147-A177-3AD203B41FA5}">
                      <a16:colId xmlns:a16="http://schemas.microsoft.com/office/drawing/2014/main" val="1230310944"/>
                    </a:ext>
                  </a:extLst>
                </a:gridCol>
              </a:tblGrid>
              <a:tr h="27823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0" kern="1200" dirty="0">
                          <a:solidFill>
                            <a:schemeClr val="dk1"/>
                          </a:solidFill>
                          <a:effectLst/>
                          <a:latin typeface="Times New Roman" panose="02020603050405020304" pitchFamily="18" charset="0"/>
                          <a:ea typeface="+mn-ea"/>
                          <a:cs typeface="Times New Roman" panose="02020603050405020304" pitchFamily="18" charset="0"/>
                        </a:rPr>
                        <a:t>Fuel Consumption Models Applied to Automobiles Using Real-time Data: A Comparison of Statistical Models</a:t>
                      </a:r>
                    </a:p>
                    <a:p>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b="0" i="0" kern="1200" dirty="0" err="1">
                          <a:solidFill>
                            <a:schemeClr val="dk1"/>
                          </a:solidFill>
                          <a:effectLst/>
                          <a:latin typeface="Times New Roman" panose="02020603050405020304" pitchFamily="18" charset="0"/>
                          <a:ea typeface="+mn-ea"/>
                          <a:cs typeface="Times New Roman" panose="02020603050405020304" pitchFamily="18" charset="0"/>
                        </a:rPr>
                        <a:t>Çapraz</a:t>
                      </a:r>
                      <a:r>
                        <a:rPr lang="en-US" sz="2000" b="0" i="0" kern="1200" dirty="0">
                          <a:solidFill>
                            <a:schemeClr val="dk1"/>
                          </a:solidFill>
                          <a:effectLst/>
                          <a:latin typeface="Times New Roman" panose="02020603050405020304" pitchFamily="18" charset="0"/>
                          <a:ea typeface="+mn-ea"/>
                          <a:cs typeface="Times New Roman" panose="02020603050405020304" pitchFamily="18" charset="0"/>
                        </a:rPr>
                        <a:t>, Ahmet Gürcan</a:t>
                      </a:r>
                    </a:p>
                    <a:p>
                      <a:r>
                        <a:rPr lang="en-US" sz="2000" b="0" i="0" kern="1200" dirty="0">
                          <a:solidFill>
                            <a:schemeClr val="dk1"/>
                          </a:solidFill>
                          <a:effectLst/>
                          <a:latin typeface="Times New Roman" panose="02020603050405020304" pitchFamily="18" charset="0"/>
                          <a:ea typeface="+mn-ea"/>
                          <a:cs typeface="Times New Roman" panose="02020603050405020304" pitchFamily="18" charset="0"/>
                        </a:rPr>
                        <a:t>Özel, Pinar</a:t>
                      </a:r>
                    </a:p>
                    <a:p>
                      <a:r>
                        <a:rPr lang="en-US" sz="2000" b="0" i="0" kern="1200" dirty="0" err="1">
                          <a:solidFill>
                            <a:schemeClr val="dk1"/>
                          </a:solidFill>
                          <a:effectLst/>
                          <a:latin typeface="Times New Roman" panose="02020603050405020304" pitchFamily="18" charset="0"/>
                          <a:ea typeface="+mn-ea"/>
                          <a:cs typeface="Times New Roman" panose="02020603050405020304" pitchFamily="18" charset="0"/>
                        </a:rPr>
                        <a:t>Şevkli</a:t>
                      </a:r>
                      <a:r>
                        <a:rPr lang="en-US" sz="2000" b="0" i="0" kern="1200" dirty="0">
                          <a:solidFill>
                            <a:schemeClr val="dk1"/>
                          </a:solidFill>
                          <a:effectLst/>
                          <a:latin typeface="Times New Roman" panose="02020603050405020304" pitchFamily="18" charset="0"/>
                          <a:ea typeface="+mn-ea"/>
                          <a:cs typeface="Times New Roman" panose="02020603050405020304" pitchFamily="18" charset="0"/>
                        </a:rPr>
                        <a:t>, Mehmet</a:t>
                      </a:r>
                    </a:p>
                    <a:p>
                      <a:r>
                        <a:rPr lang="en-US" sz="2000" b="0" i="0" kern="1200" dirty="0" err="1">
                          <a:solidFill>
                            <a:schemeClr val="dk1"/>
                          </a:solidFill>
                          <a:effectLst/>
                          <a:latin typeface="Times New Roman" panose="02020603050405020304" pitchFamily="18" charset="0"/>
                          <a:ea typeface="+mn-ea"/>
                          <a:cs typeface="Times New Roman" panose="02020603050405020304" pitchFamily="18" charset="0"/>
                        </a:rPr>
                        <a:t>Beyca</a:t>
                      </a:r>
                      <a:r>
                        <a:rPr lang="en-US" sz="20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000" b="0" i="0" kern="1200" dirty="0" err="1">
                          <a:solidFill>
                            <a:schemeClr val="dk1"/>
                          </a:solidFill>
                          <a:effectLst/>
                          <a:latin typeface="Times New Roman" panose="02020603050405020304" pitchFamily="18" charset="0"/>
                          <a:ea typeface="+mn-ea"/>
                          <a:cs typeface="Times New Roman" panose="02020603050405020304" pitchFamily="18" charset="0"/>
                        </a:rPr>
                        <a:t>Ömer</a:t>
                      </a:r>
                      <a:r>
                        <a:rPr lang="en-US" sz="2000" b="0" i="0" kern="1200" dirty="0">
                          <a:solidFill>
                            <a:schemeClr val="dk1"/>
                          </a:solidFill>
                          <a:effectLst/>
                          <a:latin typeface="Times New Roman" panose="02020603050405020304" pitchFamily="18" charset="0"/>
                          <a:ea typeface="+mn-ea"/>
                          <a:cs typeface="Times New Roman" panose="02020603050405020304" pitchFamily="18" charset="0"/>
                        </a:rPr>
                        <a:t> Faruk</a:t>
                      </a:r>
                    </a:p>
                    <a:p>
                      <a:r>
                        <a:rPr lang="en-IN" sz="2000" dirty="0">
                          <a:latin typeface="Times New Roman" panose="02020603050405020304" pitchFamily="18" charset="0"/>
                          <a:cs typeface="Times New Roman" panose="02020603050405020304" pitchFamily="18" charset="0"/>
                        </a:rPr>
                        <a:t>/ 2016</a:t>
                      </a:r>
                    </a:p>
                  </a:txBody>
                  <a:tcPr/>
                </a:tc>
                <a:tc>
                  <a:txBody>
                    <a:bodyPr/>
                    <a:lstStyle/>
                    <a:p>
                      <a:r>
                        <a:rPr lang="en-US" sz="2000" b="0" i="0" kern="1200" dirty="0">
                          <a:solidFill>
                            <a:schemeClr val="dk1"/>
                          </a:solidFill>
                          <a:effectLst/>
                          <a:latin typeface="Times New Roman" panose="02020603050405020304" pitchFamily="18" charset="0"/>
                          <a:ea typeface="+mn-ea"/>
                          <a:cs typeface="Times New Roman" panose="02020603050405020304" pitchFamily="18" charset="0"/>
                        </a:rPr>
                        <a:t>In this paper the prediction of total and instant fuel consumption.</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b="0" i="0" kern="1200" dirty="0">
                          <a:solidFill>
                            <a:schemeClr val="dk1"/>
                          </a:solidFill>
                          <a:effectLst/>
                          <a:latin typeface="Times New Roman" panose="02020603050405020304" pitchFamily="18" charset="0"/>
                          <a:ea typeface="+mn-ea"/>
                          <a:cs typeface="Times New Roman" panose="02020603050405020304" pitchFamily="18" charset="0"/>
                        </a:rPr>
                        <a:t>Support Vector Machine (SVM), Artificial Neural Network, Multiple Linear Regression.</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21545410"/>
                  </a:ext>
                </a:extLst>
              </a:tr>
              <a:tr h="2692927">
                <a:tc>
                  <a:txBody>
                    <a:bodyPr/>
                    <a:lstStyle/>
                    <a:p>
                      <a:r>
                        <a:rPr lang="en-US" sz="2000" dirty="0">
                          <a:latin typeface="Times New Roman" panose="02020603050405020304" pitchFamily="18" charset="0"/>
                          <a:cs typeface="Times New Roman" panose="02020603050405020304" pitchFamily="18" charset="0"/>
                        </a:rPr>
                        <a:t>Instantaneous vehicle fuel consumption estimation using smartphones and Recurrent Neural Networks </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err="1">
                          <a:latin typeface="Times New Roman" panose="02020603050405020304" pitchFamily="18" charset="0"/>
                          <a:cs typeface="Times New Roman" panose="02020603050405020304" pitchFamily="18" charset="0"/>
                        </a:rPr>
                        <a:t>Kanarachos</a:t>
                      </a:r>
                      <a:r>
                        <a:rPr lang="en-US" sz="2000" dirty="0">
                          <a:latin typeface="Times New Roman" panose="02020603050405020304" pitchFamily="18" charset="0"/>
                          <a:cs typeface="Times New Roman" panose="02020603050405020304" pitchFamily="18" charset="0"/>
                        </a:rPr>
                        <a:t> S, Mathew J,  Fitzpatrick M./ 2019</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The primary motivation for this paper is to enable fine spatiotemporal monitoring based on crowd sensing.</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Recurrent Neural Networks (RNNs), smartphone’s GPS</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06929739"/>
                  </a:ext>
                </a:extLst>
              </a:tr>
            </a:tbl>
          </a:graphicData>
        </a:graphic>
      </p:graphicFrame>
    </p:spTree>
    <p:extLst>
      <p:ext uri="{BB962C8B-B14F-4D97-AF65-F5344CB8AC3E}">
        <p14:creationId xmlns:p14="http://schemas.microsoft.com/office/powerpoint/2010/main" val="4033904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2CB53-D27C-3944-152B-4198471E6C6F}"/>
              </a:ext>
            </a:extLst>
          </p:cNvPr>
          <p:cNvSpPr>
            <a:spLocks noGrp="1"/>
          </p:cNvSpPr>
          <p:nvPr>
            <p:ph type="title"/>
          </p:nvPr>
        </p:nvSpPr>
        <p:spPr>
          <a:xfrm>
            <a:off x="381000" y="0"/>
            <a:ext cx="8305800" cy="563562"/>
          </a:xfrm>
        </p:spPr>
        <p:txBody>
          <a:bodyPr/>
          <a:lstStyle/>
          <a:p>
            <a:r>
              <a:rPr lang="en-GB" dirty="0">
                <a:solidFill>
                  <a:schemeClr val="bg1"/>
                </a:solidFill>
              </a:rPr>
              <a:t>CONT..</a:t>
            </a:r>
            <a:endParaRPr lang="en-IN" dirty="0">
              <a:solidFill>
                <a:schemeClr val="bg1"/>
              </a:solidFill>
            </a:endParaRPr>
          </a:p>
        </p:txBody>
      </p:sp>
      <p:graphicFrame>
        <p:nvGraphicFramePr>
          <p:cNvPr id="4" name="Table 4">
            <a:extLst>
              <a:ext uri="{FF2B5EF4-FFF2-40B4-BE49-F238E27FC236}">
                <a16:creationId xmlns:a16="http://schemas.microsoft.com/office/drawing/2014/main" id="{A362ACDE-8385-7C33-A0D9-E2BA47F930FD}"/>
              </a:ext>
            </a:extLst>
          </p:cNvPr>
          <p:cNvGraphicFramePr>
            <a:graphicFrameLocks noGrp="1"/>
          </p:cNvGraphicFramePr>
          <p:nvPr>
            <p:ph idx="1"/>
            <p:extLst>
              <p:ext uri="{D42A27DB-BD31-4B8C-83A1-F6EECF244321}">
                <p14:modId xmlns:p14="http://schemas.microsoft.com/office/powerpoint/2010/main" val="3193270726"/>
              </p:ext>
            </p:extLst>
          </p:nvPr>
        </p:nvGraphicFramePr>
        <p:xfrm>
          <a:off x="113016" y="762000"/>
          <a:ext cx="8923480" cy="5475312"/>
        </p:xfrm>
        <a:graphic>
          <a:graphicData uri="http://schemas.openxmlformats.org/drawingml/2006/table">
            <a:tbl>
              <a:tblPr bandRow="1">
                <a:tableStyleId>{5C22544A-7EE6-4342-B048-85BDC9FD1C3A}</a:tableStyleId>
              </a:tblPr>
              <a:tblGrid>
                <a:gridCol w="2230870">
                  <a:extLst>
                    <a:ext uri="{9D8B030D-6E8A-4147-A177-3AD203B41FA5}">
                      <a16:colId xmlns:a16="http://schemas.microsoft.com/office/drawing/2014/main" val="3508938082"/>
                    </a:ext>
                  </a:extLst>
                </a:gridCol>
                <a:gridCol w="2230870">
                  <a:extLst>
                    <a:ext uri="{9D8B030D-6E8A-4147-A177-3AD203B41FA5}">
                      <a16:colId xmlns:a16="http://schemas.microsoft.com/office/drawing/2014/main" val="2326709570"/>
                    </a:ext>
                  </a:extLst>
                </a:gridCol>
                <a:gridCol w="2230870">
                  <a:extLst>
                    <a:ext uri="{9D8B030D-6E8A-4147-A177-3AD203B41FA5}">
                      <a16:colId xmlns:a16="http://schemas.microsoft.com/office/drawing/2014/main" val="1506125141"/>
                    </a:ext>
                  </a:extLst>
                </a:gridCol>
                <a:gridCol w="2230870">
                  <a:extLst>
                    <a:ext uri="{9D8B030D-6E8A-4147-A177-3AD203B41FA5}">
                      <a16:colId xmlns:a16="http://schemas.microsoft.com/office/drawing/2014/main" val="1788555682"/>
                    </a:ext>
                  </a:extLst>
                </a:gridCol>
              </a:tblGrid>
              <a:tr h="54753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0" kern="1200" dirty="0">
                          <a:solidFill>
                            <a:schemeClr val="dk1"/>
                          </a:solidFill>
                          <a:effectLst/>
                          <a:latin typeface="Times New Roman" panose="02020603050405020304" pitchFamily="18" charset="0"/>
                          <a:ea typeface="+mn-ea"/>
                          <a:cs typeface="Times New Roman" panose="02020603050405020304" pitchFamily="18" charset="0"/>
                        </a:rPr>
                        <a:t>Driving Style Analysis Using Primitive Driving Patterns With Bayesian Nonparametric Approaches</a:t>
                      </a:r>
                    </a:p>
                    <a:p>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Wenshuo</a:t>
                      </a:r>
                      <a:r>
                        <a:rPr lang="en-US" sz="20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Wang, </a:t>
                      </a:r>
                      <a:r>
                        <a:rPr lang="en-US" sz="20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Junquiang</a:t>
                      </a:r>
                      <a:r>
                        <a:rPr lang="en-US" sz="20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Xi, Ding Zhao/ 2018</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b="0" i="0" kern="1200" dirty="0">
                          <a:solidFill>
                            <a:schemeClr val="dk1"/>
                          </a:solidFill>
                          <a:effectLst/>
                          <a:latin typeface="Times New Roman" panose="02020603050405020304" pitchFamily="18" charset="0"/>
                          <a:ea typeface="+mn-ea"/>
                          <a:cs typeface="Times New Roman" panose="02020603050405020304" pitchFamily="18" charset="0"/>
                        </a:rPr>
                        <a:t>This paper presents a novel framework for driving style analysis based on primitive driving patterns.</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b="0" i="0" kern="1200" dirty="0">
                          <a:solidFill>
                            <a:schemeClr val="dk1"/>
                          </a:solidFill>
                          <a:effectLst/>
                          <a:latin typeface="Times New Roman" panose="02020603050405020304" pitchFamily="18" charset="0"/>
                          <a:ea typeface="+mn-ea"/>
                          <a:cs typeface="Times New Roman" panose="02020603050405020304" pitchFamily="18" charset="0"/>
                        </a:rPr>
                        <a:t>support vector machine (SVM), semi-supervised support vector machine, neural networks</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68700257"/>
                  </a:ext>
                </a:extLst>
              </a:tr>
            </a:tbl>
          </a:graphicData>
        </a:graphic>
      </p:graphicFrame>
    </p:spTree>
    <p:extLst>
      <p:ext uri="{BB962C8B-B14F-4D97-AF65-F5344CB8AC3E}">
        <p14:creationId xmlns:p14="http://schemas.microsoft.com/office/powerpoint/2010/main" val="2723524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a:xfrm>
            <a:off x="457200" y="0"/>
            <a:ext cx="8229600" cy="685800"/>
          </a:xfrm>
        </p:spPr>
        <p:txBody>
          <a:bodyPr rtlCol="0">
            <a:normAutofit/>
          </a:bodyPr>
          <a:lstStyle/>
          <a:p>
            <a:pPr eaLnBrk="1" fontAlgn="auto" hangingPunct="1">
              <a:spcAft>
                <a:spcPts val="0"/>
              </a:spcAft>
              <a:defRPr/>
            </a:pPr>
            <a:r>
              <a:rPr lang="en-US" altLang="en-US" sz="3200" b="1" dirty="0">
                <a:solidFill>
                  <a:schemeClr val="bg1"/>
                </a:solidFill>
                <a:ea typeface="+mn-ea"/>
                <a:cs typeface="+mn-cs"/>
              </a:rPr>
              <a:t>REFERENCES</a:t>
            </a:r>
            <a:endParaRPr lang="en-IN" altLang="en-US" sz="3200" b="1" dirty="0">
              <a:solidFill>
                <a:schemeClr val="bg1"/>
              </a:solidFill>
              <a:ea typeface="+mn-ea"/>
              <a:cs typeface="+mn-cs"/>
            </a:endParaRPr>
          </a:p>
        </p:txBody>
      </p:sp>
      <p:sp>
        <p:nvSpPr>
          <p:cNvPr id="5" name="Rectangle 4"/>
          <p:cNvSpPr txBox="1">
            <a:spLocks noChangeArrowheads="1"/>
          </p:cNvSpPr>
          <p:nvPr/>
        </p:nvSpPr>
        <p:spPr bwMode="auto">
          <a:xfrm>
            <a:off x="228600" y="938530"/>
            <a:ext cx="8610600" cy="5309870"/>
          </a:xfrm>
          <a:prstGeom prst="rect">
            <a:avLst/>
          </a:prstGeom>
          <a:noFill/>
          <a:ln w="9525">
            <a:noFill/>
            <a:miter lim="800000"/>
          </a:ln>
        </p:spPr>
        <p:txBody>
          <a:bodyPr/>
          <a:lstStyle/>
          <a:p>
            <a:pPr marL="457200" marR="0" indent="-457200" algn="just">
              <a:spcBef>
                <a:spcPts val="0"/>
              </a:spcBef>
              <a:spcAft>
                <a:spcPts val="0"/>
              </a:spcAft>
              <a:buFont typeface="+mj-lt"/>
              <a:buAutoNum type="arabicPeriod"/>
            </a:pPr>
            <a:r>
              <a:rPr lang="en-US" b="0" i="0" u="none" strike="noStrike" baseline="0" dirty="0" err="1">
                <a:latin typeface="Times New Roman" panose="02020603050405020304" pitchFamily="18" charset="0"/>
                <a:cs typeface="Times New Roman" panose="02020603050405020304" pitchFamily="18" charset="0"/>
              </a:rPr>
              <a:t>Kanarachos</a:t>
            </a:r>
            <a:r>
              <a:rPr lang="en-US" b="0" i="0" u="none" strike="noStrike" baseline="0" dirty="0">
                <a:latin typeface="Times New Roman" panose="02020603050405020304" pitchFamily="18" charset="0"/>
                <a:cs typeface="Times New Roman" panose="02020603050405020304" pitchFamily="18" charset="0"/>
              </a:rPr>
              <a:t>, S., Mathew, J. and Fitzpatrick, M. E. (2019). Instantaneous vehicle fuel consumption estimation using smartphones and recurrent neural networks, Expert Systems with Applications, 120, pp. 436-447, </a:t>
            </a:r>
            <a:r>
              <a:rPr lang="en-US" b="0" i="0" u="none" strike="noStrike" baseline="0" dirty="0" err="1">
                <a:latin typeface="Times New Roman" panose="02020603050405020304" pitchFamily="18" charset="0"/>
                <a:cs typeface="Times New Roman" panose="02020603050405020304" pitchFamily="18" charset="0"/>
              </a:rPr>
              <a:t>doi</a:t>
            </a:r>
            <a:r>
              <a:rPr lang="en-US" b="0" i="0" u="none" strike="noStrike" baseline="0" dirty="0">
                <a:latin typeface="Times New Roman" panose="02020603050405020304" pitchFamily="18" charset="0"/>
                <a:cs typeface="Times New Roman" panose="02020603050405020304" pitchFamily="18" charset="0"/>
              </a:rPr>
              <a:t>: 10.1016/j.eswa.2018.12.006.</a:t>
            </a:r>
          </a:p>
          <a:p>
            <a:pPr marL="457200" marR="0" indent="-457200" algn="just">
              <a:spcBef>
                <a:spcPts val="0"/>
              </a:spcBef>
              <a:spcAft>
                <a:spcPts val="0"/>
              </a:spcAft>
              <a:buFont typeface="+mj-lt"/>
              <a:buAutoNum type="arabicPeriod"/>
            </a:pPr>
            <a:r>
              <a:rPr lang="en-US" b="0" i="0" u="none" strike="noStrike" baseline="0" dirty="0">
                <a:latin typeface="Times New Roman" panose="02020603050405020304" pitchFamily="18" charset="0"/>
                <a:cs typeface="Times New Roman" panose="02020603050405020304" pitchFamily="18" charset="0"/>
              </a:rPr>
              <a:t>C </a:t>
            </a:r>
            <a:r>
              <a:rPr lang="en-US" b="0" i="0" u="none" strike="noStrike" baseline="0" dirty="0" err="1">
                <a:latin typeface="Times New Roman" panose="02020603050405020304" pitchFamily="18" charset="0"/>
                <a:cs typeface="Times New Roman" panose="02020603050405020304" pitchFamily="18" charset="0"/>
              </a:rPr>
              <a:t>apraz</a:t>
            </a:r>
            <a:r>
              <a:rPr lang="en-US" b="0" i="0" u="none" strike="noStrike" baseline="0" dirty="0">
                <a:latin typeface="Times New Roman" panose="02020603050405020304" pitchFamily="18" charset="0"/>
                <a:cs typeface="Times New Roman" panose="02020603050405020304" pitchFamily="18" charset="0"/>
              </a:rPr>
              <a:t>, A. G., </a:t>
            </a:r>
            <a:r>
              <a:rPr lang="en-US" b="0" i="0" u="none" strike="noStrike" baseline="0" dirty="0" err="1">
                <a:latin typeface="Times New Roman" panose="02020603050405020304" pitchFamily="18" charset="0"/>
                <a:cs typeface="Times New Roman" panose="02020603050405020304" pitchFamily="18" charset="0"/>
              </a:rPr>
              <a:t>Ozel</a:t>
            </a:r>
            <a:r>
              <a:rPr lang="en-US" b="0" i="0" u="none" strike="noStrike" baseline="0" dirty="0">
                <a:latin typeface="Times New Roman" panose="02020603050405020304" pitchFamily="18" charset="0"/>
                <a:cs typeface="Times New Roman" panose="02020603050405020304" pitchFamily="18" charset="0"/>
              </a:rPr>
              <a:t>, P., </a:t>
            </a:r>
            <a:r>
              <a:rPr lang="en-US" b="0" i="0" u="none" strike="noStrike" baseline="0" dirty="0" err="1">
                <a:latin typeface="Times New Roman" panose="02020603050405020304" pitchFamily="18" charset="0"/>
                <a:cs typeface="Times New Roman" panose="02020603050405020304" pitchFamily="18" charset="0"/>
              </a:rPr>
              <a:t>Sevkli</a:t>
            </a:r>
            <a:r>
              <a:rPr lang="en-US" b="0" i="0" u="none" strike="noStrike" baseline="0" dirty="0">
                <a:latin typeface="Times New Roman" panose="02020603050405020304" pitchFamily="18" charset="0"/>
                <a:cs typeface="Times New Roman" panose="02020603050405020304" pitchFamily="18" charset="0"/>
              </a:rPr>
              <a:t>, M. and </a:t>
            </a:r>
            <a:r>
              <a:rPr lang="en-US" b="0" i="0" u="none" strike="noStrike" baseline="0" dirty="0" err="1">
                <a:latin typeface="Times New Roman" panose="02020603050405020304" pitchFamily="18" charset="0"/>
                <a:cs typeface="Times New Roman" panose="02020603050405020304" pitchFamily="18" charset="0"/>
              </a:rPr>
              <a:t>Beyca</a:t>
            </a:r>
            <a:r>
              <a:rPr lang="en-US" b="0" i="0" u="none" strike="noStrike" baseline="0" dirty="0">
                <a:latin typeface="Times New Roman" panose="02020603050405020304" pitchFamily="18" charset="0"/>
                <a:cs typeface="Times New Roman" panose="02020603050405020304" pitchFamily="18" charset="0"/>
              </a:rPr>
              <a:t>, O. F. (2016). Fuel Consumption Models Applied to Automobiles Using Real-time Data: A Comparison of Statistical Models, 83, pp. 774-781, </a:t>
            </a:r>
            <a:r>
              <a:rPr lang="en-US" b="0" i="0" u="none" strike="noStrike" baseline="0" dirty="0" err="1">
                <a:latin typeface="Times New Roman" panose="02020603050405020304" pitchFamily="18" charset="0"/>
                <a:cs typeface="Times New Roman" panose="02020603050405020304" pitchFamily="18" charset="0"/>
              </a:rPr>
              <a:t>doi</a:t>
            </a:r>
            <a:r>
              <a:rPr lang="en-US" b="0" i="0" u="none" strike="noStrike" baseline="0" dirty="0">
                <a:latin typeface="Times New Roman" panose="02020603050405020304" pitchFamily="18" charset="0"/>
                <a:cs typeface="Times New Roman" panose="02020603050405020304" pitchFamily="18" charset="0"/>
              </a:rPr>
              <a:t>: 10.1016/j.procs.2016.04.166.</a:t>
            </a:r>
          </a:p>
          <a:p>
            <a:pPr marL="457200" marR="0" indent="-457200" algn="just">
              <a:spcBef>
                <a:spcPts val="0"/>
              </a:spcBef>
              <a:spcAft>
                <a:spcPts val="0"/>
              </a:spcAft>
              <a:buFont typeface="+mj-lt"/>
              <a:buAutoNum type="arabicPeriod"/>
            </a:pPr>
            <a:r>
              <a:rPr lang="en-US" b="0" i="0" u="none" strike="noStrike" baseline="0" dirty="0" err="1">
                <a:latin typeface="Times New Roman" panose="02020603050405020304" pitchFamily="18" charset="0"/>
                <a:cs typeface="Times New Roman" panose="02020603050405020304" pitchFamily="18" charset="0"/>
              </a:rPr>
              <a:t>Wang,W</a:t>
            </a:r>
            <a:r>
              <a:rPr lang="en-US" b="0" i="0" u="none" strike="noStrike" baseline="0" dirty="0">
                <a:latin typeface="Times New Roman" panose="02020603050405020304" pitchFamily="18" charset="0"/>
                <a:cs typeface="Times New Roman" panose="02020603050405020304" pitchFamily="18" charset="0"/>
              </a:rPr>
              <a:t>.; Xi, J.; Zhao, D. Driving Style Analysis Using Primitive Driving </a:t>
            </a:r>
            <a:r>
              <a:rPr lang="en-US" b="0" i="0" u="none" strike="noStrike" baseline="0" dirty="0" err="1">
                <a:latin typeface="Times New Roman" panose="02020603050405020304" pitchFamily="18" charset="0"/>
                <a:cs typeface="Times New Roman" panose="02020603050405020304" pitchFamily="18" charset="0"/>
              </a:rPr>
              <a:t>PatternsWith</a:t>
            </a:r>
            <a:r>
              <a:rPr lang="en-US" b="0" i="0" u="none" strike="noStrike" baseline="0" dirty="0">
                <a:latin typeface="Times New Roman" panose="02020603050405020304" pitchFamily="18" charset="0"/>
                <a:cs typeface="Times New Roman" panose="02020603050405020304" pitchFamily="18" charset="0"/>
              </a:rPr>
              <a:t> Bayesian Nonparametric Approaches. </a:t>
            </a:r>
            <a:r>
              <a:rPr lang="sv-SE" b="0" i="0" u="none" strike="noStrike" baseline="0" dirty="0">
                <a:latin typeface="Times New Roman" panose="02020603050405020304" pitchFamily="18" charset="0"/>
                <a:cs typeface="Times New Roman" panose="02020603050405020304" pitchFamily="18" charset="0"/>
              </a:rPr>
              <a:t>IEEE Trans. Intell. Transp. Syst. </a:t>
            </a:r>
            <a:r>
              <a:rPr lang="sv-SE" i="0" u="none" strike="noStrike" baseline="0" dirty="0">
                <a:latin typeface="Times New Roman" panose="02020603050405020304" pitchFamily="18" charset="0"/>
                <a:cs typeface="Times New Roman" panose="02020603050405020304" pitchFamily="18" charset="0"/>
              </a:rPr>
              <a:t>2017</a:t>
            </a:r>
            <a:r>
              <a:rPr lang="sv-SE" b="0" i="0" u="none" strike="noStrike" baseline="0" dirty="0">
                <a:latin typeface="Times New Roman" panose="02020603050405020304" pitchFamily="18" charset="0"/>
                <a:cs typeface="Times New Roman" panose="02020603050405020304" pitchFamily="18" charset="0"/>
              </a:rPr>
              <a:t>, 20, 2986–2998.</a:t>
            </a:r>
            <a:endParaRPr lang="en-IN" dirty="0">
              <a:solidFill>
                <a:srgbClr val="3E3D40"/>
              </a:solidFill>
              <a:latin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r>
              <a:rPr lang="en-US" b="0" i="0" u="none" strike="noStrike" baseline="0" dirty="0" err="1">
                <a:latin typeface="Times New Roman" panose="02020603050405020304" pitchFamily="18" charset="0"/>
                <a:cs typeface="Times New Roman" panose="02020603050405020304" pitchFamily="18" charset="0"/>
              </a:rPr>
              <a:t>Kong,W</a:t>
            </a:r>
            <a:r>
              <a:rPr lang="en-US" b="0" i="0" u="none" strike="noStrike" baseline="0" dirty="0">
                <a:latin typeface="Times New Roman" panose="02020603050405020304" pitchFamily="18" charset="0"/>
                <a:cs typeface="Times New Roman" panose="02020603050405020304" pitchFamily="18" charset="0"/>
              </a:rPr>
              <a:t>.; Dong, Z.Y.; Jia, Y.; Hill, D.J.; Xu, Y.; Zhang, Y. Short-term residential load forecasting based on LSTM recurrent neural network. IEEE Trans. Smart Grid </a:t>
            </a:r>
            <a:r>
              <a:rPr lang="en-US" i="0" u="none" strike="noStrike" baseline="0" dirty="0">
                <a:latin typeface="Times New Roman" panose="02020603050405020304" pitchFamily="18" charset="0"/>
                <a:cs typeface="Times New Roman" panose="02020603050405020304" pitchFamily="18" charset="0"/>
              </a:rPr>
              <a:t>2017</a:t>
            </a:r>
            <a:r>
              <a:rPr lang="en-US" b="0" i="0" u="none" strike="noStrike" baseline="0" dirty="0">
                <a:latin typeface="Times New Roman" panose="02020603050405020304" pitchFamily="18" charset="0"/>
                <a:cs typeface="Times New Roman" panose="02020603050405020304" pitchFamily="18" charset="0"/>
              </a:rPr>
              <a:t>, 10, 841–851.</a:t>
            </a:r>
            <a:endParaRPr lang="en-IN" dirty="0">
              <a:solidFill>
                <a:srgbClr val="3E3D40"/>
              </a:solidFill>
              <a:latin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r>
              <a:rPr lang="en-US" b="0" i="0" u="none" strike="noStrike" baseline="0" dirty="0">
                <a:latin typeface="Times New Roman" panose="02020603050405020304" pitchFamily="18" charset="0"/>
                <a:cs typeface="Times New Roman" panose="02020603050405020304" pitchFamily="18" charset="0"/>
              </a:rPr>
              <a:t>Yin, X., Li, Z., Shah, S. L., Zhang, L. and Wang, C. (2015). Fuel </a:t>
            </a:r>
            <a:r>
              <a:rPr lang="en-US" b="0" i="0" u="none" strike="noStrike" baseline="0" dirty="0" err="1">
                <a:latin typeface="Times New Roman" panose="02020603050405020304" pitchFamily="18" charset="0"/>
                <a:cs typeface="Times New Roman" panose="02020603050405020304" pitchFamily="18" charset="0"/>
              </a:rPr>
              <a:t>eciency</a:t>
            </a:r>
            <a:r>
              <a:rPr lang="en-US" b="0" i="0" u="none" strike="noStrike" baseline="0" dirty="0">
                <a:latin typeface="Times New Roman" panose="02020603050405020304" pitchFamily="18" charset="0"/>
                <a:cs typeface="Times New Roman" panose="02020603050405020304" pitchFamily="18" charset="0"/>
              </a:rPr>
              <a:t> modeling and prediction for automotive vehicles: A data-driven approach, 2015 IEEE International Conference on Systems, Man, and Cybernetics, pp. 2527-2532, </a:t>
            </a:r>
            <a:r>
              <a:rPr lang="en-US" b="0" i="0" u="none" strike="noStrike" baseline="0" dirty="0" err="1">
                <a:latin typeface="Times New Roman" panose="02020603050405020304" pitchFamily="18" charset="0"/>
                <a:cs typeface="Times New Roman" panose="02020603050405020304" pitchFamily="18" charset="0"/>
              </a:rPr>
              <a:t>doi</a:t>
            </a:r>
            <a:r>
              <a:rPr lang="en-US" b="0" i="0" u="none" strike="noStrike" baseline="0" dirty="0">
                <a:latin typeface="Times New Roman" panose="02020603050405020304" pitchFamily="18" charset="0"/>
                <a:cs typeface="Times New Roman" panose="02020603050405020304" pitchFamily="18" charset="0"/>
              </a:rPr>
              <a:t>: 10.1109/SMC.2015.442.</a:t>
            </a:r>
            <a:endParaRPr lang="en-IN"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R="0" algn="just">
              <a:spcBef>
                <a:spcPts val="0"/>
              </a:spcBef>
              <a:spcAft>
                <a:spcPts val="0"/>
              </a:spcAft>
            </a:pPr>
            <a:endParaRPr lang="en-IN" sz="2000"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endParaRPr>
          </a:p>
          <a:p>
            <a:pPr marR="0" algn="just">
              <a:spcBef>
                <a:spcPts val="0"/>
              </a:spcBef>
              <a:spcAft>
                <a:spcPts val="0"/>
              </a:spcAft>
            </a:pP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endParaRPr lang="en-IN" sz="1800" dirty="0">
              <a:effectLst/>
              <a:latin typeface="Times New Roman" panose="02020603050405020304" pitchFamily="18" charset="0"/>
              <a:ea typeface="Times New Roman" panose="02020603050405020304" pitchFamily="18" charset="0"/>
            </a:endParaRPr>
          </a:p>
          <a:p>
            <a:pPr algn="just"/>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lnSpc>
                <a:spcPct val="150000"/>
              </a:lnSpc>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0" indent="0" algn="just">
              <a:lnSpc>
                <a:spcPct val="150000"/>
              </a:lnSpc>
              <a:buFont typeface="+mj-lt"/>
              <a:buNone/>
            </a:pPr>
            <a:endParaRPr lang="en-IN" altLang="en-US" sz="2000" dirty="0">
              <a:sym typeface="+mn-ea"/>
            </a:endParaRPr>
          </a:p>
          <a:p>
            <a:pPr marL="342900" indent="-342900" algn="just">
              <a:lnSpc>
                <a:spcPct val="150000"/>
              </a:lnSpc>
              <a:buFont typeface="+mj-lt"/>
              <a:buAutoNum type="arabicPeriod"/>
            </a:pPr>
            <a:endParaRPr lang="en-US" sz="2000" dirty="0">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a:pPr>
            <a:endParaRPr lang="en-US" sz="2000" dirty="0">
              <a:latin typeface="Times New Roman" panose="02020603050405020304" pitchFamily="18" charset="0"/>
              <a:cs typeface="Times New Roman" panose="02020603050405020304" pitchFamily="18" charset="0"/>
            </a:endParaRPr>
          </a:p>
        </p:txBody>
      </p:sp>
      <p:sp>
        <p:nvSpPr>
          <p:cNvPr id="7" name="Title 1"/>
          <p:cNvSpPr txBox="1"/>
          <p:nvPr/>
        </p:nvSpPr>
        <p:spPr>
          <a:xfrm>
            <a:off x="-381000" y="6400800"/>
            <a:ext cx="1524000" cy="381000"/>
          </a:xfrm>
          <a:prstGeom prst="rect">
            <a:avLst/>
          </a:prstGeom>
        </p:spPr>
        <p:txBody>
          <a:bodyPr anchor="ctr">
            <a:normAutofit fontScale="47500" lnSpcReduction="20000"/>
          </a:bodyPr>
          <a:lstStyle/>
          <a:p>
            <a:pPr algn="ctr" eaLnBrk="1" fontAlgn="auto" hangingPunct="1">
              <a:spcAft>
                <a:spcPts val="0"/>
              </a:spcAft>
              <a:defRPr/>
            </a:pPr>
            <a:endParaRPr lang="en-IN" sz="4400" b="1" dirty="0">
              <a:latin typeface="+mj-lt"/>
              <a:ea typeface="+mj-ea"/>
              <a:cs typeface="+mj-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381000" y="2514600"/>
            <a:ext cx="8229600" cy="1447800"/>
          </a:xfrm>
        </p:spPr>
        <p:txBody>
          <a:bodyPr rtlCol="0">
            <a:normAutofit lnSpcReduction="10000"/>
          </a:bodyPr>
          <a:lstStyle/>
          <a:p>
            <a:pPr algn="ctr" eaLnBrk="1" fontAlgn="auto" hangingPunct="1">
              <a:spcAft>
                <a:spcPts val="0"/>
              </a:spcAft>
              <a:buFontTx/>
              <a:buNone/>
              <a:defRPr/>
            </a:pPr>
            <a:r>
              <a:rPr lang="en-US" altLang="en-US" sz="9600" dirty="0">
                <a:solidFill>
                  <a:srgbClr val="3399FF"/>
                </a:solidFill>
                <a:latin typeface="Times New Roman" panose="02020603050405020304" pitchFamily="18" charset="0"/>
              </a:rPr>
              <a:t>Thank You</a:t>
            </a:r>
          </a:p>
          <a:p>
            <a:pPr algn="ctr" eaLnBrk="1" fontAlgn="auto" hangingPunct="1">
              <a:spcAft>
                <a:spcPts val="0"/>
              </a:spcAft>
              <a:buFontTx/>
              <a:buNone/>
              <a:defRPr/>
            </a:pPr>
            <a:endParaRPr lang="en-US" altLang="en-US" sz="4800" dirty="0">
              <a:latin typeface="Times New Roman" panose="02020603050405020304" pitchFamily="18" charset="0"/>
            </a:endParaRPr>
          </a:p>
          <a:p>
            <a:pPr marL="0" indent="0" eaLnBrk="1" fontAlgn="auto" hangingPunct="1">
              <a:spcAft>
                <a:spcPts val="0"/>
              </a:spcAft>
              <a:buNone/>
              <a:defRPr/>
            </a:pPr>
            <a:endParaRPr lang="en-IN" altLang="en-US" dirty="0"/>
          </a:p>
        </p:txBody>
      </p:sp>
      <p:sp>
        <p:nvSpPr>
          <p:cNvPr id="3" name="Title 1"/>
          <p:cNvSpPr txBox="1"/>
          <p:nvPr/>
        </p:nvSpPr>
        <p:spPr>
          <a:xfrm>
            <a:off x="-439738" y="6383338"/>
            <a:ext cx="1592263" cy="395287"/>
          </a:xfrm>
          <a:prstGeom prst="rect">
            <a:avLst/>
          </a:prstGeom>
        </p:spPr>
        <p:txBody>
          <a:bodyPr anchor="ctr">
            <a:normAutofit fontScale="55000" lnSpcReduction="20000"/>
          </a:bodyPr>
          <a:lstStyle/>
          <a:p>
            <a:pPr algn="ctr" eaLnBrk="1" fontAlgn="auto" hangingPunct="1">
              <a:spcAft>
                <a:spcPts val="0"/>
              </a:spcAft>
              <a:defRPr/>
            </a:pPr>
            <a:endParaRPr lang="en-IN" sz="4400" b="1" dirty="0">
              <a:latin typeface="+mj-lt"/>
              <a:ea typeface="+mj-ea"/>
              <a:cs typeface="+mj-c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809</TotalTime>
  <Words>769</Words>
  <Application>Microsoft Office PowerPoint</Application>
  <PresentationFormat>On-screen Show (4:3)</PresentationFormat>
  <Paragraphs>162</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Calibri (Headings)</vt:lpstr>
      <vt:lpstr>Montserrat</vt:lpstr>
      <vt:lpstr>Open Sans</vt:lpstr>
      <vt:lpstr>Times New Roman</vt:lpstr>
      <vt:lpstr>Office Theme</vt:lpstr>
      <vt:lpstr> MACHINE LEARNING BASED VEHICLE PERFOMANCE ANALYSER   </vt:lpstr>
      <vt:lpstr>Table of Contents </vt:lpstr>
      <vt:lpstr>ABSTRACT</vt:lpstr>
      <vt:lpstr>CONT…</vt:lpstr>
      <vt:lpstr>LITERATURE SURVEY</vt:lpstr>
      <vt:lpstr>CONT….</vt:lpstr>
      <vt:lpstr>CONT..</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rd</cp:lastModifiedBy>
  <cp:revision>389</cp:revision>
  <dcterms:created xsi:type="dcterms:W3CDTF">2020-01-11T08:55:00Z</dcterms:created>
  <dcterms:modified xsi:type="dcterms:W3CDTF">2022-10-14T05:47:25Z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1033-11.2.0.9150</vt:lpwstr>
  </property>
</Properties>
</file>