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396" r:id="rId3"/>
    <p:sldId id="373" r:id="rId4"/>
    <p:sldId id="392" r:id="rId5"/>
    <p:sldId id="391" r:id="rId6"/>
    <p:sldId id="406" r:id="rId7"/>
    <p:sldId id="409" r:id="rId8"/>
    <p:sldId id="408" r:id="rId9"/>
    <p:sldId id="407" r:id="rId10"/>
    <p:sldId id="410" r:id="rId11"/>
    <p:sldId id="397" r:id="rId12"/>
    <p:sldId id="307" r:id="rId13"/>
    <p:sldId id="359" r:id="rId14"/>
    <p:sldId id="363" r:id="rId15"/>
    <p:sldId id="399" r:id="rId16"/>
    <p:sldId id="400"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544" autoAdjust="0"/>
  </p:normalViewPr>
  <p:slideViewPr>
    <p:cSldViewPr>
      <p:cViewPr varScale="1">
        <p:scale>
          <a:sx n="99" d="100"/>
          <a:sy n="99" d="100"/>
        </p:scale>
        <p:origin x="1037" y="144"/>
      </p:cViewPr>
      <p:guideLst>
        <p:guide orient="horz" pos="2160"/>
        <p:guide pos="2880"/>
      </p:guideLst>
    </p:cSldViewPr>
  </p:slideViewPr>
  <p:outlineViewPr>
    <p:cViewPr>
      <p:scale>
        <a:sx n="33" d="100"/>
        <a:sy n="33" d="100"/>
      </p:scale>
      <p:origin x="0" y="34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E8E3D-2B9D-4483-9DC5-AE8DAE2171F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0606DD85-C682-4586-A3F8-DF6CA9040F9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61201C3-220F-4D7E-AA65-CAF971332E07}" type="datetimeFigureOut">
              <a:rPr lang="en-US"/>
              <a:pPr>
                <a:defRPr/>
              </a:pPr>
              <a:t>9/4/2022</a:t>
            </a:fld>
            <a:endParaRPr lang="en-US"/>
          </a:p>
        </p:txBody>
      </p:sp>
      <p:sp>
        <p:nvSpPr>
          <p:cNvPr id="4" name="Slide Image Placeholder 3">
            <a:extLst>
              <a:ext uri="{FF2B5EF4-FFF2-40B4-BE49-F238E27FC236}">
                <a16:creationId xmlns:a16="http://schemas.microsoft.com/office/drawing/2014/main" id="{FEB00382-97FA-401D-866B-CB365015667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059939-F148-416F-AE38-BC95EADBDCC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280DDD-0FCF-4EE3-895D-E3F7BD0AF4A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3ED3AE8-0E5B-47D0-AC42-9A833162B3D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0B04AD3-690A-4348-958B-8D0BD9CF1D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968C9F59-D148-43B3-BCEE-AA2D92E980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C6880EC9-05DB-4205-B3BE-1D3A4DA751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00" name="Slide Number Placeholder 3">
            <a:extLst>
              <a:ext uri="{FF2B5EF4-FFF2-40B4-BE49-F238E27FC236}">
                <a16:creationId xmlns:a16="http://schemas.microsoft.com/office/drawing/2014/main" id="{F4029748-74C9-4B65-B40F-76F8EC5D40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A0163A-8FEA-40F7-89C1-67B716C559FE}"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23D5C09-2D77-428B-965F-A3A77D62D2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DFAF089-24E7-468D-9B5D-1CCADED734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20FA45DE-4B1B-471C-99DC-6DAF8B8D85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7FE44B-07AC-4A9B-9A78-12A1B0F0206D}"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6A1FF19E-FFCC-404F-AC40-92DF9B18DD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C335BDF6-517B-4031-9E71-102D2E319D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54CB6A98-8972-4215-A210-CCD467CF0E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0A14EC-DDEA-4F45-A65C-5920F049B43A}"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2D8CD6D-2FC5-4961-8C18-1DDFAF3A9A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4BA9819-1B3B-45AE-8512-FC5EC44106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144C1319-B5B0-4DE4-A9B8-D45815C69B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7E24E7-7B27-471A-B5A4-A09500763C68}"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A3CBDB1-79DE-44AC-9924-CF23400184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C5F164BE-4CD8-4A42-9AA3-DEFAD9FF00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E68CE474-BEFB-45D5-8B0D-BCA9186FAA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2661245-F304-492D-9921-BB4A8370CBD8}"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FC431594-7E16-4F79-9B55-B45547D328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869E9A35-EE33-4176-A607-D441A201BB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BE11F293-25E3-4791-B3B2-A90704D07C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CAA651-A6D6-43A6-AC24-D7B5F907CEEC}"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B667C3-8B40-4AD8-8CDF-41C080B32EF1}"/>
              </a:ext>
            </a:extLst>
          </p:cNvPr>
          <p:cNvSpPr>
            <a:spLocks noGrp="1"/>
          </p:cNvSpPr>
          <p:nvPr>
            <p:ph type="dt" sz="half" idx="10"/>
          </p:nvPr>
        </p:nvSpPr>
        <p:spPr/>
        <p:txBody>
          <a:bodyPr/>
          <a:lstStyle>
            <a:lvl1pPr>
              <a:defRPr/>
            </a:lvl1pPr>
          </a:lstStyle>
          <a:p>
            <a:pPr>
              <a:defRPr/>
            </a:pPr>
            <a:fld id="{A02D6648-4D1F-489C-9974-4989A2ED0815}" type="datetime1">
              <a:rPr lang="en-US"/>
              <a:pPr>
                <a:defRPr/>
              </a:pPr>
              <a:t>9/4/2022</a:t>
            </a:fld>
            <a:endParaRPr lang="en-US"/>
          </a:p>
        </p:txBody>
      </p:sp>
      <p:sp>
        <p:nvSpPr>
          <p:cNvPr id="5" name="Footer Placeholder 4">
            <a:extLst>
              <a:ext uri="{FF2B5EF4-FFF2-40B4-BE49-F238E27FC236}">
                <a16:creationId xmlns:a16="http://schemas.microsoft.com/office/drawing/2014/main" id="{CBCA928E-A45E-4D08-B95D-825F61F9A6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7F271-FD94-4EC9-9AFF-6A554BE14532}"/>
              </a:ext>
            </a:extLst>
          </p:cNvPr>
          <p:cNvSpPr>
            <a:spLocks noGrp="1"/>
          </p:cNvSpPr>
          <p:nvPr>
            <p:ph type="sldNum" sz="quarter" idx="12"/>
          </p:nvPr>
        </p:nvSpPr>
        <p:spPr/>
        <p:txBody>
          <a:bodyPr/>
          <a:lstStyle>
            <a:lvl1pPr>
              <a:defRPr/>
            </a:lvl1pPr>
          </a:lstStyle>
          <a:p>
            <a:pPr>
              <a:defRPr/>
            </a:pPr>
            <a:fld id="{0CDF73B2-8740-4E89-8798-ACB072326E1B}" type="slidenum">
              <a:rPr lang="en-US" altLang="en-US"/>
              <a:pPr>
                <a:defRPr/>
              </a:pPr>
              <a:t>‹#›</a:t>
            </a:fld>
            <a:endParaRPr lang="en-US" altLang="en-US"/>
          </a:p>
        </p:txBody>
      </p:sp>
    </p:spTree>
    <p:extLst>
      <p:ext uri="{BB962C8B-B14F-4D97-AF65-F5344CB8AC3E}">
        <p14:creationId xmlns:p14="http://schemas.microsoft.com/office/powerpoint/2010/main" val="106151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DC8F1-8FE7-4E5E-9475-68526A0C590C}"/>
              </a:ext>
            </a:extLst>
          </p:cNvPr>
          <p:cNvSpPr>
            <a:spLocks noGrp="1"/>
          </p:cNvSpPr>
          <p:nvPr>
            <p:ph type="dt" sz="half" idx="10"/>
          </p:nvPr>
        </p:nvSpPr>
        <p:spPr/>
        <p:txBody>
          <a:bodyPr/>
          <a:lstStyle>
            <a:lvl1pPr>
              <a:defRPr/>
            </a:lvl1pPr>
          </a:lstStyle>
          <a:p>
            <a:pPr>
              <a:defRPr/>
            </a:pPr>
            <a:fld id="{DED3EB75-B851-4FBC-AA67-FEEF9B551064}" type="datetime1">
              <a:rPr lang="en-US"/>
              <a:pPr>
                <a:defRPr/>
              </a:pPr>
              <a:t>9/4/2022</a:t>
            </a:fld>
            <a:endParaRPr lang="en-US"/>
          </a:p>
        </p:txBody>
      </p:sp>
      <p:sp>
        <p:nvSpPr>
          <p:cNvPr id="5" name="Footer Placeholder 4">
            <a:extLst>
              <a:ext uri="{FF2B5EF4-FFF2-40B4-BE49-F238E27FC236}">
                <a16:creationId xmlns:a16="http://schemas.microsoft.com/office/drawing/2014/main" id="{3A2DDEB6-A99F-42F9-9059-C4C17658DD4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476367-ECCF-4578-B00E-378EA360143B}"/>
              </a:ext>
            </a:extLst>
          </p:cNvPr>
          <p:cNvSpPr>
            <a:spLocks noGrp="1"/>
          </p:cNvSpPr>
          <p:nvPr>
            <p:ph type="sldNum" sz="quarter" idx="12"/>
          </p:nvPr>
        </p:nvSpPr>
        <p:spPr/>
        <p:txBody>
          <a:bodyPr/>
          <a:lstStyle>
            <a:lvl1pPr>
              <a:defRPr/>
            </a:lvl1pPr>
          </a:lstStyle>
          <a:p>
            <a:pPr>
              <a:defRPr/>
            </a:pPr>
            <a:fld id="{E35FA8AD-A385-4B0C-B73F-1D17B2019155}" type="slidenum">
              <a:rPr lang="en-US" altLang="en-US"/>
              <a:pPr>
                <a:defRPr/>
              </a:pPr>
              <a:t>‹#›</a:t>
            </a:fld>
            <a:endParaRPr lang="en-US" altLang="en-US"/>
          </a:p>
        </p:txBody>
      </p:sp>
    </p:spTree>
    <p:extLst>
      <p:ext uri="{BB962C8B-B14F-4D97-AF65-F5344CB8AC3E}">
        <p14:creationId xmlns:p14="http://schemas.microsoft.com/office/powerpoint/2010/main" val="33073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A7355-7F2F-4E4C-B3B2-BAD2302B1846}"/>
              </a:ext>
            </a:extLst>
          </p:cNvPr>
          <p:cNvSpPr>
            <a:spLocks noGrp="1"/>
          </p:cNvSpPr>
          <p:nvPr>
            <p:ph type="dt" sz="half" idx="10"/>
          </p:nvPr>
        </p:nvSpPr>
        <p:spPr/>
        <p:txBody>
          <a:bodyPr/>
          <a:lstStyle>
            <a:lvl1pPr>
              <a:defRPr/>
            </a:lvl1pPr>
          </a:lstStyle>
          <a:p>
            <a:pPr>
              <a:defRPr/>
            </a:pPr>
            <a:fld id="{270745E0-FF29-468D-A944-6A79612C022C}" type="datetime1">
              <a:rPr lang="en-US"/>
              <a:pPr>
                <a:defRPr/>
              </a:pPr>
              <a:t>9/4/2022</a:t>
            </a:fld>
            <a:endParaRPr lang="en-US"/>
          </a:p>
        </p:txBody>
      </p:sp>
      <p:sp>
        <p:nvSpPr>
          <p:cNvPr id="5" name="Footer Placeholder 4">
            <a:extLst>
              <a:ext uri="{FF2B5EF4-FFF2-40B4-BE49-F238E27FC236}">
                <a16:creationId xmlns:a16="http://schemas.microsoft.com/office/drawing/2014/main" id="{0F7A270F-B625-471B-A918-1C10AF3D48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B6D5A6-F551-499A-958F-172026A07F02}"/>
              </a:ext>
            </a:extLst>
          </p:cNvPr>
          <p:cNvSpPr>
            <a:spLocks noGrp="1"/>
          </p:cNvSpPr>
          <p:nvPr>
            <p:ph type="sldNum" sz="quarter" idx="12"/>
          </p:nvPr>
        </p:nvSpPr>
        <p:spPr/>
        <p:txBody>
          <a:bodyPr/>
          <a:lstStyle>
            <a:lvl1pPr>
              <a:defRPr/>
            </a:lvl1pPr>
          </a:lstStyle>
          <a:p>
            <a:pPr>
              <a:defRPr/>
            </a:pPr>
            <a:fld id="{33C72340-8780-4B37-9DED-0B5B4F1EFAF5}" type="slidenum">
              <a:rPr lang="en-US" altLang="en-US"/>
              <a:pPr>
                <a:defRPr/>
              </a:pPr>
              <a:t>‹#›</a:t>
            </a:fld>
            <a:endParaRPr lang="en-US" altLang="en-US"/>
          </a:p>
        </p:txBody>
      </p:sp>
    </p:spTree>
    <p:extLst>
      <p:ext uri="{BB962C8B-B14F-4D97-AF65-F5344CB8AC3E}">
        <p14:creationId xmlns:p14="http://schemas.microsoft.com/office/powerpoint/2010/main" val="169950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CF3A0-E2B4-4C5A-9AA2-75355E3DD4DF}"/>
              </a:ext>
            </a:extLst>
          </p:cNvPr>
          <p:cNvSpPr>
            <a:spLocks noGrp="1"/>
          </p:cNvSpPr>
          <p:nvPr>
            <p:ph type="dt" sz="half" idx="10"/>
          </p:nvPr>
        </p:nvSpPr>
        <p:spPr/>
        <p:txBody>
          <a:bodyPr/>
          <a:lstStyle>
            <a:lvl1pPr>
              <a:defRPr/>
            </a:lvl1pPr>
          </a:lstStyle>
          <a:p>
            <a:pPr>
              <a:defRPr/>
            </a:pPr>
            <a:fld id="{E0F63421-B66F-4814-A1A2-30FBFB84B338}" type="datetime1">
              <a:rPr lang="en-US"/>
              <a:pPr>
                <a:defRPr/>
              </a:pPr>
              <a:t>9/4/2022</a:t>
            </a:fld>
            <a:endParaRPr lang="en-US"/>
          </a:p>
        </p:txBody>
      </p:sp>
      <p:sp>
        <p:nvSpPr>
          <p:cNvPr id="5" name="Footer Placeholder 4">
            <a:extLst>
              <a:ext uri="{FF2B5EF4-FFF2-40B4-BE49-F238E27FC236}">
                <a16:creationId xmlns:a16="http://schemas.microsoft.com/office/drawing/2014/main" id="{94436E98-0F49-4145-BAAE-0A8B385E5BD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A9F90C-49DA-4844-B70E-A036DA8C143E}"/>
              </a:ext>
            </a:extLst>
          </p:cNvPr>
          <p:cNvSpPr>
            <a:spLocks noGrp="1"/>
          </p:cNvSpPr>
          <p:nvPr>
            <p:ph type="sldNum" sz="quarter" idx="12"/>
          </p:nvPr>
        </p:nvSpPr>
        <p:spPr/>
        <p:txBody>
          <a:bodyPr/>
          <a:lstStyle>
            <a:lvl1pPr>
              <a:defRPr/>
            </a:lvl1pPr>
          </a:lstStyle>
          <a:p>
            <a:pPr>
              <a:defRPr/>
            </a:pPr>
            <a:fld id="{D473F84A-8BD6-454D-819A-51CA558BBCF9}" type="slidenum">
              <a:rPr lang="en-US" altLang="en-US"/>
              <a:pPr>
                <a:defRPr/>
              </a:pPr>
              <a:t>‹#›</a:t>
            </a:fld>
            <a:endParaRPr lang="en-US" altLang="en-US"/>
          </a:p>
        </p:txBody>
      </p:sp>
    </p:spTree>
    <p:extLst>
      <p:ext uri="{BB962C8B-B14F-4D97-AF65-F5344CB8AC3E}">
        <p14:creationId xmlns:p14="http://schemas.microsoft.com/office/powerpoint/2010/main" val="318875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D9CA5-AA56-46D0-BA1F-0B4C5527BE7B}"/>
              </a:ext>
            </a:extLst>
          </p:cNvPr>
          <p:cNvSpPr>
            <a:spLocks noGrp="1"/>
          </p:cNvSpPr>
          <p:nvPr>
            <p:ph type="dt" sz="half" idx="10"/>
          </p:nvPr>
        </p:nvSpPr>
        <p:spPr/>
        <p:txBody>
          <a:bodyPr/>
          <a:lstStyle>
            <a:lvl1pPr>
              <a:defRPr/>
            </a:lvl1pPr>
          </a:lstStyle>
          <a:p>
            <a:pPr>
              <a:defRPr/>
            </a:pPr>
            <a:fld id="{88859B07-1A42-49EA-AC67-AD86D5A95EC0}" type="datetime1">
              <a:rPr lang="en-US"/>
              <a:pPr>
                <a:defRPr/>
              </a:pPr>
              <a:t>9/4/2022</a:t>
            </a:fld>
            <a:endParaRPr lang="en-US"/>
          </a:p>
        </p:txBody>
      </p:sp>
      <p:sp>
        <p:nvSpPr>
          <p:cNvPr id="5" name="Footer Placeholder 4">
            <a:extLst>
              <a:ext uri="{FF2B5EF4-FFF2-40B4-BE49-F238E27FC236}">
                <a16:creationId xmlns:a16="http://schemas.microsoft.com/office/drawing/2014/main" id="{ED1E894C-4F42-44A6-8B6C-B5DB0C1B52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0C1EADD-81DD-411E-8DAF-7D1E43EFD230}"/>
              </a:ext>
            </a:extLst>
          </p:cNvPr>
          <p:cNvSpPr>
            <a:spLocks noGrp="1"/>
          </p:cNvSpPr>
          <p:nvPr>
            <p:ph type="sldNum" sz="quarter" idx="12"/>
          </p:nvPr>
        </p:nvSpPr>
        <p:spPr/>
        <p:txBody>
          <a:bodyPr/>
          <a:lstStyle>
            <a:lvl1pPr>
              <a:defRPr/>
            </a:lvl1pPr>
          </a:lstStyle>
          <a:p>
            <a:pPr>
              <a:defRPr/>
            </a:pPr>
            <a:fld id="{22CDB975-97D3-4B0C-99E0-8CA22782B901}" type="slidenum">
              <a:rPr lang="en-US" altLang="en-US"/>
              <a:pPr>
                <a:defRPr/>
              </a:pPr>
              <a:t>‹#›</a:t>
            </a:fld>
            <a:endParaRPr lang="en-US" altLang="en-US"/>
          </a:p>
        </p:txBody>
      </p:sp>
    </p:spTree>
    <p:extLst>
      <p:ext uri="{BB962C8B-B14F-4D97-AF65-F5344CB8AC3E}">
        <p14:creationId xmlns:p14="http://schemas.microsoft.com/office/powerpoint/2010/main" val="379116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3BB24E3-CC24-474C-83C6-06F56367A08B}"/>
              </a:ext>
            </a:extLst>
          </p:cNvPr>
          <p:cNvSpPr>
            <a:spLocks noGrp="1"/>
          </p:cNvSpPr>
          <p:nvPr>
            <p:ph type="dt" sz="half" idx="10"/>
          </p:nvPr>
        </p:nvSpPr>
        <p:spPr/>
        <p:txBody>
          <a:bodyPr/>
          <a:lstStyle>
            <a:lvl1pPr>
              <a:defRPr/>
            </a:lvl1pPr>
          </a:lstStyle>
          <a:p>
            <a:pPr>
              <a:defRPr/>
            </a:pPr>
            <a:fld id="{F9AD9073-ABD4-4BAD-BBA6-06B214A44D14}" type="datetime1">
              <a:rPr lang="en-US"/>
              <a:pPr>
                <a:defRPr/>
              </a:pPr>
              <a:t>9/4/2022</a:t>
            </a:fld>
            <a:endParaRPr lang="en-US"/>
          </a:p>
        </p:txBody>
      </p:sp>
      <p:sp>
        <p:nvSpPr>
          <p:cNvPr id="6" name="Footer Placeholder 4">
            <a:extLst>
              <a:ext uri="{FF2B5EF4-FFF2-40B4-BE49-F238E27FC236}">
                <a16:creationId xmlns:a16="http://schemas.microsoft.com/office/drawing/2014/main" id="{7BEEC316-DA3E-4C26-BD61-51F5408361E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626A16-F47B-4664-8535-B1D028F7419B}"/>
              </a:ext>
            </a:extLst>
          </p:cNvPr>
          <p:cNvSpPr>
            <a:spLocks noGrp="1"/>
          </p:cNvSpPr>
          <p:nvPr>
            <p:ph type="sldNum" sz="quarter" idx="12"/>
          </p:nvPr>
        </p:nvSpPr>
        <p:spPr/>
        <p:txBody>
          <a:bodyPr/>
          <a:lstStyle>
            <a:lvl1pPr>
              <a:defRPr/>
            </a:lvl1pPr>
          </a:lstStyle>
          <a:p>
            <a:pPr>
              <a:defRPr/>
            </a:pPr>
            <a:fld id="{BD280162-3184-488E-B61E-908E75599FFF}" type="slidenum">
              <a:rPr lang="en-US" altLang="en-US"/>
              <a:pPr>
                <a:defRPr/>
              </a:pPr>
              <a:t>‹#›</a:t>
            </a:fld>
            <a:endParaRPr lang="en-US" altLang="en-US"/>
          </a:p>
        </p:txBody>
      </p:sp>
    </p:spTree>
    <p:extLst>
      <p:ext uri="{BB962C8B-B14F-4D97-AF65-F5344CB8AC3E}">
        <p14:creationId xmlns:p14="http://schemas.microsoft.com/office/powerpoint/2010/main" val="6221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39B09A5-2F53-4B94-B852-083AFEF21759}"/>
              </a:ext>
            </a:extLst>
          </p:cNvPr>
          <p:cNvSpPr>
            <a:spLocks noGrp="1"/>
          </p:cNvSpPr>
          <p:nvPr>
            <p:ph type="dt" sz="half" idx="10"/>
          </p:nvPr>
        </p:nvSpPr>
        <p:spPr/>
        <p:txBody>
          <a:bodyPr/>
          <a:lstStyle>
            <a:lvl1pPr>
              <a:defRPr/>
            </a:lvl1pPr>
          </a:lstStyle>
          <a:p>
            <a:pPr>
              <a:defRPr/>
            </a:pPr>
            <a:fld id="{1C8011F0-84B5-4352-8713-2EA756BDD22D}" type="datetime1">
              <a:rPr lang="en-US"/>
              <a:pPr>
                <a:defRPr/>
              </a:pPr>
              <a:t>9/4/2022</a:t>
            </a:fld>
            <a:endParaRPr lang="en-US"/>
          </a:p>
        </p:txBody>
      </p:sp>
      <p:sp>
        <p:nvSpPr>
          <p:cNvPr id="8" name="Footer Placeholder 4">
            <a:extLst>
              <a:ext uri="{FF2B5EF4-FFF2-40B4-BE49-F238E27FC236}">
                <a16:creationId xmlns:a16="http://schemas.microsoft.com/office/drawing/2014/main" id="{212DF851-C76B-4B81-855B-C7AA82BB1F0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71BE11C-9E3A-4BCA-B913-CE96FAE126B4}"/>
              </a:ext>
            </a:extLst>
          </p:cNvPr>
          <p:cNvSpPr>
            <a:spLocks noGrp="1"/>
          </p:cNvSpPr>
          <p:nvPr>
            <p:ph type="sldNum" sz="quarter" idx="12"/>
          </p:nvPr>
        </p:nvSpPr>
        <p:spPr/>
        <p:txBody>
          <a:bodyPr/>
          <a:lstStyle>
            <a:lvl1pPr>
              <a:defRPr/>
            </a:lvl1pPr>
          </a:lstStyle>
          <a:p>
            <a:pPr>
              <a:defRPr/>
            </a:pPr>
            <a:fld id="{CE5AFAC4-1819-4419-91E5-0D181766DDE0}" type="slidenum">
              <a:rPr lang="en-US" altLang="en-US"/>
              <a:pPr>
                <a:defRPr/>
              </a:pPr>
              <a:t>‹#›</a:t>
            </a:fld>
            <a:endParaRPr lang="en-US" altLang="en-US"/>
          </a:p>
        </p:txBody>
      </p:sp>
    </p:spTree>
    <p:extLst>
      <p:ext uri="{BB962C8B-B14F-4D97-AF65-F5344CB8AC3E}">
        <p14:creationId xmlns:p14="http://schemas.microsoft.com/office/powerpoint/2010/main" val="49634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DD9170A-6603-4678-AA02-9D727F8F9FCF}"/>
              </a:ext>
            </a:extLst>
          </p:cNvPr>
          <p:cNvSpPr>
            <a:spLocks noGrp="1"/>
          </p:cNvSpPr>
          <p:nvPr>
            <p:ph type="dt" sz="half" idx="10"/>
          </p:nvPr>
        </p:nvSpPr>
        <p:spPr/>
        <p:txBody>
          <a:bodyPr/>
          <a:lstStyle>
            <a:lvl1pPr>
              <a:defRPr/>
            </a:lvl1pPr>
          </a:lstStyle>
          <a:p>
            <a:pPr>
              <a:defRPr/>
            </a:pPr>
            <a:fld id="{B1377978-844A-4C5B-B3F2-A94C68732F02}" type="datetime1">
              <a:rPr lang="en-US"/>
              <a:pPr>
                <a:defRPr/>
              </a:pPr>
              <a:t>9/4/2022</a:t>
            </a:fld>
            <a:endParaRPr lang="en-US"/>
          </a:p>
        </p:txBody>
      </p:sp>
      <p:sp>
        <p:nvSpPr>
          <p:cNvPr id="4" name="Footer Placeholder 4">
            <a:extLst>
              <a:ext uri="{FF2B5EF4-FFF2-40B4-BE49-F238E27FC236}">
                <a16:creationId xmlns:a16="http://schemas.microsoft.com/office/drawing/2014/main" id="{A0BA0D95-D796-4FB8-B4AA-6F85E39A50B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B5ED68C-62AC-4209-9C65-FCACDBE097F0}"/>
              </a:ext>
            </a:extLst>
          </p:cNvPr>
          <p:cNvSpPr>
            <a:spLocks noGrp="1"/>
          </p:cNvSpPr>
          <p:nvPr>
            <p:ph type="sldNum" sz="quarter" idx="12"/>
          </p:nvPr>
        </p:nvSpPr>
        <p:spPr/>
        <p:txBody>
          <a:bodyPr/>
          <a:lstStyle>
            <a:lvl1pPr>
              <a:defRPr/>
            </a:lvl1pPr>
          </a:lstStyle>
          <a:p>
            <a:pPr>
              <a:defRPr/>
            </a:pPr>
            <a:fld id="{E4A4F7E4-D334-40E3-9D25-3E27E9E4BDFD}" type="slidenum">
              <a:rPr lang="en-US" altLang="en-US"/>
              <a:pPr>
                <a:defRPr/>
              </a:pPr>
              <a:t>‹#›</a:t>
            </a:fld>
            <a:endParaRPr lang="en-US" altLang="en-US"/>
          </a:p>
        </p:txBody>
      </p:sp>
    </p:spTree>
    <p:extLst>
      <p:ext uri="{BB962C8B-B14F-4D97-AF65-F5344CB8AC3E}">
        <p14:creationId xmlns:p14="http://schemas.microsoft.com/office/powerpoint/2010/main" val="229588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64FF889-8647-475C-B2C4-D5790C3F130A}"/>
              </a:ext>
            </a:extLst>
          </p:cNvPr>
          <p:cNvSpPr>
            <a:spLocks noGrp="1"/>
          </p:cNvSpPr>
          <p:nvPr>
            <p:ph type="dt" sz="half" idx="10"/>
          </p:nvPr>
        </p:nvSpPr>
        <p:spPr/>
        <p:txBody>
          <a:bodyPr/>
          <a:lstStyle>
            <a:lvl1pPr>
              <a:defRPr/>
            </a:lvl1pPr>
          </a:lstStyle>
          <a:p>
            <a:pPr>
              <a:defRPr/>
            </a:pPr>
            <a:fld id="{4D034D35-C66E-4FCA-B4BC-D6C46671E293}" type="datetime1">
              <a:rPr lang="en-US"/>
              <a:pPr>
                <a:defRPr/>
              </a:pPr>
              <a:t>9/4/2022</a:t>
            </a:fld>
            <a:endParaRPr lang="en-US"/>
          </a:p>
        </p:txBody>
      </p:sp>
      <p:sp>
        <p:nvSpPr>
          <p:cNvPr id="3" name="Footer Placeholder 4">
            <a:extLst>
              <a:ext uri="{FF2B5EF4-FFF2-40B4-BE49-F238E27FC236}">
                <a16:creationId xmlns:a16="http://schemas.microsoft.com/office/drawing/2014/main" id="{8020FD74-B2FD-41CC-B7B8-7A2646B7208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EF50DAF-DDCE-4555-BD87-E85764449E9D}"/>
              </a:ext>
            </a:extLst>
          </p:cNvPr>
          <p:cNvSpPr>
            <a:spLocks noGrp="1"/>
          </p:cNvSpPr>
          <p:nvPr>
            <p:ph type="sldNum" sz="quarter" idx="12"/>
          </p:nvPr>
        </p:nvSpPr>
        <p:spPr/>
        <p:txBody>
          <a:bodyPr/>
          <a:lstStyle>
            <a:lvl1pPr>
              <a:defRPr/>
            </a:lvl1pPr>
          </a:lstStyle>
          <a:p>
            <a:pPr>
              <a:defRPr/>
            </a:pPr>
            <a:fld id="{72943B15-354F-4FC5-A6A2-C3D905B94CA5}" type="slidenum">
              <a:rPr lang="en-US" altLang="en-US"/>
              <a:pPr>
                <a:defRPr/>
              </a:pPr>
              <a:t>‹#›</a:t>
            </a:fld>
            <a:endParaRPr lang="en-US" altLang="en-US"/>
          </a:p>
        </p:txBody>
      </p:sp>
    </p:spTree>
    <p:extLst>
      <p:ext uri="{BB962C8B-B14F-4D97-AF65-F5344CB8AC3E}">
        <p14:creationId xmlns:p14="http://schemas.microsoft.com/office/powerpoint/2010/main" val="400904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96263A8-B61B-46A1-AF60-E19169DF0AE8}"/>
              </a:ext>
            </a:extLst>
          </p:cNvPr>
          <p:cNvSpPr>
            <a:spLocks noGrp="1"/>
          </p:cNvSpPr>
          <p:nvPr>
            <p:ph type="dt" sz="half" idx="10"/>
          </p:nvPr>
        </p:nvSpPr>
        <p:spPr/>
        <p:txBody>
          <a:bodyPr/>
          <a:lstStyle>
            <a:lvl1pPr>
              <a:defRPr/>
            </a:lvl1pPr>
          </a:lstStyle>
          <a:p>
            <a:pPr>
              <a:defRPr/>
            </a:pPr>
            <a:fld id="{4A3F149A-5E59-4FF0-92E0-3132F0850465}" type="datetime1">
              <a:rPr lang="en-US"/>
              <a:pPr>
                <a:defRPr/>
              </a:pPr>
              <a:t>9/4/2022</a:t>
            </a:fld>
            <a:endParaRPr lang="en-US"/>
          </a:p>
        </p:txBody>
      </p:sp>
      <p:sp>
        <p:nvSpPr>
          <p:cNvPr id="6" name="Footer Placeholder 4">
            <a:extLst>
              <a:ext uri="{FF2B5EF4-FFF2-40B4-BE49-F238E27FC236}">
                <a16:creationId xmlns:a16="http://schemas.microsoft.com/office/drawing/2014/main" id="{633F6C8C-7188-4A82-8ADC-6101B47DB88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77E0CE5-93F4-45D2-9DAE-61E9A5C096A1}"/>
              </a:ext>
            </a:extLst>
          </p:cNvPr>
          <p:cNvSpPr>
            <a:spLocks noGrp="1"/>
          </p:cNvSpPr>
          <p:nvPr>
            <p:ph type="sldNum" sz="quarter" idx="12"/>
          </p:nvPr>
        </p:nvSpPr>
        <p:spPr/>
        <p:txBody>
          <a:bodyPr/>
          <a:lstStyle>
            <a:lvl1pPr>
              <a:defRPr/>
            </a:lvl1pPr>
          </a:lstStyle>
          <a:p>
            <a:pPr>
              <a:defRPr/>
            </a:pPr>
            <a:fld id="{7DB5C7A1-9DA7-4B34-8348-BBE12280CAC0}" type="slidenum">
              <a:rPr lang="en-US" altLang="en-US"/>
              <a:pPr>
                <a:defRPr/>
              </a:pPr>
              <a:t>‹#›</a:t>
            </a:fld>
            <a:endParaRPr lang="en-US" altLang="en-US"/>
          </a:p>
        </p:txBody>
      </p:sp>
    </p:spTree>
    <p:extLst>
      <p:ext uri="{BB962C8B-B14F-4D97-AF65-F5344CB8AC3E}">
        <p14:creationId xmlns:p14="http://schemas.microsoft.com/office/powerpoint/2010/main" val="37242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034EA54-75C3-4A02-A6A5-F032E4EACF99}"/>
              </a:ext>
            </a:extLst>
          </p:cNvPr>
          <p:cNvSpPr>
            <a:spLocks noGrp="1"/>
          </p:cNvSpPr>
          <p:nvPr>
            <p:ph type="dt" sz="half" idx="10"/>
          </p:nvPr>
        </p:nvSpPr>
        <p:spPr/>
        <p:txBody>
          <a:bodyPr/>
          <a:lstStyle>
            <a:lvl1pPr>
              <a:defRPr/>
            </a:lvl1pPr>
          </a:lstStyle>
          <a:p>
            <a:pPr>
              <a:defRPr/>
            </a:pPr>
            <a:fld id="{DB476CAB-F5F2-4C1A-BF6F-87AA0E2D66A3}" type="datetime1">
              <a:rPr lang="en-US"/>
              <a:pPr>
                <a:defRPr/>
              </a:pPr>
              <a:t>9/4/2022</a:t>
            </a:fld>
            <a:endParaRPr lang="en-US"/>
          </a:p>
        </p:txBody>
      </p:sp>
      <p:sp>
        <p:nvSpPr>
          <p:cNvPr id="6" name="Footer Placeholder 4">
            <a:extLst>
              <a:ext uri="{FF2B5EF4-FFF2-40B4-BE49-F238E27FC236}">
                <a16:creationId xmlns:a16="http://schemas.microsoft.com/office/drawing/2014/main" id="{2DF451B0-DE7B-4B45-B613-F0B997B3CF9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F346F4-D7F1-4EC4-B71E-CA68151158D1}"/>
              </a:ext>
            </a:extLst>
          </p:cNvPr>
          <p:cNvSpPr>
            <a:spLocks noGrp="1"/>
          </p:cNvSpPr>
          <p:nvPr>
            <p:ph type="sldNum" sz="quarter" idx="12"/>
          </p:nvPr>
        </p:nvSpPr>
        <p:spPr/>
        <p:txBody>
          <a:bodyPr/>
          <a:lstStyle>
            <a:lvl1pPr>
              <a:defRPr/>
            </a:lvl1pPr>
          </a:lstStyle>
          <a:p>
            <a:pPr>
              <a:defRPr/>
            </a:pPr>
            <a:fld id="{0814BDFF-3812-4B5F-B2E1-7336948A6AA2}" type="slidenum">
              <a:rPr lang="en-US" altLang="en-US"/>
              <a:pPr>
                <a:defRPr/>
              </a:pPr>
              <a:t>‹#›</a:t>
            </a:fld>
            <a:endParaRPr lang="en-US" altLang="en-US"/>
          </a:p>
        </p:txBody>
      </p:sp>
    </p:spTree>
    <p:extLst>
      <p:ext uri="{BB962C8B-B14F-4D97-AF65-F5344CB8AC3E}">
        <p14:creationId xmlns:p14="http://schemas.microsoft.com/office/powerpoint/2010/main" val="210080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7C6C7BF-5A4D-422E-81B4-043119AD4DF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E6DA1CC-B781-47FC-9BFA-59A5AAE0054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BBFA5D1-4E70-4E39-9217-6B782BB7F16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DCAC322-32CA-4245-BFF0-35EE0F3A023E}" type="datetime1">
              <a:rPr lang="en-US"/>
              <a:pPr>
                <a:defRPr/>
              </a:pPr>
              <a:t>9/4/2022</a:t>
            </a:fld>
            <a:endParaRPr lang="en-US"/>
          </a:p>
        </p:txBody>
      </p:sp>
      <p:sp>
        <p:nvSpPr>
          <p:cNvPr id="5" name="Footer Placeholder 4">
            <a:extLst>
              <a:ext uri="{FF2B5EF4-FFF2-40B4-BE49-F238E27FC236}">
                <a16:creationId xmlns:a16="http://schemas.microsoft.com/office/drawing/2014/main" id="{BFCD4455-EBCE-4F9B-9FA7-143884C66E3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C8AF8E7-34DD-42E9-9AAD-F2C28DE2783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3EC59519-F4C9-4D29-B94F-6DD3176CB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FEF678-93EF-470A-AE6A-958E5E758914}"/>
              </a:ext>
            </a:extLst>
          </p:cNvPr>
          <p:cNvSpPr>
            <a:spLocks noGrp="1"/>
          </p:cNvSpPr>
          <p:nvPr>
            <p:ph type="subTitle" idx="1"/>
          </p:nvPr>
        </p:nvSpPr>
        <p:spPr>
          <a:xfrm>
            <a:off x="0" y="4886325"/>
            <a:ext cx="5102225" cy="1981200"/>
          </a:xfrm>
        </p:spPr>
        <p:txBody>
          <a:bodyPr rtlCol="0">
            <a:normAutofit fontScale="25000" lnSpcReduction="20000"/>
          </a:bodyPr>
          <a:lstStyle/>
          <a:p>
            <a:pPr algn="l" eaLnBrk="1" fontAlgn="auto" hangingPunct="1">
              <a:spcAft>
                <a:spcPts val="0"/>
              </a:spcAft>
              <a:buFont typeface="Arial" charset="0"/>
              <a:buNone/>
              <a:defRPr/>
            </a:pPr>
            <a:r>
              <a:rPr lang="en-US" sz="9600" b="1" u="sng" dirty="0">
                <a:solidFill>
                  <a:srgbClr val="FF0000"/>
                </a:solidFill>
                <a:latin typeface="Cambria" pitchFamily="18" charset="0"/>
              </a:rPr>
              <a:t>Team Members:</a:t>
            </a:r>
          </a:p>
          <a:p>
            <a:pPr algn="l" eaLnBrk="1" fontAlgn="auto" hangingPunct="1">
              <a:spcAft>
                <a:spcPts val="0"/>
              </a:spcAft>
              <a:defRPr/>
            </a:pPr>
            <a:r>
              <a:rPr lang="en-US" sz="6400" b="1" dirty="0">
                <a:solidFill>
                  <a:srgbClr val="FF0000"/>
                </a:solidFill>
                <a:latin typeface="Cambria" pitchFamily="18" charset="0"/>
              </a:rPr>
              <a:t>     </a:t>
            </a:r>
            <a:r>
              <a:rPr lang="en-US" sz="8000" b="1" dirty="0">
                <a:solidFill>
                  <a:srgbClr val="002060"/>
                </a:solidFill>
                <a:latin typeface="Cambria" pitchFamily="18" charset="0"/>
              </a:rPr>
              <a:t>VEERAMANI           S       (621319106099)</a:t>
            </a:r>
          </a:p>
          <a:p>
            <a:pPr algn="l" eaLnBrk="1" fontAlgn="auto" hangingPunct="1">
              <a:spcAft>
                <a:spcPts val="0"/>
              </a:spcAft>
              <a:buFont typeface="Arial" charset="0"/>
              <a:buNone/>
              <a:defRPr/>
            </a:pPr>
            <a:r>
              <a:rPr lang="en-US" sz="8000" b="1" dirty="0">
                <a:solidFill>
                  <a:srgbClr val="002060"/>
                </a:solidFill>
                <a:latin typeface="Cambria" pitchFamily="18" charset="0"/>
              </a:rPr>
              <a:t>    RAGHUL                  G       (621319106072) </a:t>
            </a:r>
          </a:p>
          <a:p>
            <a:pPr algn="l" eaLnBrk="1" fontAlgn="auto" hangingPunct="1">
              <a:spcAft>
                <a:spcPts val="0"/>
              </a:spcAft>
              <a:buFont typeface="Arial" charset="0"/>
              <a:buNone/>
              <a:defRPr/>
            </a:pPr>
            <a:r>
              <a:rPr lang="en-US" sz="8000" b="1" dirty="0">
                <a:solidFill>
                  <a:srgbClr val="002060"/>
                </a:solidFill>
                <a:latin typeface="Cambria" pitchFamily="18" charset="0"/>
              </a:rPr>
              <a:t>    SURAJ                       R       (621319106093) </a:t>
            </a:r>
          </a:p>
          <a:p>
            <a:pPr algn="l" eaLnBrk="1" fontAlgn="auto" hangingPunct="1">
              <a:spcAft>
                <a:spcPts val="0"/>
              </a:spcAft>
              <a:buFont typeface="Arial" charset="0"/>
              <a:buNone/>
              <a:defRPr/>
            </a:pPr>
            <a:r>
              <a:rPr lang="en-US" sz="8000" b="1" dirty="0">
                <a:solidFill>
                  <a:srgbClr val="002060"/>
                </a:solidFill>
                <a:latin typeface="Cambria" pitchFamily="18" charset="0"/>
              </a:rPr>
              <a:t>    KARTHIKEYAN     M      (621319106310) </a:t>
            </a:r>
            <a:endParaRPr lang="en-US" sz="7200" b="1" dirty="0">
              <a:solidFill>
                <a:srgbClr val="002060"/>
              </a:solidFill>
              <a:latin typeface="Cambria" pitchFamily="18" charset="0"/>
            </a:endParaRPr>
          </a:p>
          <a:p>
            <a:pPr eaLnBrk="1" fontAlgn="auto" hangingPunct="1">
              <a:spcAft>
                <a:spcPts val="0"/>
              </a:spcAft>
              <a:defRPr/>
            </a:pPr>
            <a:endParaRPr lang="en-US" sz="4500" b="1" dirty="0">
              <a:solidFill>
                <a:srgbClr val="002060"/>
              </a:solidFill>
              <a:latin typeface="Cambria" pitchFamily="18" charset="0"/>
            </a:endParaRPr>
          </a:p>
          <a:p>
            <a:pPr eaLnBrk="1" fontAlgn="auto" hangingPunct="1">
              <a:spcAft>
                <a:spcPts val="0"/>
              </a:spcAft>
              <a:defRPr/>
            </a:pPr>
            <a:endParaRPr lang="en-US" sz="4500" b="1" dirty="0">
              <a:solidFill>
                <a:srgbClr val="002060"/>
              </a:solidFill>
              <a:latin typeface="Cambria" pitchFamily="18" charset="0"/>
            </a:endParaRPr>
          </a:p>
          <a:p>
            <a:pPr algn="l" eaLnBrk="1" fontAlgn="auto" hangingPunct="1">
              <a:spcAft>
                <a:spcPts val="0"/>
              </a:spcAft>
              <a:defRPr/>
            </a:pPr>
            <a:r>
              <a:rPr lang="en-US" sz="7200" b="1" dirty="0">
                <a:solidFill>
                  <a:srgbClr val="002060"/>
                </a:solidFill>
                <a:latin typeface="Cambria" pitchFamily="18" charset="0"/>
              </a:rPr>
              <a:t>                                                                                                                                                                                                                                                     						</a:t>
            </a:r>
            <a:endParaRPr lang="en-US" dirty="0">
              <a:latin typeface="Cambria" pitchFamily="18" charset="0"/>
            </a:endParaRPr>
          </a:p>
        </p:txBody>
      </p:sp>
      <p:sp>
        <p:nvSpPr>
          <p:cNvPr id="3075" name="AutoShape 2" descr="Image result for banana residues">
            <a:extLst>
              <a:ext uri="{FF2B5EF4-FFF2-40B4-BE49-F238E27FC236}">
                <a16:creationId xmlns:a16="http://schemas.microsoft.com/office/drawing/2014/main" id="{0FEEEF2C-E9FD-4D64-995F-0F75827F5D0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6" name="AutoShape 4" descr="Image result for banana residues">
            <a:extLst>
              <a:ext uri="{FF2B5EF4-FFF2-40B4-BE49-F238E27FC236}">
                <a16:creationId xmlns:a16="http://schemas.microsoft.com/office/drawing/2014/main" id="{51E2595B-F277-4561-9E08-0F02A357B1D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 name="Rectangle 9">
            <a:extLst>
              <a:ext uri="{FF2B5EF4-FFF2-40B4-BE49-F238E27FC236}">
                <a16:creationId xmlns:a16="http://schemas.microsoft.com/office/drawing/2014/main" id="{0229AAE5-FCCE-433D-9D2B-D9F304BE00C6}"/>
              </a:ext>
            </a:extLst>
          </p:cNvPr>
          <p:cNvSpPr/>
          <p:nvPr/>
        </p:nvSpPr>
        <p:spPr>
          <a:xfrm flipV="1">
            <a:off x="0" y="1295400"/>
            <a:ext cx="9144000" cy="762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078" name="Picture 8">
            <a:extLst>
              <a:ext uri="{FF2B5EF4-FFF2-40B4-BE49-F238E27FC236}">
                <a16:creationId xmlns:a16="http://schemas.microsoft.com/office/drawing/2014/main" id="{FEFCD542-9ECF-4BE3-B883-86ADF3FDB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5111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Box 13">
            <a:extLst>
              <a:ext uri="{FF2B5EF4-FFF2-40B4-BE49-F238E27FC236}">
                <a16:creationId xmlns:a16="http://schemas.microsoft.com/office/drawing/2014/main" id="{213073BA-7B3F-4BA3-ADF8-B1BA84641A46}"/>
              </a:ext>
            </a:extLst>
          </p:cNvPr>
          <p:cNvSpPr txBox="1">
            <a:spLocks noChangeArrowheads="1"/>
          </p:cNvSpPr>
          <p:nvPr/>
        </p:nvSpPr>
        <p:spPr bwMode="auto">
          <a:xfrm>
            <a:off x="0" y="1295400"/>
            <a:ext cx="9144000" cy="3551238"/>
          </a:xfrm>
          <a:prstGeom prst="rect">
            <a:avLst/>
          </a:prstGeom>
          <a:noFill/>
          <a:ln w="9525">
            <a:noFill/>
            <a:miter lim="800000"/>
            <a:headEnd/>
            <a:tailEnd/>
          </a:ln>
        </p:spPr>
        <p:txBody>
          <a:bodyPr>
            <a:spAutoFit/>
          </a:bodyPr>
          <a:lstStyle/>
          <a:p>
            <a:pPr algn="ctr">
              <a:defRPr/>
            </a:pPr>
            <a:r>
              <a:rPr lang="en-US" sz="2000" b="1" cap="all" dirty="0">
                <a:latin typeface="Times New Roman" pitchFamily="18" charset="0"/>
                <a:cs typeface="Times New Roman" pitchFamily="18" charset="0"/>
              </a:rPr>
              <a:t>HX8001 - PROFESSIONAL READINESS FOR INNOVATION, EMPLOYABILITY AND ENTREPRENEURSHIP</a:t>
            </a:r>
          </a:p>
          <a:p>
            <a:pPr algn="ctr">
              <a:defRPr/>
            </a:pPr>
            <a:endParaRPr lang="en-US" sz="2000" b="1" cap="all" dirty="0">
              <a:latin typeface="Times New Roman" pitchFamily="18" charset="0"/>
              <a:cs typeface="Times New Roman" pitchFamily="18" charset="0"/>
            </a:endParaRPr>
          </a:p>
          <a:p>
            <a:pPr algn="ctr">
              <a:defRPr/>
            </a:pPr>
            <a:r>
              <a:rPr lang="en-US" altLang="en-US" sz="2400" b="1" dirty="0">
                <a:solidFill>
                  <a:srgbClr val="FF0000"/>
                </a:solidFill>
                <a:latin typeface="Times New Roman" pitchFamily="18" charset="0"/>
                <a:cs typeface="Times New Roman" pitchFamily="18" charset="0"/>
              </a:rPr>
              <a:t>PROJECT TITLE - </a:t>
            </a:r>
            <a:r>
              <a:rPr lang="en-US" altLang="en-US" sz="2400" b="1" dirty="0">
                <a:latin typeface="Times New Roman" pitchFamily="18" charset="0"/>
                <a:cs typeface="Times New Roman" pitchFamily="18" charset="0"/>
              </a:rPr>
              <a:t>CAR RESALE VALUE PREDICTION</a:t>
            </a:r>
          </a:p>
          <a:p>
            <a:pPr eaLnBrk="1" fontAlgn="auto" hangingPunct="1">
              <a:spcAft>
                <a:spcPts val="0"/>
              </a:spcAft>
              <a:buFont typeface="Arial" pitchFamily="34" charset="0"/>
              <a:buNone/>
              <a:defRPr/>
            </a:pPr>
            <a:endParaRPr lang="en-IN" b="1" dirty="0">
              <a:latin typeface="Times New Roman" pitchFamily="18" charset="0"/>
              <a:cs typeface="Times New Roman" pitchFamily="18" charset="0"/>
            </a:endParaRPr>
          </a:p>
          <a:p>
            <a:pPr eaLnBrk="1" fontAlgn="auto" hangingPunct="1">
              <a:spcAft>
                <a:spcPts val="0"/>
              </a:spcAft>
              <a:buFont typeface="Arial" pitchFamily="34" charset="0"/>
              <a:buNone/>
              <a:defRPr/>
            </a:pPr>
            <a:endParaRPr lang="en-IN" b="1" dirty="0">
              <a:latin typeface="Times New Roman" pitchFamily="18" charset="0"/>
              <a:cs typeface="Times New Roman" pitchFamily="18" charset="0"/>
            </a:endParaRPr>
          </a:p>
          <a:p>
            <a:pPr eaLnBrk="1" fontAlgn="auto" hangingPunct="1">
              <a:spcAft>
                <a:spcPts val="0"/>
              </a:spcAft>
              <a:defRPr/>
            </a:pPr>
            <a:r>
              <a:rPr lang="en-IN" b="1" dirty="0">
                <a:latin typeface="Times New Roman" pitchFamily="18" charset="0"/>
                <a:cs typeface="Times New Roman" pitchFamily="18" charset="0"/>
              </a:rPr>
              <a:t>Domain of the Project   : Applied Data Science</a:t>
            </a:r>
          </a:p>
          <a:p>
            <a:pPr eaLnBrk="1" fontAlgn="auto" hangingPunct="1">
              <a:spcAft>
                <a:spcPts val="0"/>
              </a:spcAft>
              <a:buFont typeface="Arial" pitchFamily="34" charset="0"/>
              <a:buNone/>
              <a:defRPr/>
            </a:pPr>
            <a:r>
              <a:rPr lang="en-IN" altLang="en-US" b="1" dirty="0">
                <a:latin typeface="Times New Roman" panose="02020603050405020304" pitchFamily="18" charset="0"/>
                <a:cs typeface="Times New Roman" panose="02020603050405020304" pitchFamily="18" charset="0"/>
              </a:rPr>
              <a:t>Batch ID                         : B12-6A2E</a:t>
            </a:r>
          </a:p>
          <a:p>
            <a:pPr eaLnBrk="1" fontAlgn="auto" hangingPunct="1">
              <a:spcAft>
                <a:spcPts val="0"/>
              </a:spcAft>
              <a:buFont typeface="Arial" pitchFamily="34" charset="0"/>
              <a:buNone/>
              <a:defRPr/>
            </a:pPr>
            <a:r>
              <a:rPr lang="en-IN" altLang="en-US" b="1" dirty="0">
                <a:latin typeface="Times New Roman" panose="02020603050405020304" pitchFamily="18" charset="0"/>
                <a:cs typeface="Times New Roman" panose="02020603050405020304" pitchFamily="18" charset="0"/>
              </a:rPr>
              <a:t>Team ID                          </a:t>
            </a:r>
            <a:r>
              <a:rPr lang="en-US" altLang="en-US" b="1" dirty="0">
                <a:latin typeface="Times New Roman" pitchFamily="18" charset="0"/>
                <a:cs typeface="Times New Roman" pitchFamily="18" charset="0"/>
              </a:rPr>
              <a:t>: </a:t>
            </a:r>
            <a:r>
              <a:rPr lang="en-US" b="1" dirty="0">
                <a:solidFill>
                  <a:srgbClr val="222222"/>
                </a:solidFill>
                <a:latin typeface="Times New Roman" panose="02020603050405020304" pitchFamily="18" charset="0"/>
                <a:cs typeface="Times New Roman" panose="02020603050405020304" pitchFamily="18" charset="0"/>
              </a:rPr>
              <a:t>PNT2022TMID13612</a:t>
            </a:r>
            <a:endParaRPr lang="en-IN" b="1" dirty="0">
              <a:latin typeface="Times New Roman" panose="02020603050405020304" pitchFamily="18" charset="0"/>
              <a:cs typeface="Times New Roman" pitchFamily="18" charset="0"/>
            </a:endParaRPr>
          </a:p>
          <a:p>
            <a:pPr eaLnBrk="1" fontAlgn="auto" hangingPunct="1">
              <a:lnSpc>
                <a:spcPct val="150000"/>
              </a:lnSpc>
              <a:spcAft>
                <a:spcPts val="0"/>
              </a:spcAft>
              <a:defRPr/>
            </a:pPr>
            <a:r>
              <a:rPr lang="en-US" b="1" dirty="0">
                <a:latin typeface="Times New Roman" pitchFamily="18" charset="0"/>
                <a:cs typeface="Times New Roman" pitchFamily="18" charset="0"/>
              </a:rPr>
              <a:t>Academic Year               : 2022-2023   </a:t>
            </a:r>
          </a:p>
          <a:p>
            <a:pPr eaLnBrk="1" fontAlgn="auto" hangingPunct="1">
              <a:lnSpc>
                <a:spcPct val="150000"/>
              </a:lnSpc>
              <a:spcAft>
                <a:spcPts val="0"/>
              </a:spcAft>
              <a:defRPr/>
            </a:pPr>
            <a:r>
              <a:rPr lang="en-US" b="1" dirty="0">
                <a:latin typeface="Times New Roman" pitchFamily="18" charset="0"/>
                <a:cs typeface="Times New Roman" pitchFamily="18" charset="0"/>
              </a:rPr>
              <a:t>Year/Semester                : IV/VII </a:t>
            </a:r>
          </a:p>
        </p:txBody>
      </p:sp>
      <p:sp>
        <p:nvSpPr>
          <p:cNvPr id="3080" name="Rectangle 10">
            <a:extLst>
              <a:ext uri="{FF2B5EF4-FFF2-40B4-BE49-F238E27FC236}">
                <a16:creationId xmlns:a16="http://schemas.microsoft.com/office/drawing/2014/main" id="{DC19B7A7-68C4-4B0E-87CA-470A00B82EF0}"/>
              </a:ext>
            </a:extLst>
          </p:cNvPr>
          <p:cNvSpPr>
            <a:spLocks noChangeArrowheads="1"/>
          </p:cNvSpPr>
          <p:nvPr/>
        </p:nvSpPr>
        <p:spPr bwMode="auto">
          <a:xfrm>
            <a:off x="0" y="0"/>
            <a:ext cx="91440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2000" b="1">
                <a:solidFill>
                  <a:srgbClr val="002060"/>
                </a:solidFill>
                <a:latin typeface="Times New Roman" panose="02020603050405020304" pitchFamily="18" charset="0"/>
                <a:cs typeface="Times New Roman" panose="02020603050405020304" pitchFamily="18" charset="0"/>
              </a:rPr>
              <a:t>              </a:t>
            </a:r>
            <a:r>
              <a:rPr lang="en-US" altLang="en-US" sz="1600" b="1">
                <a:solidFill>
                  <a:srgbClr val="002060"/>
                </a:solidFill>
                <a:latin typeface="Times New Roman" panose="02020603050405020304" pitchFamily="18" charset="0"/>
                <a:cs typeface="Times New Roman" panose="02020603050405020304" pitchFamily="18" charset="0"/>
              </a:rPr>
              <a:t>KONGUNADU COLLEGE OF ENGINEERING AND TECHNOLOGY </a:t>
            </a:r>
          </a:p>
          <a:p>
            <a:pPr eaLnBrk="1" hangingPunct="1">
              <a:spcBef>
                <a:spcPct val="0"/>
              </a:spcBef>
              <a:buFont typeface="Arial" panose="020B0604020202020204" pitchFamily="34" charset="0"/>
              <a:buNone/>
            </a:pPr>
            <a:r>
              <a:rPr lang="en-US" altLang="en-US" sz="1600" b="1">
                <a:solidFill>
                  <a:srgbClr val="002060"/>
                </a:solidFill>
                <a:latin typeface="Times New Roman" panose="02020603050405020304" pitchFamily="18" charset="0"/>
                <a:cs typeface="Times New Roman" panose="02020603050405020304" pitchFamily="18" charset="0"/>
              </a:rPr>
              <a:t>                                                                (AUTONOMOUS)</a:t>
            </a:r>
          </a:p>
          <a:p>
            <a:pPr eaLnBrk="1" hangingPunct="1">
              <a:spcBef>
                <a:spcPct val="0"/>
              </a:spcBef>
              <a:buFont typeface="Arial" panose="020B0604020202020204" pitchFamily="34" charset="0"/>
              <a:buNone/>
            </a:pPr>
            <a:r>
              <a:rPr lang="en-US" altLang="en-US" sz="1600" b="1">
                <a:solidFill>
                  <a:srgbClr val="002060"/>
                </a:solidFill>
                <a:latin typeface="Times New Roman" panose="02020603050405020304" pitchFamily="18" charset="0"/>
                <a:cs typeface="Times New Roman" panose="02020603050405020304" pitchFamily="18" charset="0"/>
              </a:rPr>
              <a:t>                                  Tholurpatti (P.O), Thottiam –T.K, Trichy – 621 215.</a:t>
            </a:r>
          </a:p>
          <a:p>
            <a:pPr eaLnBrk="1" hangingPunct="1">
              <a:spcBef>
                <a:spcPct val="0"/>
              </a:spcBef>
              <a:buFont typeface="Arial" panose="020B0604020202020204" pitchFamily="34" charset="0"/>
              <a:buNone/>
            </a:pPr>
            <a:r>
              <a:rPr lang="en-US" altLang="en-US" sz="1600" b="1">
                <a:solidFill>
                  <a:srgbClr val="002060"/>
                </a:solidFill>
                <a:latin typeface="Times New Roman" panose="02020603050405020304" pitchFamily="18" charset="0"/>
                <a:cs typeface="Times New Roman" panose="02020603050405020304" pitchFamily="18" charset="0"/>
              </a:rPr>
              <a:t>                         </a:t>
            </a:r>
            <a:r>
              <a:rPr lang="en-US" altLang="en-US" sz="1800" b="1">
                <a:solidFill>
                  <a:srgbClr val="002060"/>
                </a:solidFill>
                <a:latin typeface="Times New Roman" panose="02020603050405020304" pitchFamily="18" charset="0"/>
                <a:cs typeface="Times New Roman" panose="02020603050405020304" pitchFamily="18" charset="0"/>
              </a:rPr>
              <a:t>Department of Electronics and Communication Engineering</a:t>
            </a:r>
          </a:p>
          <a:p>
            <a:pPr algn="ctr" eaLnBrk="1" hangingPunct="1">
              <a:spcBef>
                <a:spcPct val="0"/>
              </a:spcBef>
              <a:buFontTx/>
              <a:buNone/>
            </a:pPr>
            <a:endParaRPr lang="en-US" altLang="en-US" sz="1300" b="1">
              <a:solidFill>
                <a:srgbClr val="002060"/>
              </a:solidFill>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b="1">
              <a:solidFill>
                <a:srgbClr val="002060"/>
              </a:solidFill>
              <a:latin typeface="Times New Roman" panose="02020603050405020304" pitchFamily="18" charset="0"/>
              <a:cs typeface="Times New Roman" panose="02020603050405020304" pitchFamily="18" charset="0"/>
            </a:endParaRPr>
          </a:p>
        </p:txBody>
      </p:sp>
      <p:sp>
        <p:nvSpPr>
          <p:cNvPr id="3081" name="Rectangle 12">
            <a:extLst>
              <a:ext uri="{FF2B5EF4-FFF2-40B4-BE49-F238E27FC236}">
                <a16:creationId xmlns:a16="http://schemas.microsoft.com/office/drawing/2014/main" id="{65676FB8-09D6-42FD-A64B-519B1BAAEAA9}"/>
              </a:ext>
            </a:extLst>
          </p:cNvPr>
          <p:cNvSpPr>
            <a:spLocks noChangeArrowheads="1"/>
          </p:cNvSpPr>
          <p:nvPr/>
        </p:nvSpPr>
        <p:spPr bwMode="auto">
          <a:xfrm>
            <a:off x="5257800" y="4784725"/>
            <a:ext cx="358457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b="1" u="sng">
              <a:solidFill>
                <a:srgbClr val="FF0000"/>
              </a:solidFill>
              <a:latin typeface="Cambria" panose="02040503050406030204" pitchFamily="18" charset="0"/>
            </a:endParaRPr>
          </a:p>
          <a:p>
            <a:pPr eaLnBrk="1" hangingPunct="1">
              <a:spcBef>
                <a:spcPct val="0"/>
              </a:spcBef>
              <a:buFontTx/>
              <a:buNone/>
            </a:pPr>
            <a:r>
              <a:rPr lang="en-US" altLang="en-US" sz="2800" b="1" u="sng">
                <a:solidFill>
                  <a:srgbClr val="FF0000"/>
                </a:solidFill>
                <a:latin typeface="Cambria" panose="02040503050406030204" pitchFamily="18" charset="0"/>
              </a:rPr>
              <a:t>Mentor:</a:t>
            </a:r>
          </a:p>
          <a:p>
            <a:pPr eaLnBrk="1" hangingPunct="1">
              <a:spcBef>
                <a:spcPct val="0"/>
              </a:spcBef>
              <a:buFontTx/>
              <a:buNone/>
            </a:pPr>
            <a:endParaRPr lang="en-US" altLang="en-US" sz="2800" b="1" u="sng">
              <a:solidFill>
                <a:srgbClr val="FF0000"/>
              </a:solidFill>
              <a:latin typeface="Cambria" panose="02040503050406030204" pitchFamily="18" charset="0"/>
            </a:endParaRPr>
          </a:p>
          <a:p>
            <a:pPr eaLnBrk="1" hangingPunct="1">
              <a:spcBef>
                <a:spcPct val="0"/>
              </a:spcBef>
              <a:buFontTx/>
              <a:buNone/>
            </a:pPr>
            <a:r>
              <a:rPr lang="en-US" altLang="en-US" sz="2400">
                <a:solidFill>
                  <a:srgbClr val="002060"/>
                </a:solidFill>
                <a:latin typeface="Times New Roman" panose="02020603050405020304" pitchFamily="18" charset="0"/>
                <a:cs typeface="Times New Roman" panose="02020603050405020304" pitchFamily="18" charset="0"/>
              </a:rPr>
              <a:t>          </a:t>
            </a:r>
            <a:r>
              <a:rPr lang="en-US" altLang="en-US" sz="2400" b="1">
                <a:solidFill>
                  <a:srgbClr val="002060"/>
                </a:solidFill>
                <a:latin typeface="Times New Roman" panose="02020603050405020304" pitchFamily="18" charset="0"/>
                <a:cs typeface="Times New Roman" panose="02020603050405020304" pitchFamily="18" charset="0"/>
              </a:rPr>
              <a:t>DINESHKUMAR T</a:t>
            </a:r>
            <a:endParaRPr lang="en-US" altLang="en-US" sz="2400" b="1" u="sng">
              <a:solidFill>
                <a:srgbClr val="00206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800" b="1" u="sng">
              <a:solidFill>
                <a:srgbClr val="FF0000"/>
              </a:solidFill>
              <a:latin typeface="Cambria" panose="02040503050406030204" pitchFamily="18" charset="0"/>
            </a:endParaRPr>
          </a:p>
          <a:p>
            <a:pPr eaLnBrk="1" hangingPunct="1">
              <a:spcBef>
                <a:spcPct val="0"/>
              </a:spcBef>
              <a:buFontTx/>
              <a:buNone/>
            </a:pPr>
            <a:r>
              <a:rPr lang="en-US" altLang="en-US" sz="2000" b="1" u="sng">
                <a:solidFill>
                  <a:srgbClr val="FF0000"/>
                </a:solidFill>
                <a:latin typeface="Cambria" panose="02040503050406030204" pitchFamily="18" charset="0"/>
              </a:rPr>
              <a:t> </a:t>
            </a:r>
          </a:p>
        </p:txBody>
      </p:sp>
      <p:sp>
        <p:nvSpPr>
          <p:cNvPr id="3082" name="Slide Number Placeholder 12">
            <a:extLst>
              <a:ext uri="{FF2B5EF4-FFF2-40B4-BE49-F238E27FC236}">
                <a16:creationId xmlns:a16="http://schemas.microsoft.com/office/drawing/2014/main" id="{18FCC669-E63F-4A76-97BF-48AB36F488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497DB8-3D35-4D3C-AF55-A76B7E518041}" type="slidenum">
              <a:rPr lang="en-US" altLang="en-US" sz="1200">
                <a:solidFill>
                  <a:srgbClr val="898989"/>
                </a:solidFill>
              </a:rPr>
              <a:pPr>
                <a:spcBef>
                  <a:spcPct val="0"/>
                </a:spcBef>
                <a:buFontTx/>
                <a:buNone/>
              </a:pPr>
              <a:t>1</a:t>
            </a:fld>
            <a:endParaRPr lang="en-US" altLang="en-US" sz="1200">
              <a:solidFill>
                <a:srgbClr val="898989"/>
              </a:solidFill>
            </a:endParaRPr>
          </a:p>
        </p:txBody>
      </p:sp>
      <p:sp>
        <p:nvSpPr>
          <p:cNvPr id="3083" name="AutoShape 14" descr="List of mergers and acquisitions by IBM - Wikipedia">
            <a:extLst>
              <a:ext uri="{FF2B5EF4-FFF2-40B4-BE49-F238E27FC236}">
                <a16:creationId xmlns:a16="http://schemas.microsoft.com/office/drawing/2014/main" id="{747ABA36-7B3D-410E-99E8-FA155163012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3084" name="Picture 15">
            <a:extLst>
              <a:ext uri="{FF2B5EF4-FFF2-40B4-BE49-F238E27FC236}">
                <a16:creationId xmlns:a16="http://schemas.microsoft.com/office/drawing/2014/main" id="{20375BAD-FB78-4C81-A4A0-038A63DB5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025" y="381000"/>
            <a:ext cx="8159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5">
            <a:extLst>
              <a:ext uri="{FF2B5EF4-FFF2-40B4-BE49-F238E27FC236}">
                <a16:creationId xmlns:a16="http://schemas.microsoft.com/office/drawing/2014/main" id="{EC7B3724-39BE-49E2-B216-11DDC2570A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28600"/>
            <a:ext cx="8302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A2C265B0-0360-44A3-8B6A-05C1B92583F7}"/>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6B23B47B-63C6-463F-95E7-48CA85434F3B}"/>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412" name="Title 6">
            <a:extLst>
              <a:ext uri="{FF2B5EF4-FFF2-40B4-BE49-F238E27FC236}">
                <a16:creationId xmlns:a16="http://schemas.microsoft.com/office/drawing/2014/main" id="{4D9ACCA6-4966-4C2E-95DE-4A502DF7785B}"/>
              </a:ext>
            </a:extLst>
          </p:cNvPr>
          <p:cNvSpPr>
            <a:spLocks noGrp="1"/>
          </p:cNvSpPr>
          <p:nvPr>
            <p:ph type="title"/>
          </p:nvPr>
        </p:nvSpPr>
        <p:spPr>
          <a:xfrm>
            <a:off x="457200" y="46038"/>
            <a:ext cx="8229600" cy="792162"/>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1D106106-15BF-4350-A972-260B24A267D2}"/>
              </a:ext>
            </a:extLst>
          </p:cNvPr>
          <p:cNvGraphicFramePr>
            <a:graphicFrameLocks noGrp="1"/>
          </p:cNvGraphicFramePr>
          <p:nvPr/>
        </p:nvGraphicFramePr>
        <p:xfrm>
          <a:off x="381000" y="974725"/>
          <a:ext cx="8381999" cy="3841750"/>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6162">
                <a:tc>
                  <a:txBody>
                    <a:bodyPr/>
                    <a:lstStyle/>
                    <a:p>
                      <a:pPr algn="ctr"/>
                      <a:r>
                        <a:rPr lang="en-US" sz="2000" b="1" dirty="0">
                          <a:solidFill>
                            <a:srgbClr val="00B050"/>
                          </a:solidFill>
                          <a:latin typeface="Times New Roman" pitchFamily="18" charset="0"/>
                          <a:cs typeface="Times New Roman" pitchFamily="18" charset="0"/>
                        </a:rPr>
                        <a:t>TITLE</a:t>
                      </a:r>
                    </a:p>
                  </a:txBody>
                  <a:tcPr marT="45725" marB="45725"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25" marB="45725"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25" marB="45725"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25" marB="45725" anchor="ctr"/>
                </a:tc>
                <a:extLst>
                  <a:ext uri="{0D108BD9-81ED-4DB2-BD59-A6C34878D82A}">
                    <a16:rowId xmlns:a16="http://schemas.microsoft.com/office/drawing/2014/main" val="10000"/>
                  </a:ext>
                </a:extLst>
              </a:tr>
              <a:tr h="2835588">
                <a:tc>
                  <a:txBody>
                    <a:bodyPr/>
                    <a:lstStyle/>
                    <a:p>
                      <a:pPr algn="ctr"/>
                      <a:r>
                        <a:rPr kumimoji="0" lang="en-US" sz="1800" b="0" i="0" u="none" strike="noStrike" kern="1200" baseline="0" dirty="0">
                          <a:solidFill>
                            <a:schemeClr val="tx1"/>
                          </a:solidFill>
                          <a:latin typeface="Times New Roman" pitchFamily="18" charset="0"/>
                          <a:ea typeface="+mn-ea"/>
                          <a:cs typeface="Times New Roman" pitchFamily="18" charset="0"/>
                        </a:rPr>
                        <a:t>An Automated Car Price Prediction System Using Effective Machine Learning Techniques</a:t>
                      </a:r>
                    </a:p>
                  </a:txBody>
                  <a:tcPr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Santosh Kumar </a:t>
                      </a:r>
                      <a:r>
                        <a:rPr lang="en-US" sz="1800" b="0" dirty="0" err="1">
                          <a:solidFill>
                            <a:schemeClr val="tx1"/>
                          </a:solidFill>
                        </a:rPr>
                        <a:t>Satapathy</a:t>
                      </a:r>
                      <a:endParaRPr lang="en-US" sz="1800" b="0" dirty="0">
                        <a:solidFill>
                          <a:schemeClr val="tx1"/>
                        </a:solidFill>
                      </a:endParaRP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2022</a:t>
                      </a:r>
                      <a:endParaRPr lang="en-US" sz="1800" b="0" dirty="0">
                        <a:solidFill>
                          <a:schemeClr val="tx1"/>
                        </a:solidFill>
                      </a:endParaRPr>
                    </a:p>
                  </a:txBody>
                  <a:tcPr marT="45725" marB="45725" anchor="ctr"/>
                </a:tc>
                <a:tc>
                  <a:txBody>
                    <a:bodyPr/>
                    <a:lstStyle/>
                    <a:p>
                      <a:pPr algn="ctr"/>
                      <a:r>
                        <a:rPr lang="en-US" sz="1800" b="0" dirty="0">
                          <a:solidFill>
                            <a:schemeClr val="tx1"/>
                          </a:solidFill>
                        </a:rPr>
                        <a:t>International Conference </a:t>
                      </a:r>
                      <a:r>
                        <a:rPr lang="en-US" sz="1600" b="0" dirty="0">
                          <a:solidFill>
                            <a:schemeClr val="tx1"/>
                          </a:solidFill>
                        </a:rPr>
                        <a:t>on</a:t>
                      </a:r>
                      <a:r>
                        <a:rPr lang="en-US" sz="1800" b="0" dirty="0">
                          <a:solidFill>
                            <a:schemeClr val="tx1"/>
                          </a:solidFill>
                        </a:rPr>
                        <a:t> Computational Intelligence and Sustainable Engineering Solutions (CISES)</a:t>
                      </a:r>
                    </a:p>
                  </a:txBody>
                  <a:tcPr marT="45725" marB="45725" anchor="ctr"/>
                </a:tc>
                <a:tc>
                  <a:txBody>
                    <a:bodyPr/>
                    <a:lstStyle/>
                    <a:p>
                      <a:pPr algn="just"/>
                      <a:r>
                        <a:rPr lang="en-US" sz="1400" b="0" i="0" kern="1200" dirty="0">
                          <a:solidFill>
                            <a:schemeClr val="tx1"/>
                          </a:solidFill>
                          <a:effectLst/>
                          <a:latin typeface="+mn-lt"/>
                          <a:ea typeface="+mn-ea"/>
                          <a:cs typeface="+mn-cs"/>
                        </a:rPr>
                        <a:t>This research focuses on Building a mathematical model that could predict the price of a second-hand car based on its current features. Determining the price of a used automobile is a difficult task because several factors like Current Mileage, Current Condition, Make, Year, etc., can influence the prediction prices of an automobile. And, from the perspective of a person who sells, it becomes a dilemma to predict the price of a second-hand car accurately.</a:t>
                      </a:r>
                      <a:endParaRPr lang="en-US" sz="1800" b="0" dirty="0">
                        <a:solidFill>
                          <a:schemeClr val="tx1"/>
                        </a:solidFill>
                      </a:endParaRPr>
                    </a:p>
                  </a:txBody>
                  <a:tcPr marT="45725" marB="45725"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A3E733ED-63B5-4F9A-A96E-7A4991CECD01}"/>
              </a:ext>
            </a:extLst>
          </p:cNvPr>
          <p:cNvGraphicFramePr>
            <a:graphicFrameLocks noGrp="1"/>
          </p:cNvGraphicFramePr>
          <p:nvPr/>
        </p:nvGraphicFramePr>
        <p:xfrm>
          <a:off x="379413" y="4816475"/>
          <a:ext cx="8382000" cy="2011596"/>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2011363">
                <a:tc>
                  <a:txBody>
                    <a:bodyPr/>
                    <a:lstStyle/>
                    <a:p>
                      <a:pPr algn="ctr"/>
                      <a:r>
                        <a:rPr kumimoji="0" lang="en-US" sz="1800" b="0" i="0" u="none" strike="noStrike" kern="1200" baseline="0" dirty="0">
                          <a:solidFill>
                            <a:schemeClr val="tx1"/>
                          </a:solidFill>
                          <a:latin typeface="Times New Roman" pitchFamily="18" charset="0"/>
                          <a:ea typeface="+mn-ea"/>
                          <a:cs typeface="Times New Roman" pitchFamily="18" charset="0"/>
                        </a:rPr>
                        <a:t>Application of data mining technology in second-hand car price forecasting</a:t>
                      </a:r>
                    </a:p>
                  </a:txBody>
                  <a:tcPr marT="45678" marB="45678"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Silin</a:t>
                      </a:r>
                      <a:r>
                        <a:rPr lang="en-GB" altLang="en-US" sz="1800" b="0" dirty="0">
                          <a:solidFill>
                            <a:schemeClr val="tx1"/>
                          </a:solidFill>
                          <a:latin typeface="Times New Roman" pitchFamily="18" charset="0"/>
                          <a:cs typeface="Times New Roman" pitchFamily="18" charset="0"/>
                        </a:rPr>
                        <a:t> Chen </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pitchFamily="18" charset="0"/>
                          <a:cs typeface="Times New Roman" pitchFamily="18" charset="0"/>
                        </a:rPr>
                        <a:t>   2022</a:t>
                      </a:r>
                      <a:endParaRPr lang="en-US" sz="1800" b="0" dirty="0">
                        <a:solidFill>
                          <a:schemeClr val="tx1"/>
                        </a:solidFill>
                        <a:latin typeface="Times New Roman" pitchFamily="18" charset="0"/>
                        <a:cs typeface="Times New Roman" pitchFamily="18" charset="0"/>
                      </a:endParaRPr>
                    </a:p>
                  </a:txBody>
                  <a:tcPr marT="45678" marB="45678" anchor="ctr"/>
                </a:tc>
                <a:tc>
                  <a:txBody>
                    <a:bodyPr/>
                    <a:lstStyle/>
                    <a:p>
                      <a:pPr algn="ctr"/>
                      <a:r>
                        <a:rPr lang="en-US" sz="1600" b="0" dirty="0">
                          <a:solidFill>
                            <a:schemeClr val="tx1"/>
                          </a:solidFill>
                          <a:latin typeface="Times New Roman" pitchFamily="18" charset="0"/>
                          <a:cs typeface="Times New Roman" pitchFamily="18" charset="0"/>
                        </a:rPr>
                        <a:t>3</a:t>
                      </a:r>
                      <a:r>
                        <a:rPr lang="en-US" sz="1600" b="0" baseline="30000" dirty="0">
                          <a:solidFill>
                            <a:schemeClr val="tx1"/>
                          </a:solidFill>
                          <a:latin typeface="Times New Roman" pitchFamily="18" charset="0"/>
                          <a:cs typeface="Times New Roman" pitchFamily="18" charset="0"/>
                        </a:rPr>
                        <a:t>rd</a:t>
                      </a:r>
                      <a:r>
                        <a:rPr lang="en-US" sz="1600" b="0" dirty="0">
                          <a:solidFill>
                            <a:schemeClr val="tx1"/>
                          </a:solidFill>
                          <a:latin typeface="Times New Roman" pitchFamily="18" charset="0"/>
                          <a:cs typeface="Times New Roman" pitchFamily="18" charset="0"/>
                        </a:rPr>
                        <a:t> International Conference on Electronic Communication and Artificial Intelligence (IWECAI)</a:t>
                      </a:r>
                    </a:p>
                  </a:txBody>
                  <a:tcPr marT="45678" marB="45678" anchor="ctr"/>
                </a:tc>
                <a:tc>
                  <a:txBody>
                    <a:bodyPr/>
                    <a:lstStyle/>
                    <a:p>
                      <a:pPr algn="just"/>
                      <a:r>
                        <a:rPr lang="en-US" sz="1400" b="0" i="0" kern="1200" dirty="0">
                          <a:solidFill>
                            <a:schemeClr val="tx1"/>
                          </a:solidFill>
                          <a:effectLst/>
                          <a:latin typeface="+mn-lt"/>
                          <a:ea typeface="+mn-ea"/>
                          <a:cs typeface="+mn-cs"/>
                        </a:rPr>
                        <a:t> Firstly, the exploration of used car data was carried out, and features with correlation up to 99%, some outliers, and missing values were found by looking at the heat map, box line plot, and violin plot. After deleting the duplicate features and outliers, three different used car datasets were obtained using three fill methods for missing values, namely, mode fill, median fill, and random forest fill.</a:t>
                      </a:r>
                      <a:endParaRPr lang="en-US" sz="1400" b="0" dirty="0">
                        <a:solidFill>
                          <a:schemeClr val="tx1"/>
                        </a:solidFill>
                        <a:latin typeface="Times New Roman" pitchFamily="18" charset="0"/>
                        <a:cs typeface="Times New Roman" pitchFamily="18" charset="0"/>
                      </a:endParaRPr>
                    </a:p>
                  </a:txBody>
                  <a:tcPr marT="45678" marB="45678" anchor="ctr"/>
                </a:tc>
                <a:extLst>
                  <a:ext uri="{0D108BD9-81ED-4DB2-BD59-A6C34878D82A}">
                    <a16:rowId xmlns:a16="http://schemas.microsoft.com/office/drawing/2014/main" val="10000"/>
                  </a:ext>
                </a:extLst>
              </a:tr>
            </a:tbl>
          </a:graphicData>
        </a:graphic>
      </p:graphicFrame>
      <p:sp>
        <p:nvSpPr>
          <p:cNvPr id="17442" name="Slide Number Placeholder 9">
            <a:extLst>
              <a:ext uri="{FF2B5EF4-FFF2-40B4-BE49-F238E27FC236}">
                <a16:creationId xmlns:a16="http://schemas.microsoft.com/office/drawing/2014/main" id="{094348B5-381D-4C6C-9E7B-2979D036E36A}"/>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8E5729A-8145-4FF3-9A7F-BC9732E77E22}"/>
              </a:ext>
            </a:extLst>
          </p:cNvPr>
          <p:cNvSpPr>
            <a:spLocks noGrp="1"/>
          </p:cNvSpPr>
          <p:nvPr>
            <p:ph type="title"/>
          </p:nvPr>
        </p:nvSpPr>
        <p:spPr>
          <a:xfrm>
            <a:off x="304800" y="0"/>
            <a:ext cx="8229600" cy="1143000"/>
          </a:xfrm>
        </p:spPr>
        <p:txBody>
          <a:bodyPr/>
          <a:lstStyle/>
          <a:p>
            <a:pPr eaLnBrk="1" hangingPunct="1"/>
            <a:r>
              <a:rPr lang="en-US" altLang="en-US" b="1">
                <a:solidFill>
                  <a:srgbClr val="00B05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Problem  Identification </a:t>
            </a:r>
          </a:p>
        </p:txBody>
      </p:sp>
      <p:sp>
        <p:nvSpPr>
          <p:cNvPr id="13315" name="Content Placeholder 2">
            <a:extLst>
              <a:ext uri="{FF2B5EF4-FFF2-40B4-BE49-F238E27FC236}">
                <a16:creationId xmlns:a16="http://schemas.microsoft.com/office/drawing/2014/main" id="{776005A3-B97E-49ED-973D-31D66A520701}"/>
              </a:ext>
            </a:extLst>
          </p:cNvPr>
          <p:cNvSpPr>
            <a:spLocks noGrp="1"/>
          </p:cNvSpPr>
          <p:nvPr>
            <p:ph idx="1"/>
          </p:nvPr>
        </p:nvSpPr>
        <p:spPr>
          <a:xfrm>
            <a:off x="457200" y="1143000"/>
            <a:ext cx="8458200" cy="5394325"/>
          </a:xfrm>
        </p:spPr>
        <p:txBody>
          <a:bodyPr/>
          <a:lstStyle/>
          <a:p>
            <a:pPr algn="just">
              <a:defRPr/>
            </a:pPr>
            <a:r>
              <a:rPr lang="en-US" sz="2200" dirty="0"/>
              <a:t>Used car resale market in India was marked at 24.2 billion US dollars in 2019.</a:t>
            </a:r>
          </a:p>
          <a:p>
            <a:pPr algn="just">
              <a:defRPr/>
            </a:pPr>
            <a:r>
              <a:rPr lang="en-US" sz="2200" dirty="0"/>
              <a:t>Due to the huge requirement of used cars and lack of experts who can determine the correct valuation, there is an utmost need of bridging this gap between sellers and buyers.</a:t>
            </a:r>
          </a:p>
          <a:p>
            <a:pPr algn="just">
              <a:defRPr/>
            </a:pPr>
            <a:r>
              <a:rPr lang="en-US" altLang="en-US" sz="2200" dirty="0">
                <a:latin typeface="Times New Roman" panose="02020603050405020304" pitchFamily="18" charset="0"/>
                <a:cs typeface="Times New Roman" panose="02020603050405020304" pitchFamily="18" charset="0"/>
              </a:rPr>
              <a:t>Which can be only filled by an expert having knowledge about </a:t>
            </a:r>
          </a:p>
          <a:p>
            <a:pPr marL="0" indent="0" algn="just">
              <a:buFont typeface="Arial" panose="020B0604020202020204" pitchFamily="34" charset="0"/>
              <a:buNone/>
              <a:defRPr/>
            </a:pPr>
            <a:r>
              <a:rPr lang="en-US" altLang="en-US" sz="2200" dirty="0">
                <a:latin typeface="Times New Roman" panose="02020603050405020304" pitchFamily="18" charset="0"/>
                <a:cs typeface="Times New Roman" panose="02020603050405020304" pitchFamily="18" charset="0"/>
              </a:rPr>
              <a:t>     every car in the market but it can be an decades old car . which may be </a:t>
            </a:r>
          </a:p>
          <a:p>
            <a:pPr marL="0" indent="0" algn="just">
              <a:buFont typeface="Arial" panose="020B0604020202020204" pitchFamily="34" charset="0"/>
              <a:buNone/>
              <a:defRPr/>
            </a:pPr>
            <a:r>
              <a:rPr lang="en-US" altLang="en-US" sz="2200" dirty="0">
                <a:latin typeface="Times New Roman" panose="02020603050405020304" pitchFamily="18" charset="0"/>
                <a:cs typeface="Times New Roman" panose="02020603050405020304" pitchFamily="18" charset="0"/>
              </a:rPr>
              <a:t>     beyond his knowledge.</a:t>
            </a:r>
          </a:p>
          <a:p>
            <a:pPr algn="just">
              <a:defRPr/>
            </a:pPr>
            <a:r>
              <a:rPr lang="en-US" altLang="en-US" sz="2200" dirty="0">
                <a:latin typeface="Times New Roman" panose="02020603050405020304" pitchFamily="18" charset="0"/>
                <a:cs typeface="Times New Roman" panose="02020603050405020304" pitchFamily="18" charset="0"/>
              </a:rPr>
              <a:t> Also there is need  of knowledge about mathematical formulas</a:t>
            </a:r>
          </a:p>
          <a:p>
            <a:pPr marL="0" indent="0" algn="just">
              <a:buFont typeface="Arial" panose="020B0604020202020204" pitchFamily="34" charset="0"/>
              <a:buNone/>
              <a:defRPr/>
            </a:pPr>
            <a:r>
              <a:rPr lang="en-US" altLang="en-US" sz="2200" dirty="0">
                <a:latin typeface="Times New Roman" panose="02020603050405020304" pitchFamily="18" charset="0"/>
                <a:cs typeface="Times New Roman" panose="02020603050405020304" pitchFamily="18" charset="0"/>
              </a:rPr>
              <a:t>     And other algorithms for resale value calculation.</a:t>
            </a:r>
          </a:p>
          <a:p>
            <a:pPr algn="just">
              <a:defRPr/>
            </a:pPr>
            <a:r>
              <a:rPr lang="en-US" altLang="en-US" sz="2200" dirty="0">
                <a:latin typeface="Times New Roman" panose="02020603050405020304" pitchFamily="18" charset="0"/>
                <a:cs typeface="Times New Roman" panose="02020603050405020304" pitchFamily="18" charset="0"/>
              </a:rPr>
              <a:t>Also time duration for calculation is an another major issue need to be taken in to account .</a:t>
            </a:r>
          </a:p>
          <a:p>
            <a:pPr algn="just">
              <a:defRPr/>
            </a:pPr>
            <a:r>
              <a:rPr lang="en-US" altLang="en-US" sz="2200" dirty="0">
                <a:latin typeface="Times New Roman" panose="02020603050405020304" pitchFamily="18" charset="0"/>
                <a:cs typeface="Times New Roman" panose="02020603050405020304" pitchFamily="18" charset="0"/>
              </a:rPr>
              <a:t>Availability of the experts is an another problem, which is not easy to find one in towns and rural areas.    </a:t>
            </a:r>
          </a:p>
          <a:p>
            <a:pPr marL="0" indent="0" algn="just">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73D2FFE-36A0-484E-803D-887826CCEB68}"/>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461" name="Slide Number Placeholder 6">
            <a:extLst>
              <a:ext uri="{FF2B5EF4-FFF2-40B4-BE49-F238E27FC236}">
                <a16:creationId xmlns:a16="http://schemas.microsoft.com/office/drawing/2014/main" id="{C4D3C095-1297-4E11-8EEB-E87AC0DD0B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D95C991-843E-4DEC-A6AB-2D14E52BC148}"/>
              </a:ext>
            </a:extLst>
          </p:cNvPr>
          <p:cNvSpPr>
            <a:spLocks noGrp="1"/>
          </p:cNvSpPr>
          <p:nvPr>
            <p:ph type="title"/>
          </p:nvPr>
        </p:nvSpPr>
        <p:spPr>
          <a:xfrm>
            <a:off x="228600" y="136525"/>
            <a:ext cx="8839200" cy="1006475"/>
          </a:xfrm>
        </p:spPr>
        <p:txBody>
          <a:bodyPr/>
          <a:lstStyle/>
          <a:p>
            <a:pPr marL="342900" indent="-342900" eaLnBrk="1" hangingPunct="1"/>
            <a:r>
              <a:rPr lang="en-US" altLang="en-US" sz="3200" b="1">
                <a:solidFill>
                  <a:srgbClr val="FF000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Block  Diagram </a:t>
            </a:r>
          </a:p>
        </p:txBody>
      </p:sp>
      <p:sp>
        <p:nvSpPr>
          <p:cNvPr id="6" name="Rectangle 5">
            <a:extLst>
              <a:ext uri="{FF2B5EF4-FFF2-40B4-BE49-F238E27FC236}">
                <a16:creationId xmlns:a16="http://schemas.microsoft.com/office/drawing/2014/main" id="{7846AA0D-C3AF-4452-A5F6-5B43E4D5FB39}"/>
              </a:ext>
            </a:extLst>
          </p:cNvPr>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484" name="Slide Number Placeholder 6">
            <a:extLst>
              <a:ext uri="{FF2B5EF4-FFF2-40B4-BE49-F238E27FC236}">
                <a16:creationId xmlns:a16="http://schemas.microsoft.com/office/drawing/2014/main" id="{EB6D520D-6E30-4170-95B7-989BE80320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11</a:t>
            </a:r>
          </a:p>
        </p:txBody>
      </p:sp>
      <p:pic>
        <p:nvPicPr>
          <p:cNvPr id="20485" name="Picture 4">
            <a:extLst>
              <a:ext uri="{FF2B5EF4-FFF2-40B4-BE49-F238E27FC236}">
                <a16:creationId xmlns:a16="http://schemas.microsoft.com/office/drawing/2014/main" id="{F3D40E53-E6CD-4D0B-A62E-C777741FD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60488"/>
            <a:ext cx="590867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F399FFD-C92E-4742-A5C1-B835161C9B0D}"/>
              </a:ext>
            </a:extLst>
          </p:cNvPr>
          <p:cNvSpPr>
            <a:spLocks noGrp="1"/>
          </p:cNvSpPr>
          <p:nvPr>
            <p:ph type="title"/>
          </p:nvPr>
        </p:nvSpPr>
        <p:spPr>
          <a:xfrm>
            <a:off x="180975" y="-228600"/>
            <a:ext cx="8229600" cy="11430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References</a:t>
            </a:r>
          </a:p>
        </p:txBody>
      </p:sp>
      <p:sp>
        <p:nvSpPr>
          <p:cNvPr id="21507" name="Content Placeholder 2">
            <a:extLst>
              <a:ext uri="{FF2B5EF4-FFF2-40B4-BE49-F238E27FC236}">
                <a16:creationId xmlns:a16="http://schemas.microsoft.com/office/drawing/2014/main" id="{242FA6AD-0457-469A-842F-BBB206E7D6A6}"/>
              </a:ext>
            </a:extLst>
          </p:cNvPr>
          <p:cNvSpPr>
            <a:spLocks noGrp="1"/>
          </p:cNvSpPr>
          <p:nvPr>
            <p:ph idx="1"/>
          </p:nvPr>
        </p:nvSpPr>
        <p:spPr>
          <a:xfrm>
            <a:off x="180975" y="1020763"/>
            <a:ext cx="8505825" cy="5381625"/>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a:extLst>
              <a:ext uri="{FF2B5EF4-FFF2-40B4-BE49-F238E27FC236}">
                <a16:creationId xmlns:a16="http://schemas.microsoft.com/office/drawing/2014/main" id="{A21E016A-647F-49F4-8E61-5721C553A63C}"/>
              </a:ext>
            </a:extLst>
          </p:cNvPr>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509" name="Content Placeholder 2">
            <a:extLst>
              <a:ext uri="{FF2B5EF4-FFF2-40B4-BE49-F238E27FC236}">
                <a16:creationId xmlns:a16="http://schemas.microsoft.com/office/drawing/2014/main" id="{F33EB3AA-83FC-4BD0-9482-17468A9BEC91}"/>
              </a:ext>
            </a:extLst>
          </p:cNvPr>
          <p:cNvSpPr txBox="1">
            <a:spLocks noChangeArrowheads="1"/>
          </p:cNvSpPr>
          <p:nvPr/>
        </p:nvSpPr>
        <p:spPr bwMode="auto">
          <a:xfrm>
            <a:off x="152400" y="914400"/>
            <a:ext cx="883920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000">
                <a:latin typeface="Times New Roman" panose="02020603050405020304" pitchFamily="18" charset="0"/>
                <a:cs typeface="Times New Roman" panose="02020603050405020304" pitchFamily="18" charset="0"/>
              </a:rPr>
              <a:t>[1] NATIONAL TRANSPORT AUTHORITY. 2014. Available from:      http://nta.gov.mu/English/Statistics/Pages/Archive.aspx [Accessed 15 January 2014]. </a:t>
            </a:r>
          </a:p>
          <a:p>
            <a:pPr algn="just" eaLnBrk="1" hangingPunct="1"/>
            <a:r>
              <a:rPr lang="en-US" altLang="en-US" sz="2000">
                <a:latin typeface="Times New Roman" panose="02020603050405020304" pitchFamily="18" charset="0"/>
                <a:cs typeface="Times New Roman" panose="02020603050405020304" pitchFamily="18" charset="0"/>
              </a:rPr>
              <a:t>[2]   MOTORS  MEGA. 2014. Available from: </a:t>
            </a:r>
          </a:p>
          <a:p>
            <a:pPr algn="just" eaLnBrk="1" hangingPunct="1"/>
            <a:r>
              <a:rPr lang="en-US" altLang="en-US" sz="2000">
                <a:latin typeface="Times New Roman" panose="02020603050405020304" pitchFamily="18" charset="0"/>
                <a:cs typeface="Times New Roman" panose="02020603050405020304" pitchFamily="18" charset="0"/>
              </a:rPr>
              <a:t>      http://motors.mega.mu/news/2013/12/17/auto-market-8-decrease-sales-newcars/ [Accessed 17 January 2014].</a:t>
            </a:r>
          </a:p>
          <a:p>
            <a:pPr algn="just" eaLnBrk="1" hangingPunct="1"/>
            <a:r>
              <a:rPr lang="en-US" altLang="en-US" sz="2000">
                <a:latin typeface="Times New Roman" panose="02020603050405020304" pitchFamily="18" charset="0"/>
                <a:cs typeface="Times New Roman" panose="02020603050405020304" pitchFamily="18" charset="0"/>
              </a:rPr>
              <a:t>[3] LISTIANI, M., 2009. Support Vector Regression Analysis for Price Prediction in a Car Leasing Application. Thesis (MSc). Hamburg University of Technology. </a:t>
            </a:r>
          </a:p>
          <a:p>
            <a:pPr algn="just" eaLnBrk="1" hangingPunct="1"/>
            <a:r>
              <a:rPr lang="en-US" altLang="en-US" sz="2000">
                <a:latin typeface="Times New Roman" panose="02020603050405020304" pitchFamily="18" charset="0"/>
                <a:cs typeface="Times New Roman" panose="02020603050405020304" pitchFamily="18" charset="0"/>
              </a:rPr>
              <a:t>[4] RICHARDSON, M., 2009. Determinants of Used Car Resale Value. Thesis (BSc). The Colorado College.</a:t>
            </a:r>
          </a:p>
          <a:p>
            <a:pPr algn="just" eaLnBrk="1" hangingPunct="1"/>
            <a:r>
              <a:rPr lang="en-US" altLang="en-US" sz="2000">
                <a:latin typeface="Times New Roman" panose="02020603050405020304" pitchFamily="18" charset="0"/>
                <a:cs typeface="Times New Roman" panose="02020603050405020304" pitchFamily="18" charset="0"/>
              </a:rPr>
              <a:t>[5] WU, J. D., HSU, C. C. AND CHEN, H. C., 2009. An expert system of price forecasting for used cars using adaptive neuro-fuzzy inference. Expert Systems with Applications. Vol. 36, Issue 4, pp. 7809-7817. </a:t>
            </a:r>
            <a:endParaRPr lang="en-IN" altLang="en-US" sz="2000">
              <a:latin typeface="Times New Roman" panose="02020603050405020304" pitchFamily="18" charset="0"/>
              <a:cs typeface="Times New Roman" panose="02020603050405020304" pitchFamily="18" charset="0"/>
            </a:endParaRPr>
          </a:p>
          <a:p>
            <a:pPr algn="just" eaLnBrk="1" hangingPunct="1"/>
            <a:r>
              <a:rPr lang="en-US" altLang="en-US" sz="2000">
                <a:latin typeface="Times New Roman" panose="02020603050405020304" pitchFamily="18" charset="0"/>
                <a:cs typeface="Times New Roman" panose="02020603050405020304" pitchFamily="18" charset="0"/>
              </a:rPr>
              <a:t>[6] DU, J., XIE, L. AND SCHROEDER S., 2009. Practice Prize Paper - PIN     Optimal Distribution of Auction Vehicles System: Applying Price Forecasting, Elasticity Estimation and Genetic Algorithms to Used-Vehicle Distribution. Marketing Science, Vol. 28, Issue 4, pp. 637-644. </a:t>
            </a:r>
          </a:p>
        </p:txBody>
      </p:sp>
      <p:sp>
        <p:nvSpPr>
          <p:cNvPr id="21510" name="Slide Number Placeholder 7">
            <a:extLst>
              <a:ext uri="{FF2B5EF4-FFF2-40B4-BE49-F238E27FC236}">
                <a16:creationId xmlns:a16="http://schemas.microsoft.com/office/drawing/2014/main" id="{6029461E-3C12-4990-92D5-F1E09FF8CB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A8DF1DC-81DE-4432-ABFF-063CF1E0D552}"/>
              </a:ext>
            </a:extLst>
          </p:cNvPr>
          <p:cNvSpPr>
            <a:spLocks noGrp="1"/>
          </p:cNvSpPr>
          <p:nvPr>
            <p:ph type="title"/>
          </p:nvPr>
        </p:nvSpPr>
        <p:spPr>
          <a:xfrm>
            <a:off x="457200" y="-152400"/>
            <a:ext cx="8229600" cy="9144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References</a:t>
            </a:r>
            <a:endParaRPr lang="en-US" altLang="en-US" b="1">
              <a:solidFill>
                <a:srgbClr val="002060"/>
              </a:solidFill>
              <a:latin typeface="Cambria" panose="02040503050406030204" pitchFamily="18" charset="0"/>
            </a:endParaRPr>
          </a:p>
        </p:txBody>
      </p:sp>
      <p:sp>
        <p:nvSpPr>
          <p:cNvPr id="22531" name="Content Placeholder 2">
            <a:extLst>
              <a:ext uri="{FF2B5EF4-FFF2-40B4-BE49-F238E27FC236}">
                <a16:creationId xmlns:a16="http://schemas.microsoft.com/office/drawing/2014/main" id="{43BCD3BA-86E5-4C26-9D5F-06104E320C60}"/>
              </a:ext>
            </a:extLst>
          </p:cNvPr>
          <p:cNvSpPr>
            <a:spLocks noGrp="1"/>
          </p:cNvSpPr>
          <p:nvPr>
            <p:ph idx="1"/>
          </p:nvPr>
        </p:nvSpPr>
        <p:spPr>
          <a:xfrm>
            <a:off x="457200" y="762000"/>
            <a:ext cx="8229600" cy="5364163"/>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a:extLst>
              <a:ext uri="{FF2B5EF4-FFF2-40B4-BE49-F238E27FC236}">
                <a16:creationId xmlns:a16="http://schemas.microsoft.com/office/drawing/2014/main" id="{C86FC2D4-1EF1-4786-8670-966851F33564}"/>
              </a:ext>
            </a:extLst>
          </p:cNvPr>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4" name="Content Placeholder 2">
            <a:extLst>
              <a:ext uri="{FF2B5EF4-FFF2-40B4-BE49-F238E27FC236}">
                <a16:creationId xmlns:a16="http://schemas.microsoft.com/office/drawing/2014/main" id="{D338D282-5071-440F-B619-A667AEDE8793}"/>
              </a:ext>
            </a:extLst>
          </p:cNvPr>
          <p:cNvSpPr txBox="1">
            <a:spLocks/>
          </p:cNvSpPr>
          <p:nvPr/>
        </p:nvSpPr>
        <p:spPr bwMode="auto">
          <a:xfrm>
            <a:off x="152400" y="762000"/>
            <a:ext cx="8686800" cy="5562600"/>
          </a:xfrm>
          <a:prstGeom prst="rect">
            <a:avLst/>
          </a:prstGeom>
          <a:noFill/>
          <a:ln>
            <a:noFill/>
          </a:ln>
        </p:spPr>
        <p:txBody>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just" eaLnBrk="1" hangingPunct="1">
              <a:spcBef>
                <a:spcPct val="0"/>
              </a:spcBef>
              <a:buFont typeface="Arial" panose="020B0604020202020204" pitchFamily="34" charset="0"/>
              <a:buNone/>
              <a:defRPr/>
            </a:pPr>
            <a:endParaRPr lang="en-IN" sz="2200" dirty="0">
              <a:latin typeface="Times New Roman" panose="02020603050405020304" pitchFamily="18" charset="0"/>
              <a:cs typeface="Times New Roman" panose="02020603050405020304" pitchFamily="18" charset="0"/>
            </a:endParaRPr>
          </a:p>
          <a:p>
            <a:pPr marL="0" indent="0" algn="just" eaLnBrk="1" hangingPunct="1">
              <a:spcBef>
                <a:spcPct val="0"/>
              </a:spcBef>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7] WEKA 4: DATA MINING SOFTWARE IN JAVA. 2014. Available from:</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http://www.cs.waikato.ac.nz/ml/weka/index.html [Accessed 17 January 2014].</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[8] LI, Y. H. AND JAIN, A. K., 1998. Classification of Text Documents. The</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Computer Journal, Vol. 41, pp. 537-546.</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[9] QUINLAN, J. R., 1993. C4.5: Programs for Machine Learning. Morgan</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Kaufmann.</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[10] MITCHELL, T. M., 1997. Machine Learning. McGraw-Hill, Inc. New York,</a:t>
            </a:r>
          </a:p>
          <a:p>
            <a:pPr marL="0" indent="0" algn="just" eaLnBrk="1" hangingPunct="1">
              <a:spcBef>
                <a:spcPct val="0"/>
              </a:spcBef>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NY, USA.</a:t>
            </a:r>
          </a:p>
          <a:p>
            <a:pPr algn="just" eaLnBrk="1" hangingPunct="1">
              <a:spcBef>
                <a:spcPct val="0"/>
              </a:spcBef>
              <a:buFontTx/>
              <a:buAutoNum type="arabicPeriod" startAt="4"/>
              <a:defRPr/>
            </a:pPr>
            <a:endParaRPr lang="en-US" altLang="en-US" sz="2400" dirty="0">
              <a:latin typeface="Times New Roman" panose="02020603050405020304" pitchFamily="18" charset="0"/>
              <a:cs typeface="Times New Roman" panose="02020603050405020304" pitchFamily="18" charset="0"/>
            </a:endParaRPr>
          </a:p>
        </p:txBody>
      </p:sp>
      <p:sp>
        <p:nvSpPr>
          <p:cNvPr id="22534" name="Slide Number Placeholder 7">
            <a:extLst>
              <a:ext uri="{FF2B5EF4-FFF2-40B4-BE49-F238E27FC236}">
                <a16:creationId xmlns:a16="http://schemas.microsoft.com/office/drawing/2014/main" id="{77528327-FF20-4C57-AD31-8C5C9175B1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274C8EA4-E889-461F-A1C8-08E25F285B6E}"/>
              </a:ext>
            </a:extLst>
          </p:cNvPr>
          <p:cNvSpPr>
            <a:spLocks noGrp="1"/>
          </p:cNvSpPr>
          <p:nvPr>
            <p:ph idx="1"/>
          </p:nvPr>
        </p:nvSpPr>
        <p:spPr>
          <a:xfrm>
            <a:off x="533400" y="2362200"/>
            <a:ext cx="8229600" cy="533400"/>
          </a:xfrm>
        </p:spPr>
        <p:txBody>
          <a:bodyPr/>
          <a:lstStyle/>
          <a:p>
            <a:pPr algn="ctr">
              <a:buFont typeface="Arial" panose="020B0604020202020204" pitchFamily="34" charset="0"/>
              <a:buNone/>
            </a:pPr>
            <a:r>
              <a:rPr lang="en-IN" altLang="en-US" sz="3600" b="1">
                <a:solidFill>
                  <a:srgbClr val="FF0000"/>
                </a:solidFill>
                <a:latin typeface="Times New Roman" panose="02020603050405020304" pitchFamily="18" charset="0"/>
                <a:cs typeface="Times New Roman" panose="02020603050405020304" pitchFamily="18" charset="0"/>
              </a:rPr>
              <a:t>Questions &amp; Discussion</a:t>
            </a:r>
            <a:endParaRPr lang="en-US" altLang="en-US" sz="3600" b="1">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8B8B92D-F206-43BE-897A-FE1DA2994922}"/>
              </a:ext>
            </a:extLst>
          </p:cNvPr>
          <p:cNvSpPr>
            <a:spLocks noGrp="1"/>
          </p:cNvSpPr>
          <p:nvPr>
            <p:ph type="dt" sz="quarter" idx="10"/>
          </p:nvPr>
        </p:nvSpPr>
        <p:spPr/>
        <p:txBody>
          <a:bodyPr/>
          <a:lstStyle/>
          <a:p>
            <a:pPr>
              <a:defRPr/>
            </a:pPr>
            <a:fld id="{4F0FEDDB-DA0C-4246-A552-3C3576E809A7}" type="datetime1">
              <a:rPr lang="en-US" smtClean="0"/>
              <a:pPr>
                <a:defRPr/>
              </a:pPr>
              <a:t>9/4/2022</a:t>
            </a:fld>
            <a:endParaRPr lang="en-US"/>
          </a:p>
        </p:txBody>
      </p:sp>
      <p:sp>
        <p:nvSpPr>
          <p:cNvPr id="23556" name="Slide Number Placeholder 4">
            <a:extLst>
              <a:ext uri="{FF2B5EF4-FFF2-40B4-BE49-F238E27FC236}">
                <a16:creationId xmlns:a16="http://schemas.microsoft.com/office/drawing/2014/main" id="{170C845B-599B-41B6-B543-18BA1B89CF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EF64F7D-C960-4103-9284-7FCC00061C1E}" type="slidenum">
              <a:rPr lang="en-US" altLang="en-US" sz="1200">
                <a:solidFill>
                  <a:srgbClr val="898989"/>
                </a:solidFill>
              </a:rPr>
              <a:pPr>
                <a:spcBef>
                  <a:spcPct val="0"/>
                </a:spcBef>
                <a:buFontTx/>
                <a:buNone/>
              </a:pPr>
              <a:t>15</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0FA669D3-1AF4-4BEE-A005-9C8F0ADFBCAC}"/>
              </a:ext>
            </a:extLst>
          </p:cNvPr>
          <p:cNvSpPr>
            <a:spLocks noGrp="1"/>
          </p:cNvSpPr>
          <p:nvPr>
            <p:ph idx="1"/>
          </p:nvPr>
        </p:nvSpPr>
        <p:spPr>
          <a:xfrm>
            <a:off x="533400" y="1981200"/>
            <a:ext cx="8229600" cy="1066800"/>
          </a:xfrm>
        </p:spPr>
        <p:txBody>
          <a:bodyPr/>
          <a:lstStyle/>
          <a:p>
            <a:pPr algn="ctr">
              <a:buFont typeface="Arial" panose="020B0604020202020204" pitchFamily="34" charset="0"/>
              <a:buNone/>
            </a:pPr>
            <a:r>
              <a:rPr lang="en-IN" altLang="en-US" sz="6000">
                <a:solidFill>
                  <a:srgbClr val="FF0000"/>
                </a:solidFill>
                <a:latin typeface="Times New Roman" panose="02020603050405020304" pitchFamily="18" charset="0"/>
                <a:cs typeface="Times New Roman" panose="02020603050405020304" pitchFamily="18" charset="0"/>
              </a:rPr>
              <a:t>THANK YOU</a:t>
            </a:r>
            <a:endParaRPr lang="en-US" altLang="en-US" sz="600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15FE4D-76E7-4F9A-A11B-D265432F811B}"/>
              </a:ext>
            </a:extLst>
          </p:cNvPr>
          <p:cNvSpPr>
            <a:spLocks noGrp="1"/>
          </p:cNvSpPr>
          <p:nvPr>
            <p:ph type="dt" sz="quarter" idx="10"/>
          </p:nvPr>
        </p:nvSpPr>
        <p:spPr/>
        <p:txBody>
          <a:bodyPr/>
          <a:lstStyle/>
          <a:p>
            <a:pPr>
              <a:defRPr/>
            </a:pPr>
            <a:fld id="{4F0FEDDB-DA0C-4246-A552-3C3576E809A7}" type="datetime1">
              <a:rPr lang="en-US" smtClean="0"/>
              <a:pPr>
                <a:defRPr/>
              </a:pPr>
              <a:t>9/4/2022</a:t>
            </a:fld>
            <a:endParaRPr lang="en-US"/>
          </a:p>
        </p:txBody>
      </p:sp>
      <p:sp>
        <p:nvSpPr>
          <p:cNvPr id="24580" name="Slide Number Placeholder 4">
            <a:extLst>
              <a:ext uri="{FF2B5EF4-FFF2-40B4-BE49-F238E27FC236}">
                <a16:creationId xmlns:a16="http://schemas.microsoft.com/office/drawing/2014/main" id="{D8C67F86-C2D1-4DEA-A72D-66F85FA212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93D194-265B-4497-87B0-BE39E1DD8726}" type="slidenum">
              <a:rPr lang="en-US" altLang="en-US" sz="1200">
                <a:solidFill>
                  <a:srgbClr val="898989"/>
                </a:solidFill>
              </a:rPr>
              <a:pPr>
                <a:spcBef>
                  <a:spcPct val="0"/>
                </a:spcBef>
                <a:buFontTx/>
                <a:buNone/>
              </a:pPr>
              <a:t>16</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123D3DF-CD57-4C04-8FE2-9B9E87203E57}"/>
              </a:ext>
            </a:extLst>
          </p:cNvPr>
          <p:cNvSpPr>
            <a:spLocks noGrp="1"/>
          </p:cNvSpPr>
          <p:nvPr>
            <p:ph type="title"/>
          </p:nvPr>
        </p:nvSpPr>
        <p:spPr/>
        <p:txBody>
          <a:bodyPr/>
          <a:lstStyle/>
          <a:p>
            <a:r>
              <a:rPr lang="en-US" altLang="en-US" b="1">
                <a:solidFill>
                  <a:srgbClr val="FF0000"/>
                </a:solidFill>
                <a:latin typeface="Times New Roman" panose="02020603050405020304" pitchFamily="18" charset="0"/>
                <a:cs typeface="Times New Roman" panose="02020603050405020304" pitchFamily="18" charset="0"/>
              </a:rPr>
              <a:t>Table of Contents</a:t>
            </a:r>
          </a:p>
        </p:txBody>
      </p:sp>
      <p:sp>
        <p:nvSpPr>
          <p:cNvPr id="5123" name="Content Placeholder 2">
            <a:extLst>
              <a:ext uri="{FF2B5EF4-FFF2-40B4-BE49-F238E27FC236}">
                <a16:creationId xmlns:a16="http://schemas.microsoft.com/office/drawing/2014/main" id="{DDBDE184-8E98-44D7-A9AE-FECAFE13430B}"/>
              </a:ext>
            </a:extLst>
          </p:cNvPr>
          <p:cNvSpPr>
            <a:spLocks noGrp="1"/>
          </p:cNvSpPr>
          <p:nvPr>
            <p:ph idx="1"/>
          </p:nvPr>
        </p:nvSpPr>
        <p:spPr/>
        <p:txBody>
          <a:bodyPr/>
          <a:lstStyle/>
          <a:p>
            <a:endParaRPr lang="en-US" altLang="en-US"/>
          </a:p>
        </p:txBody>
      </p:sp>
      <p:sp>
        <p:nvSpPr>
          <p:cNvPr id="5124" name="Slide Number Placeholder 3">
            <a:extLst>
              <a:ext uri="{FF2B5EF4-FFF2-40B4-BE49-F238E27FC236}">
                <a16:creationId xmlns:a16="http://schemas.microsoft.com/office/drawing/2014/main" id="{E1E3FD73-61B9-481F-9EBE-13829C573E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6F651B-98B6-4E5A-A562-DDD2D268CB5C}" type="slidenum">
              <a:rPr lang="en-US" altLang="en-US" sz="1200">
                <a:solidFill>
                  <a:srgbClr val="898989"/>
                </a:solidFill>
              </a:rPr>
              <a:pPr>
                <a:spcBef>
                  <a:spcPct val="0"/>
                </a:spcBef>
                <a:buFontTx/>
                <a:buNone/>
              </a:pPr>
              <a:t>2</a:t>
            </a:fld>
            <a:endParaRPr lang="en-US" altLang="en-US" sz="1200">
              <a:solidFill>
                <a:srgbClr val="898989"/>
              </a:solidFill>
            </a:endParaRPr>
          </a:p>
        </p:txBody>
      </p:sp>
      <p:graphicFrame>
        <p:nvGraphicFramePr>
          <p:cNvPr id="5" name="Content Placeholder 7">
            <a:extLst>
              <a:ext uri="{FF2B5EF4-FFF2-40B4-BE49-F238E27FC236}">
                <a16:creationId xmlns:a16="http://schemas.microsoft.com/office/drawing/2014/main" id="{DEFA6BFD-1147-4F3D-A640-0A7AC89A7E57}"/>
              </a:ext>
            </a:extLst>
          </p:cNvPr>
          <p:cNvGraphicFramePr>
            <a:graphicFrameLocks/>
          </p:cNvGraphicFramePr>
          <p:nvPr/>
        </p:nvGraphicFramePr>
        <p:xfrm>
          <a:off x="457200" y="1447800"/>
          <a:ext cx="8229600" cy="5089962"/>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000"/>
                    </a:ext>
                  </a:extLst>
                </a:gridCol>
                <a:gridCol w="579310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944770">
                <a:tc>
                  <a:txBody>
                    <a:bodyPr/>
                    <a:lstStyle/>
                    <a:p>
                      <a:pPr algn="ctr">
                        <a:buNone/>
                      </a:pPr>
                      <a:r>
                        <a:rPr lang="en-IN" altLang="en-US" sz="2800" dirty="0" err="1">
                          <a:latin typeface="Times New Roman" pitchFamily="18" charset="0"/>
                          <a:cs typeface="Times New Roman" pitchFamily="18" charset="0"/>
                        </a:rPr>
                        <a:t>S.No</a:t>
                      </a:r>
                      <a:r>
                        <a:rPr lang="en-IN" altLang="en-US" sz="2800" dirty="0">
                          <a:latin typeface="Times New Roman" pitchFamily="18" charset="0"/>
                          <a:cs typeface="Times New Roman" pitchFamily="18" charset="0"/>
                        </a:rPr>
                        <a:t>.</a:t>
                      </a:r>
                    </a:p>
                  </a:txBody>
                  <a:tcPr marT="45709" marB="45709" anchor="ctr"/>
                </a:tc>
                <a:tc>
                  <a:txBody>
                    <a:bodyPr/>
                    <a:lstStyle/>
                    <a:p>
                      <a:pPr algn="ctr">
                        <a:buNone/>
                      </a:pPr>
                      <a:r>
                        <a:rPr lang="en-IN" altLang="en-US" sz="2800" dirty="0">
                          <a:latin typeface="Times New Roman" pitchFamily="18" charset="0"/>
                          <a:cs typeface="Times New Roman" pitchFamily="18" charset="0"/>
                        </a:rPr>
                        <a:t>Content</a:t>
                      </a:r>
                    </a:p>
                  </a:txBody>
                  <a:tcPr marT="45709" marB="45709" anchor="ctr"/>
                </a:tc>
                <a:tc>
                  <a:txBody>
                    <a:bodyPr/>
                    <a:lstStyle/>
                    <a:p>
                      <a:pPr algn="ctr">
                        <a:buNone/>
                      </a:pPr>
                      <a:r>
                        <a:rPr lang="en-IN" altLang="en-US" sz="2800" dirty="0">
                          <a:latin typeface="Times New Roman" pitchFamily="18" charset="0"/>
                          <a:cs typeface="Times New Roman" pitchFamily="18" charset="0"/>
                        </a:rPr>
                        <a:t>Slide No.</a:t>
                      </a:r>
                    </a:p>
                  </a:txBody>
                  <a:tcPr marT="45709" marB="45709" anchor="ctr"/>
                </a:tc>
                <a:extLst>
                  <a:ext uri="{0D108BD9-81ED-4DB2-BD59-A6C34878D82A}">
                    <a16:rowId xmlns:a16="http://schemas.microsoft.com/office/drawing/2014/main" val="10000"/>
                  </a:ext>
                </a:extLst>
              </a:tr>
              <a:tr h="518094">
                <a:tc>
                  <a:txBody>
                    <a:bodyPr/>
                    <a:lstStyle/>
                    <a:p>
                      <a:pPr algn="ctr">
                        <a:buNone/>
                      </a:pPr>
                      <a:r>
                        <a:rPr lang="en-IN" altLang="en-US" sz="2800" dirty="0">
                          <a:latin typeface="Times New Roman" pitchFamily="18" charset="0"/>
                          <a:cs typeface="Times New Roman" pitchFamily="18" charset="0"/>
                        </a:rPr>
                        <a:t>1</a:t>
                      </a:r>
                    </a:p>
                  </a:txBody>
                  <a:tcPr marT="45709" marB="45709"/>
                </a:tc>
                <a:tc>
                  <a:txBody>
                    <a:bodyPr/>
                    <a:lstStyle/>
                    <a:p>
                      <a:r>
                        <a:rPr lang="en-US" sz="2800" dirty="0">
                          <a:latin typeface="Times New Roman" pitchFamily="18" charset="0"/>
                          <a:cs typeface="Times New Roman" pitchFamily="18" charset="0"/>
                        </a:rPr>
                        <a:t>Objectives</a:t>
                      </a:r>
                    </a:p>
                  </a:txBody>
                  <a:tcPr marT="45709" marB="45709"/>
                </a:tc>
                <a:tc>
                  <a:txBody>
                    <a:bodyPr/>
                    <a:lstStyle/>
                    <a:p>
                      <a:pPr algn="ctr">
                        <a:buNone/>
                      </a:pPr>
                      <a:r>
                        <a:rPr lang="en-IN" altLang="en-US" sz="2800" dirty="0">
                          <a:latin typeface="Times New Roman" pitchFamily="18" charset="0"/>
                          <a:cs typeface="Times New Roman" pitchFamily="18" charset="0"/>
                        </a:rPr>
                        <a:t>3</a:t>
                      </a:r>
                    </a:p>
                  </a:txBody>
                  <a:tcPr marT="45709" marB="45709" anchor="ctr"/>
                </a:tc>
                <a:extLst>
                  <a:ext uri="{0D108BD9-81ED-4DB2-BD59-A6C34878D82A}">
                    <a16:rowId xmlns:a16="http://schemas.microsoft.com/office/drawing/2014/main" val="10001"/>
                  </a:ext>
                </a:extLst>
              </a:tr>
              <a:tr h="518094">
                <a:tc>
                  <a:txBody>
                    <a:bodyPr/>
                    <a:lstStyle/>
                    <a:p>
                      <a:pPr algn="ctr">
                        <a:buNone/>
                      </a:pPr>
                      <a:r>
                        <a:rPr lang="en-IN" altLang="en-US" sz="2800">
                          <a:latin typeface="Times New Roman" pitchFamily="18" charset="0"/>
                          <a:cs typeface="Times New Roman" pitchFamily="18" charset="0"/>
                        </a:rPr>
                        <a:t>2</a:t>
                      </a:r>
                    </a:p>
                  </a:txBody>
                  <a:tcPr marT="45709" marB="45709"/>
                </a:tc>
                <a:tc>
                  <a:txBody>
                    <a:bodyPr/>
                    <a:lstStyle/>
                    <a:p>
                      <a:pPr>
                        <a:buNone/>
                      </a:pPr>
                      <a:r>
                        <a:rPr lang="en-IN" altLang="en-US" sz="2800" dirty="0">
                          <a:latin typeface="Times New Roman" pitchFamily="18" charset="0"/>
                          <a:cs typeface="Times New Roman" pitchFamily="18" charset="0"/>
                        </a:rPr>
                        <a:t>Abstract</a:t>
                      </a:r>
                    </a:p>
                  </a:txBody>
                  <a:tcPr marT="45709" marB="45709"/>
                </a:tc>
                <a:tc>
                  <a:txBody>
                    <a:bodyPr/>
                    <a:lstStyle/>
                    <a:p>
                      <a:pPr algn="ctr">
                        <a:buNone/>
                      </a:pPr>
                      <a:r>
                        <a:rPr lang="en-IN" altLang="en-US" sz="2800" dirty="0">
                          <a:latin typeface="Times New Roman" pitchFamily="18" charset="0"/>
                          <a:cs typeface="Times New Roman" pitchFamily="18" charset="0"/>
                        </a:rPr>
                        <a:t>4</a:t>
                      </a:r>
                    </a:p>
                  </a:txBody>
                  <a:tcPr marT="45709" marB="45709" anchor="ctr"/>
                </a:tc>
                <a:extLst>
                  <a:ext uri="{0D108BD9-81ED-4DB2-BD59-A6C34878D82A}">
                    <a16:rowId xmlns:a16="http://schemas.microsoft.com/office/drawing/2014/main" val="10002"/>
                  </a:ext>
                </a:extLst>
              </a:tr>
              <a:tr h="518094">
                <a:tc>
                  <a:txBody>
                    <a:bodyPr/>
                    <a:lstStyle/>
                    <a:p>
                      <a:pPr algn="ctr">
                        <a:buNone/>
                      </a:pPr>
                      <a:r>
                        <a:rPr lang="en-IN" altLang="en-US" sz="2800" dirty="0">
                          <a:latin typeface="Times New Roman" pitchFamily="18" charset="0"/>
                          <a:cs typeface="Times New Roman" pitchFamily="18" charset="0"/>
                        </a:rPr>
                        <a:t>3</a:t>
                      </a:r>
                    </a:p>
                  </a:txBody>
                  <a:tcPr marT="45709" marB="45709"/>
                </a:tc>
                <a:tc>
                  <a:txBody>
                    <a:bodyPr/>
                    <a:lstStyle/>
                    <a:p>
                      <a:pPr>
                        <a:buNone/>
                      </a:pPr>
                      <a:r>
                        <a:rPr lang="en-IN" altLang="en-US" sz="2800" dirty="0">
                          <a:latin typeface="Times New Roman" pitchFamily="18" charset="0"/>
                          <a:cs typeface="Times New Roman" pitchFamily="18" charset="0"/>
                        </a:rPr>
                        <a:t>Introduction</a:t>
                      </a:r>
                    </a:p>
                  </a:txBody>
                  <a:tcPr marT="45709" marB="45709"/>
                </a:tc>
                <a:tc>
                  <a:txBody>
                    <a:bodyPr/>
                    <a:lstStyle/>
                    <a:p>
                      <a:pPr algn="ctr">
                        <a:buNone/>
                      </a:pPr>
                      <a:r>
                        <a:rPr lang="en-IN" altLang="en-US" sz="2800" dirty="0">
                          <a:latin typeface="Times New Roman" pitchFamily="18" charset="0"/>
                          <a:cs typeface="Times New Roman" pitchFamily="18" charset="0"/>
                        </a:rPr>
                        <a:t>5</a:t>
                      </a:r>
                    </a:p>
                  </a:txBody>
                  <a:tcPr marT="45709" marB="45709" anchor="ctr"/>
                </a:tc>
                <a:extLst>
                  <a:ext uri="{0D108BD9-81ED-4DB2-BD59-A6C34878D82A}">
                    <a16:rowId xmlns:a16="http://schemas.microsoft.com/office/drawing/2014/main" val="10003"/>
                  </a:ext>
                </a:extLst>
              </a:tr>
              <a:tr h="518094">
                <a:tc>
                  <a:txBody>
                    <a:bodyPr/>
                    <a:lstStyle/>
                    <a:p>
                      <a:pPr algn="ctr">
                        <a:buNone/>
                      </a:pPr>
                      <a:r>
                        <a:rPr lang="en-IN" altLang="en-US" sz="2800" dirty="0">
                          <a:latin typeface="Times New Roman" pitchFamily="18" charset="0"/>
                          <a:cs typeface="Times New Roman" pitchFamily="18" charset="0"/>
                        </a:rPr>
                        <a:t>4</a:t>
                      </a:r>
                    </a:p>
                  </a:txBody>
                  <a:tcPr marT="45709" marB="45709"/>
                </a:tc>
                <a:tc>
                  <a:txBody>
                    <a:bodyPr/>
                    <a:lstStyle/>
                    <a:p>
                      <a:pPr>
                        <a:buNone/>
                      </a:pPr>
                      <a:r>
                        <a:rPr lang="en-IN" altLang="en-US" sz="2800" dirty="0">
                          <a:latin typeface="Times New Roman" pitchFamily="18" charset="0"/>
                          <a:cs typeface="Times New Roman" pitchFamily="18" charset="0"/>
                        </a:rPr>
                        <a:t>Literature Survey</a:t>
                      </a:r>
                    </a:p>
                  </a:txBody>
                  <a:tcPr marT="45709" marB="45709"/>
                </a:tc>
                <a:tc>
                  <a:txBody>
                    <a:bodyPr/>
                    <a:lstStyle/>
                    <a:p>
                      <a:pPr algn="ctr">
                        <a:buNone/>
                      </a:pPr>
                      <a:r>
                        <a:rPr lang="en-IN" altLang="en-US" sz="2800" dirty="0">
                          <a:latin typeface="Times New Roman" pitchFamily="18" charset="0"/>
                          <a:cs typeface="Times New Roman" pitchFamily="18" charset="0"/>
                        </a:rPr>
                        <a:t>6</a:t>
                      </a:r>
                    </a:p>
                  </a:txBody>
                  <a:tcPr marT="45709" marB="45709" anchor="ctr"/>
                </a:tc>
                <a:extLst>
                  <a:ext uri="{0D108BD9-81ED-4DB2-BD59-A6C34878D82A}">
                    <a16:rowId xmlns:a16="http://schemas.microsoft.com/office/drawing/2014/main" val="10004"/>
                  </a:ext>
                </a:extLst>
              </a:tr>
              <a:tr h="518094">
                <a:tc>
                  <a:txBody>
                    <a:bodyPr/>
                    <a:lstStyle/>
                    <a:p>
                      <a:pPr algn="ctr">
                        <a:buNone/>
                      </a:pPr>
                      <a:r>
                        <a:rPr lang="en-IN" altLang="en-US" sz="2800" dirty="0">
                          <a:latin typeface="Times New Roman" pitchFamily="18" charset="0"/>
                          <a:cs typeface="Times New Roman" pitchFamily="18" charset="0"/>
                        </a:rPr>
                        <a:t>5</a:t>
                      </a:r>
                    </a:p>
                  </a:txBody>
                  <a:tcPr marT="45709" marB="457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Problem  Identification </a:t>
                      </a:r>
                    </a:p>
                  </a:txBody>
                  <a:tcPr marT="45709" marB="45709"/>
                </a:tc>
                <a:tc>
                  <a:txBody>
                    <a:bodyPr/>
                    <a:lstStyle/>
                    <a:p>
                      <a:pPr algn="ctr">
                        <a:buNone/>
                      </a:pPr>
                      <a:r>
                        <a:rPr lang="en-IN" altLang="en-US" sz="2800" dirty="0">
                          <a:latin typeface="Times New Roman" pitchFamily="18" charset="0"/>
                          <a:cs typeface="Times New Roman" pitchFamily="18" charset="0"/>
                        </a:rPr>
                        <a:t>11</a:t>
                      </a:r>
                    </a:p>
                  </a:txBody>
                  <a:tcPr marT="45709" marB="45709" anchor="ctr"/>
                </a:tc>
                <a:extLst>
                  <a:ext uri="{0D108BD9-81ED-4DB2-BD59-A6C34878D82A}">
                    <a16:rowId xmlns:a16="http://schemas.microsoft.com/office/drawing/2014/main" val="10005"/>
                  </a:ext>
                </a:extLst>
              </a:tr>
              <a:tr h="518094">
                <a:tc>
                  <a:txBody>
                    <a:bodyPr/>
                    <a:lstStyle/>
                    <a:p>
                      <a:pPr algn="ctr">
                        <a:buNone/>
                      </a:pPr>
                      <a:r>
                        <a:rPr lang="en-IN" altLang="en-US" sz="2800" dirty="0">
                          <a:latin typeface="Times New Roman" pitchFamily="18" charset="0"/>
                          <a:cs typeface="Times New Roman" pitchFamily="18" charset="0"/>
                        </a:rPr>
                        <a:t>6</a:t>
                      </a:r>
                    </a:p>
                  </a:txBody>
                  <a:tcPr marT="45709" marB="457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Block  Diagram </a:t>
                      </a:r>
                    </a:p>
                  </a:txBody>
                  <a:tcPr marT="45709" marB="45709"/>
                </a:tc>
                <a:tc>
                  <a:txBody>
                    <a:bodyPr/>
                    <a:lstStyle/>
                    <a:p>
                      <a:pPr algn="ctr">
                        <a:buNone/>
                      </a:pPr>
                      <a:r>
                        <a:rPr lang="en-IN" altLang="en-US" sz="2800" dirty="0">
                          <a:latin typeface="Times New Roman" pitchFamily="18" charset="0"/>
                          <a:cs typeface="Times New Roman" pitchFamily="18" charset="0"/>
                        </a:rPr>
                        <a:t>12</a:t>
                      </a:r>
                    </a:p>
                  </a:txBody>
                  <a:tcPr marT="45709" marB="45709" anchor="ctr"/>
                </a:tc>
                <a:extLst>
                  <a:ext uri="{0D108BD9-81ED-4DB2-BD59-A6C34878D82A}">
                    <a16:rowId xmlns:a16="http://schemas.microsoft.com/office/drawing/2014/main" val="10006"/>
                  </a:ext>
                </a:extLst>
              </a:tr>
              <a:tr h="518094">
                <a:tc>
                  <a:txBody>
                    <a:bodyPr/>
                    <a:lstStyle/>
                    <a:p>
                      <a:pPr algn="ctr">
                        <a:buNone/>
                      </a:pPr>
                      <a:r>
                        <a:rPr lang="en-IN" altLang="en-US" sz="2800" dirty="0">
                          <a:latin typeface="Times New Roman" pitchFamily="18" charset="0"/>
                          <a:cs typeface="Times New Roman" pitchFamily="18" charset="0"/>
                        </a:rPr>
                        <a:t>7</a:t>
                      </a:r>
                    </a:p>
                  </a:txBody>
                  <a:tcPr marT="45709" marB="45709"/>
                </a:tc>
                <a:tc>
                  <a:txBody>
                    <a:bodyPr/>
                    <a:lstStyle/>
                    <a:p>
                      <a:pPr>
                        <a:buNone/>
                      </a:pPr>
                      <a:r>
                        <a:rPr lang="en-IN" altLang="en-US" sz="2800" dirty="0">
                          <a:latin typeface="Times New Roman" pitchFamily="18" charset="0"/>
                          <a:cs typeface="Times New Roman" pitchFamily="18" charset="0"/>
                        </a:rPr>
                        <a:t>References</a:t>
                      </a:r>
                    </a:p>
                  </a:txBody>
                  <a:tcPr marT="45709" marB="45709"/>
                </a:tc>
                <a:tc>
                  <a:txBody>
                    <a:bodyPr/>
                    <a:lstStyle/>
                    <a:p>
                      <a:pPr algn="ctr">
                        <a:buNone/>
                      </a:pPr>
                      <a:r>
                        <a:rPr lang="en-IN" altLang="en-US" sz="2800" dirty="0">
                          <a:latin typeface="Times New Roman" pitchFamily="18" charset="0"/>
                          <a:cs typeface="Times New Roman" pitchFamily="18" charset="0"/>
                        </a:rPr>
                        <a:t>13</a:t>
                      </a:r>
                    </a:p>
                  </a:txBody>
                  <a:tcPr marT="45709" marB="45709" anchor="ctr"/>
                </a:tc>
                <a:extLst>
                  <a:ext uri="{0D108BD9-81ED-4DB2-BD59-A6C34878D82A}">
                    <a16:rowId xmlns:a16="http://schemas.microsoft.com/office/drawing/2014/main" val="10007"/>
                  </a:ext>
                </a:extLst>
              </a:tr>
              <a:tr h="518094">
                <a:tc>
                  <a:txBody>
                    <a:bodyPr/>
                    <a:lstStyle/>
                    <a:p>
                      <a:pPr algn="ctr">
                        <a:buNone/>
                      </a:pPr>
                      <a:endParaRPr lang="en-IN" altLang="en-US" sz="2800" dirty="0">
                        <a:latin typeface="Times New Roman" pitchFamily="18" charset="0"/>
                        <a:cs typeface="Times New Roman" pitchFamily="18" charset="0"/>
                      </a:endParaRPr>
                    </a:p>
                  </a:txBody>
                  <a:tcPr marT="45709" marB="45709"/>
                </a:tc>
                <a:tc>
                  <a:txBody>
                    <a:bodyPr/>
                    <a:lstStyle/>
                    <a:p>
                      <a:pPr>
                        <a:buNone/>
                      </a:pPr>
                      <a:endParaRPr lang="en-IN" altLang="en-US" sz="2800" dirty="0">
                        <a:latin typeface="Times New Roman" pitchFamily="18" charset="0"/>
                        <a:cs typeface="Times New Roman" pitchFamily="18" charset="0"/>
                      </a:endParaRPr>
                    </a:p>
                  </a:txBody>
                  <a:tcPr marT="45709" marB="45709"/>
                </a:tc>
                <a:tc>
                  <a:txBody>
                    <a:bodyPr/>
                    <a:lstStyle/>
                    <a:p>
                      <a:pPr algn="ctr">
                        <a:buNone/>
                      </a:pPr>
                      <a:endParaRPr lang="en-IN" altLang="en-US" sz="2800" dirty="0">
                        <a:latin typeface="Times New Roman" pitchFamily="18" charset="0"/>
                        <a:cs typeface="Times New Roman" pitchFamily="18" charset="0"/>
                      </a:endParaRPr>
                    </a:p>
                  </a:txBody>
                  <a:tcPr marT="45709" marB="45709"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FECE2A0A-6695-46A0-A96A-B8581B71A034}"/>
              </a:ext>
            </a:extLst>
          </p:cNvPr>
          <p:cNvSpPr>
            <a:spLocks noGrp="1"/>
          </p:cNvSpPr>
          <p:nvPr>
            <p:ph idx="1"/>
          </p:nvPr>
        </p:nvSpPr>
        <p:spPr>
          <a:xfrm>
            <a:off x="457200" y="1143000"/>
            <a:ext cx="8229600" cy="5715000"/>
          </a:xfrm>
        </p:spPr>
        <p:txBody>
          <a:bodyPr/>
          <a:lstStyle/>
          <a:p>
            <a:r>
              <a:rPr lang="en-US" altLang="en-US">
                <a:latin typeface="Times New Roman" panose="02020603050405020304" pitchFamily="18" charset="0"/>
                <a:cs typeface="Times New Roman" panose="02020603050405020304" pitchFamily="18" charset="0"/>
              </a:rPr>
              <a:t>To Create an system for predicting the car resale value .</a:t>
            </a:r>
          </a:p>
          <a:p>
            <a:r>
              <a:rPr lang="en-US" altLang="en-US">
                <a:latin typeface="Times New Roman" panose="02020603050405020304" pitchFamily="18" charset="0"/>
                <a:cs typeface="Times New Roman" panose="02020603050405020304" pitchFamily="18" charset="0"/>
              </a:rPr>
              <a:t>To ease the resale value calculation by automating it .</a:t>
            </a:r>
          </a:p>
          <a:p>
            <a:r>
              <a:rPr lang="en-US" altLang="en-US">
                <a:latin typeface="Times New Roman" panose="02020603050405020304" pitchFamily="18" charset="0"/>
                <a:cs typeface="Times New Roman" panose="02020603050405020304" pitchFamily="18" charset="0"/>
              </a:rPr>
              <a:t>To get the approximate value with in no time for any car .</a:t>
            </a:r>
          </a:p>
          <a:p>
            <a:pPr algn="just" eaLnBrk="1" hangingPunct="1">
              <a:buFont typeface="Arial" panose="020B0604020202020204" pitchFamily="34" charset="0"/>
              <a:buNone/>
            </a:pPr>
            <a:endParaRPr lang="en-US" altLang="en-US" sz="2800">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8EA1788-C5F8-439F-B774-E9AE0D3AA81C}"/>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48" name="Title 6">
            <a:extLst>
              <a:ext uri="{FF2B5EF4-FFF2-40B4-BE49-F238E27FC236}">
                <a16:creationId xmlns:a16="http://schemas.microsoft.com/office/drawing/2014/main" id="{4B96F38D-602D-4D14-B678-8A16DB3EB48C}"/>
              </a:ext>
            </a:extLst>
          </p:cNvPr>
          <p:cNvSpPr>
            <a:spLocks noGrp="1"/>
          </p:cNvSpPr>
          <p:nvPr>
            <p:ph type="title"/>
          </p:nvPr>
        </p:nvSpPr>
        <p:spPr>
          <a:xfrm>
            <a:off x="457200" y="0"/>
            <a:ext cx="8229600" cy="990600"/>
          </a:xfrm>
        </p:spPr>
        <p:txBody>
          <a:bodyPr/>
          <a:lstStyle/>
          <a:p>
            <a:r>
              <a:rPr lang="en-US" altLang="en-US" b="1">
                <a:solidFill>
                  <a:srgbClr val="00B05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sp>
        <p:nvSpPr>
          <p:cNvPr id="6149" name="Slide Number Placeholder 6">
            <a:extLst>
              <a:ext uri="{FF2B5EF4-FFF2-40B4-BE49-F238E27FC236}">
                <a16:creationId xmlns:a16="http://schemas.microsoft.com/office/drawing/2014/main" id="{46C44374-5C19-41E2-9659-08C28AD103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6BCE23B-12D1-47C7-B9CA-0E3F22B0A35B}"/>
              </a:ext>
            </a:extLst>
          </p:cNvPr>
          <p:cNvSpPr>
            <a:spLocks noGrp="1"/>
          </p:cNvSpPr>
          <p:nvPr>
            <p:ph type="title"/>
          </p:nvPr>
        </p:nvSpPr>
        <p:spPr>
          <a:xfrm>
            <a:off x="457200" y="228600"/>
            <a:ext cx="8229600" cy="11430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F8FE787A-66E0-42CA-80A1-3AACB3A82E8F}"/>
              </a:ext>
            </a:extLst>
          </p:cNvPr>
          <p:cNvSpPr>
            <a:spLocks noGrp="1"/>
          </p:cNvSpPr>
          <p:nvPr>
            <p:ph idx="1"/>
          </p:nvPr>
        </p:nvSpPr>
        <p:spPr>
          <a:xfrm>
            <a:off x="457200" y="1371600"/>
            <a:ext cx="8458200" cy="4830763"/>
          </a:xfrm>
        </p:spPr>
        <p:txBody>
          <a:bodyPr/>
          <a:lstStyle/>
          <a:p>
            <a:pPr>
              <a:defRPr/>
            </a:pPr>
            <a:r>
              <a:rPr lang="en-US" altLang="en-US" sz="2800" dirty="0">
                <a:latin typeface="Times New Roman" panose="02020603050405020304" pitchFamily="18" charset="0"/>
                <a:cs typeface="Times New Roman" panose="02020603050405020304" pitchFamily="18" charset="0"/>
              </a:rPr>
              <a:t>This project is for decreasing the calculation complexity of the  car resale value.</a:t>
            </a:r>
          </a:p>
          <a:p>
            <a:pPr>
              <a:defRPr/>
            </a:pPr>
            <a:r>
              <a:rPr lang="en-US" altLang="en-US" sz="2800" dirty="0">
                <a:latin typeface="Times New Roman" panose="02020603050405020304" pitchFamily="18" charset="0"/>
                <a:cs typeface="Times New Roman" panose="02020603050405020304" pitchFamily="18" charset="0"/>
              </a:rPr>
              <a:t>As the middle class were in rise ,the need of a car is also high, in turn lead to higher data processing . </a:t>
            </a:r>
          </a:p>
          <a:p>
            <a:pPr>
              <a:defRPr/>
            </a:pPr>
            <a:r>
              <a:rPr lang="en-US" altLang="en-US" sz="2800" dirty="0">
                <a:latin typeface="Times New Roman" panose="02020603050405020304" pitchFamily="18" charset="0"/>
                <a:cs typeface="Times New Roman" panose="02020603050405020304" pitchFamily="18" charset="0"/>
              </a:rPr>
              <a:t>So our model is to fasten this process ,hence decreasing</a:t>
            </a:r>
          </a:p>
          <a:p>
            <a:pPr marL="0" indent="0">
              <a:buFont typeface="Arial" panose="020B0604020202020204" pitchFamily="34" charset="0"/>
              <a:buNone/>
              <a:defRPr/>
            </a:pPr>
            <a:r>
              <a:rPr lang="en-US" altLang="en-US" sz="2800" dirty="0">
                <a:latin typeface="Times New Roman" panose="02020603050405020304" pitchFamily="18" charset="0"/>
                <a:cs typeface="Times New Roman" panose="02020603050405020304" pitchFamily="18" charset="0"/>
              </a:rPr>
              <a:t>   the time taken with lower error probability.  </a:t>
            </a:r>
          </a:p>
        </p:txBody>
      </p:sp>
      <p:sp>
        <p:nvSpPr>
          <p:cNvPr id="6" name="Rectangle 5">
            <a:extLst>
              <a:ext uri="{FF2B5EF4-FFF2-40B4-BE49-F238E27FC236}">
                <a16:creationId xmlns:a16="http://schemas.microsoft.com/office/drawing/2014/main" id="{E2B90E36-9B76-4310-B1A4-7DD78F460A36}"/>
              </a:ext>
            </a:extLst>
          </p:cNvPr>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3" name="Slide Number Placeholder 6">
            <a:extLst>
              <a:ext uri="{FF2B5EF4-FFF2-40B4-BE49-F238E27FC236}">
                <a16:creationId xmlns:a16="http://schemas.microsoft.com/office/drawing/2014/main" id="{FD0BEA7D-9F3C-4FD2-8212-CECAA3E75D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A5AEAA04-6D61-4ED5-86EF-50163E9306A4}"/>
              </a:ext>
            </a:extLst>
          </p:cNvPr>
          <p:cNvSpPr>
            <a:spLocks noGrp="1"/>
          </p:cNvSpPr>
          <p:nvPr>
            <p:ph idx="1"/>
          </p:nvPr>
        </p:nvSpPr>
        <p:spPr>
          <a:xfrm>
            <a:off x="457200" y="1143000"/>
            <a:ext cx="8229600" cy="5715000"/>
          </a:xfrm>
        </p:spPr>
        <p:txBody>
          <a:bodyPr/>
          <a:lstStyle/>
          <a:p>
            <a:pPr eaLnBrk="1" hangingPunct="1">
              <a:defRPr/>
            </a:pPr>
            <a:r>
              <a:rPr lang="en-US" altLang="en-US" sz="2800" dirty="0">
                <a:latin typeface="Times New Roman" panose="02020603050405020304" pitchFamily="18" charset="0"/>
                <a:cs typeface="Times New Roman" panose="02020603050405020304" pitchFamily="18" charset="0"/>
              </a:rPr>
              <a:t>Due to growth of technology, there is an sharp improvement in living standards, by automating even the simple tasks .</a:t>
            </a:r>
          </a:p>
          <a:p>
            <a:pPr eaLnBrk="1" hangingPunct="1">
              <a:defRPr/>
            </a:pPr>
            <a:r>
              <a:rPr lang="en-US" altLang="en-US" sz="2800" dirty="0">
                <a:latin typeface="Times New Roman" panose="02020603050405020304" pitchFamily="18" charset="0"/>
                <a:cs typeface="Times New Roman" panose="02020603050405020304" pitchFamily="18" charset="0"/>
              </a:rPr>
              <a:t>So the calculation of reasonable price for the reselling car is being automated. </a:t>
            </a:r>
          </a:p>
          <a:p>
            <a:pPr eaLnBrk="1" hangingPunct="1">
              <a:defRPr/>
            </a:pPr>
            <a:r>
              <a:rPr lang="en-US" altLang="en-US" sz="2800" dirty="0">
                <a:latin typeface="Times New Roman" panose="02020603050405020304" pitchFamily="18" charset="0"/>
                <a:cs typeface="Times New Roman" panose="02020603050405020304" pitchFamily="18" charset="0"/>
              </a:rPr>
              <a:t>Which is by analyzing the uploaded data about the car</a:t>
            </a:r>
          </a:p>
          <a:p>
            <a:pPr marL="0" indent="0" eaLnBrk="1" hangingPunct="1">
              <a:buFont typeface="Arial" panose="020B0604020202020204" pitchFamily="34" charset="0"/>
              <a:buNone/>
              <a:defRPr/>
            </a:pPr>
            <a:r>
              <a:rPr lang="en-US" altLang="en-US" sz="2800" dirty="0">
                <a:latin typeface="Times New Roman" panose="02020603050405020304" pitchFamily="18" charset="0"/>
                <a:cs typeface="Times New Roman" panose="02020603050405020304" pitchFamily="18" charset="0"/>
              </a:rPr>
              <a:t>    with the help of data Science knowledge like ML,AI. </a:t>
            </a:r>
          </a:p>
          <a:p>
            <a:pPr eaLnBrk="1" hangingPunct="1">
              <a:defRPr/>
            </a:pPr>
            <a:r>
              <a:rPr lang="en-US" altLang="en-US" sz="2800" dirty="0">
                <a:latin typeface="Times New Roman" panose="02020603050405020304" pitchFamily="18" charset="0"/>
                <a:cs typeface="Times New Roman" panose="02020603050405020304" pitchFamily="18" charset="0"/>
              </a:rPr>
              <a:t> By proper testing and optimizing the AI , it would be of greater use  to people  who need to buy and also to those who want to sell their car. </a:t>
            </a:r>
          </a:p>
        </p:txBody>
      </p:sp>
      <p:sp>
        <p:nvSpPr>
          <p:cNvPr id="16" name="Rectangle 15">
            <a:extLst>
              <a:ext uri="{FF2B5EF4-FFF2-40B4-BE49-F238E27FC236}">
                <a16:creationId xmlns:a16="http://schemas.microsoft.com/office/drawing/2014/main" id="{7253587A-CB80-4A39-8134-EFC0F792184A}"/>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6" name="Title 6">
            <a:extLst>
              <a:ext uri="{FF2B5EF4-FFF2-40B4-BE49-F238E27FC236}">
                <a16:creationId xmlns:a16="http://schemas.microsoft.com/office/drawing/2014/main" id="{61CE7AE2-8986-4B53-82B6-AB448D98F18B}"/>
              </a:ext>
            </a:extLst>
          </p:cNvPr>
          <p:cNvSpPr>
            <a:spLocks noGrp="1"/>
          </p:cNvSpPr>
          <p:nvPr>
            <p:ph type="title"/>
          </p:nvPr>
        </p:nvSpPr>
        <p:spPr>
          <a:xfrm>
            <a:off x="457200" y="0"/>
            <a:ext cx="8229600" cy="990600"/>
          </a:xfrm>
        </p:spPr>
        <p:txBody>
          <a:bodyPr/>
          <a:lstStyle/>
          <a:p>
            <a:r>
              <a:rPr lang="en-US" altLang="en-US" b="1">
                <a:solidFill>
                  <a:srgbClr val="00B05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Introduction</a:t>
            </a:r>
            <a:endParaRPr lang="en-US" altLang="en-US" b="1">
              <a:latin typeface="Times New Roman" panose="02020603050405020304" pitchFamily="18" charset="0"/>
              <a:cs typeface="Times New Roman" panose="02020603050405020304" pitchFamily="18" charset="0"/>
            </a:endParaRPr>
          </a:p>
        </p:txBody>
      </p:sp>
      <p:sp>
        <p:nvSpPr>
          <p:cNvPr id="8197" name="Slide Number Placeholder 6">
            <a:extLst>
              <a:ext uri="{FF2B5EF4-FFF2-40B4-BE49-F238E27FC236}">
                <a16:creationId xmlns:a16="http://schemas.microsoft.com/office/drawing/2014/main" id="{9B728852-6E01-4968-B658-FD977A3F02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297F5686-2732-4CC5-9122-9A5CCC930FE5}"/>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6614A182-9633-4AB0-98AC-63637355FA25}"/>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20" name="Title 6">
            <a:extLst>
              <a:ext uri="{FF2B5EF4-FFF2-40B4-BE49-F238E27FC236}">
                <a16:creationId xmlns:a16="http://schemas.microsoft.com/office/drawing/2014/main" id="{D84B684D-B5F1-4987-A6CD-153CA2945E0E}"/>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0D801BE6-17C8-44DB-A12C-644CA8702CFD}"/>
              </a:ext>
            </a:extLst>
          </p:cNvPr>
          <p:cNvGraphicFramePr>
            <a:graphicFrameLocks noGrp="1"/>
          </p:cNvGraphicFramePr>
          <p:nvPr/>
        </p:nvGraphicFramePr>
        <p:xfrm>
          <a:off x="381000" y="1027113"/>
          <a:ext cx="8381999" cy="3048000"/>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36606">
                  <a:extLst>
                    <a:ext uri="{9D8B030D-6E8A-4147-A177-3AD203B41FA5}">
                      <a16:colId xmlns:a16="http://schemas.microsoft.com/office/drawing/2014/main" val="20002"/>
                    </a:ext>
                  </a:extLst>
                </a:gridCol>
                <a:gridCol w="3505199">
                  <a:extLst>
                    <a:ext uri="{9D8B030D-6E8A-4147-A177-3AD203B41FA5}">
                      <a16:colId xmlns:a16="http://schemas.microsoft.com/office/drawing/2014/main" val="20003"/>
                    </a:ext>
                  </a:extLst>
                </a:gridCol>
              </a:tblGrid>
              <a:tr h="1005833">
                <a:tc>
                  <a:txBody>
                    <a:bodyPr/>
                    <a:lstStyle/>
                    <a:p>
                      <a:pPr algn="ctr"/>
                      <a:r>
                        <a:rPr lang="en-US" sz="2000" b="1" dirty="0">
                          <a:solidFill>
                            <a:srgbClr val="00B050"/>
                          </a:solidFill>
                          <a:latin typeface="Times New Roman" pitchFamily="18" charset="0"/>
                          <a:cs typeface="Times New Roman" pitchFamily="18" charset="0"/>
                        </a:rPr>
                        <a:t>TITLE</a:t>
                      </a:r>
                    </a:p>
                  </a:txBody>
                  <a:tcPr marT="45710" marB="45710"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10" marB="45710"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10" marB="45710"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10" marB="45710" anchor="ctr"/>
                </a:tc>
                <a:extLst>
                  <a:ext uri="{0D108BD9-81ED-4DB2-BD59-A6C34878D82A}">
                    <a16:rowId xmlns:a16="http://schemas.microsoft.com/office/drawing/2014/main" val="10000"/>
                  </a:ext>
                </a:extLst>
              </a:tr>
              <a:tr h="2042167">
                <a:tc>
                  <a:txBody>
                    <a:bodyPr/>
                    <a:lstStyle/>
                    <a:p>
                      <a:pPr algn="ctr"/>
                      <a:r>
                        <a:rPr lang="en-US" altLang="en-US" sz="1800" b="0" dirty="0">
                          <a:solidFill>
                            <a:schemeClr val="tx1"/>
                          </a:solidFill>
                          <a:latin typeface="Times New Roman" pitchFamily="18" charset="0"/>
                          <a:cs typeface="Times New Roman" pitchFamily="18" charset="0"/>
                        </a:rPr>
                        <a:t>Price Prediction of Used Cars Using Machine Learning</a:t>
                      </a:r>
                      <a:endParaRPr kumimoji="0" lang="en-US" sz="1800" b="0" i="0" u="none" strike="noStrike" kern="1200" baseline="0" dirty="0">
                        <a:solidFill>
                          <a:schemeClr val="tx1"/>
                        </a:solidFill>
                        <a:latin typeface="Times New Roman" pitchFamily="18" charset="0"/>
                        <a:ea typeface="+mn-ea"/>
                        <a:cs typeface="Times New Roman" pitchFamily="18" charset="0"/>
                      </a:endParaRPr>
                    </a:p>
                  </a:txBody>
                  <a:tcPr marT="45710" marB="45710"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Chuyang Jin</a:t>
                      </a: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2021</a:t>
                      </a:r>
                      <a:endParaRPr lang="en-US" sz="1800" b="0" dirty="0">
                        <a:solidFill>
                          <a:schemeClr val="tx1"/>
                        </a:solidFill>
                      </a:endParaRPr>
                    </a:p>
                  </a:txBody>
                  <a:tcPr marT="45710" marB="45710" anchor="ctr"/>
                </a:tc>
                <a:tc>
                  <a:txBody>
                    <a:bodyPr/>
                    <a:lstStyle/>
                    <a:p>
                      <a:pPr algn="ctr"/>
                      <a:r>
                        <a:rPr lang="en-US" sz="1600" b="0" dirty="0">
                          <a:solidFill>
                            <a:schemeClr val="tx1"/>
                          </a:solidFill>
                        </a:rPr>
                        <a:t>IEEE International Conference on Emergency Science and Information Technology (ICESIT)</a:t>
                      </a:r>
                    </a:p>
                  </a:txBody>
                  <a:tcPr marT="45710" marB="45710" anchor="ctr"/>
                </a:tc>
                <a:tc>
                  <a:txBody>
                    <a:bodyPr/>
                    <a:lstStyle/>
                    <a:p>
                      <a:pPr algn="just"/>
                      <a:r>
                        <a:rPr lang="en-US" sz="1400" b="0" i="0" kern="1200" dirty="0">
                          <a:solidFill>
                            <a:schemeClr val="tx1"/>
                          </a:solidFill>
                          <a:effectLst/>
                          <a:latin typeface="+mn-lt"/>
                          <a:ea typeface="+mn-ea"/>
                          <a:cs typeface="+mn-cs"/>
                        </a:rPr>
                        <a:t>This paper aims to build a model to predict used cars' reasonable prices based on multiple aspects, including vehicle mileage, year of manufacturing, fuel consumption, transmission, fuel type, and engine size. This model can benefit sellers, buyers, and car manufacturers in the used cars market</a:t>
                      </a:r>
                      <a:endParaRPr lang="en-US" sz="1400" b="0" dirty="0">
                        <a:solidFill>
                          <a:schemeClr val="tx1"/>
                        </a:solidFill>
                      </a:endParaRPr>
                    </a:p>
                  </a:txBody>
                  <a:tcPr marT="45710" marB="45710"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543B9F89-F24D-45AB-BD65-046DD30A11FA}"/>
              </a:ext>
            </a:extLst>
          </p:cNvPr>
          <p:cNvGraphicFramePr>
            <a:graphicFrameLocks noGrp="1"/>
          </p:cNvGraphicFramePr>
          <p:nvPr/>
        </p:nvGraphicFramePr>
        <p:xfrm>
          <a:off x="381000" y="4075113"/>
          <a:ext cx="8382000" cy="2751137"/>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2527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3505200">
                  <a:extLst>
                    <a:ext uri="{9D8B030D-6E8A-4147-A177-3AD203B41FA5}">
                      <a16:colId xmlns:a16="http://schemas.microsoft.com/office/drawing/2014/main" val="20003"/>
                    </a:ext>
                  </a:extLst>
                </a:gridCol>
              </a:tblGrid>
              <a:tr h="2751137">
                <a:tc>
                  <a:txBody>
                    <a:bodyPr/>
                    <a:lstStyle/>
                    <a:p>
                      <a:pPr algn="ctr"/>
                      <a:r>
                        <a:rPr kumimoji="0" lang="en-US" sz="1800" b="0" i="0" u="none" strike="noStrike" kern="1200" baseline="0" dirty="0">
                          <a:solidFill>
                            <a:schemeClr val="tx1"/>
                          </a:solidFill>
                          <a:latin typeface="Times New Roman" pitchFamily="18" charset="0"/>
                          <a:ea typeface="+mn-ea"/>
                          <a:cs typeface="Times New Roman" pitchFamily="18" charset="0"/>
                        </a:rPr>
                        <a:t>Prediction Of Used Car Prices Using Artificial Neural Networks And Machine Learning</a:t>
                      </a:r>
                    </a:p>
                  </a:txBody>
                  <a:tcPr marT="45699" marB="4569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 C. Lakshmi</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pitchFamily="18" charset="0"/>
                          <a:cs typeface="Times New Roman" pitchFamily="18" charset="0"/>
                        </a:rPr>
                        <a:t>   2022</a:t>
                      </a:r>
                      <a:endParaRPr lang="en-US" sz="1800" b="0" dirty="0">
                        <a:solidFill>
                          <a:schemeClr val="tx1"/>
                        </a:solidFill>
                        <a:latin typeface="Times New Roman" pitchFamily="18" charset="0"/>
                        <a:cs typeface="Times New Roman" pitchFamily="18" charset="0"/>
                      </a:endParaRPr>
                    </a:p>
                  </a:txBody>
                  <a:tcPr marT="45699" marB="45699" anchor="ctr"/>
                </a:tc>
                <a:tc>
                  <a:txBody>
                    <a:bodyPr/>
                    <a:lstStyle/>
                    <a:p>
                      <a:pPr algn="ctr"/>
                      <a:r>
                        <a:rPr lang="en-US" sz="1800" b="0" dirty="0">
                          <a:solidFill>
                            <a:schemeClr val="tx1"/>
                          </a:solidFill>
                          <a:latin typeface="Times New Roman" pitchFamily="18" charset="0"/>
                          <a:cs typeface="Times New Roman" pitchFamily="18" charset="0"/>
                        </a:rPr>
                        <a:t>International Conference on Computer Communication and Informatics (ICCCI)</a:t>
                      </a:r>
                    </a:p>
                  </a:txBody>
                  <a:tcPr marT="45699" marB="45699" anchor="ctr"/>
                </a:tc>
                <a:tc>
                  <a:txBody>
                    <a:bodyPr/>
                    <a:lstStyle/>
                    <a:p>
                      <a:pPr algn="just"/>
                      <a:r>
                        <a:rPr lang="en-US" sz="1800" b="0" i="0" kern="1200" dirty="0">
                          <a:solidFill>
                            <a:schemeClr val="tx1"/>
                          </a:solidFill>
                          <a:effectLst/>
                          <a:latin typeface="+mn-lt"/>
                          <a:ea typeface="+mn-ea"/>
                          <a:cs typeface="+mn-cs"/>
                        </a:rPr>
                        <a:t> </a:t>
                      </a:r>
                      <a:r>
                        <a:rPr lang="en-US" sz="1400" b="0" i="0" kern="1200" dirty="0">
                          <a:solidFill>
                            <a:schemeClr val="tx1"/>
                          </a:solidFill>
                          <a:effectLst/>
                          <a:latin typeface="+mn-lt"/>
                          <a:ea typeface="+mn-ea"/>
                          <a:cs typeface="+mn-cs"/>
                        </a:rPr>
                        <a:t>This project presents a working model for used car price prediction with a low error value. A considerable number of distinct attributes are examined for reliable and accurate predictions. The results obtained agree with theoretical predictions and have shown improvement over models which use simple linear models. An ANN (Artificial Neural Network) is built by using </a:t>
                      </a:r>
                      <a:r>
                        <a:rPr lang="en-US" sz="1400" b="0" i="0" kern="1200" dirty="0" err="1">
                          <a:solidFill>
                            <a:schemeClr val="tx1"/>
                          </a:solidFill>
                          <a:effectLst/>
                          <a:latin typeface="+mn-lt"/>
                          <a:ea typeface="+mn-ea"/>
                          <a:cs typeface="+mn-cs"/>
                        </a:rPr>
                        <a:t>Keras</a:t>
                      </a:r>
                      <a:r>
                        <a:rPr lang="en-US" sz="1400" b="0" i="0" kern="1200" dirty="0">
                          <a:solidFill>
                            <a:schemeClr val="tx1"/>
                          </a:solidFill>
                          <a:effectLst/>
                          <a:latin typeface="+mn-lt"/>
                          <a:ea typeface="+mn-ea"/>
                          <a:cs typeface="+mn-cs"/>
                        </a:rPr>
                        <a:t> Regression algorithm namely </a:t>
                      </a:r>
                      <a:r>
                        <a:rPr lang="en-US" sz="1400" b="0" i="0" kern="1200" dirty="0" err="1">
                          <a:solidFill>
                            <a:schemeClr val="tx1"/>
                          </a:solidFill>
                          <a:effectLst/>
                          <a:latin typeface="+mn-lt"/>
                          <a:ea typeface="+mn-ea"/>
                          <a:cs typeface="+mn-cs"/>
                        </a:rPr>
                        <a:t>Keras</a:t>
                      </a:r>
                      <a:r>
                        <a:rPr lang="en-US" sz="1400" b="0" i="0" kern="1200" dirty="0">
                          <a:solidFill>
                            <a:schemeClr val="tx1"/>
                          </a:solidFill>
                          <a:effectLst/>
                          <a:latin typeface="+mn-lt"/>
                          <a:ea typeface="+mn-ea"/>
                          <a:cs typeface="+mn-cs"/>
                        </a:rPr>
                        <a:t> Regressor and namely Random Forest, Lasso, Ridge, Linear regressions are built.</a:t>
                      </a:r>
                      <a:endParaRPr lang="en-US" sz="1800" b="0" dirty="0">
                        <a:solidFill>
                          <a:schemeClr val="tx1"/>
                        </a:solidFill>
                        <a:latin typeface="Times New Roman" pitchFamily="18" charset="0"/>
                        <a:cs typeface="Times New Roman" pitchFamily="18" charset="0"/>
                      </a:endParaRPr>
                    </a:p>
                  </a:txBody>
                  <a:tcPr marT="45699" marB="45699" anchor="ctr"/>
                </a:tc>
                <a:extLst>
                  <a:ext uri="{0D108BD9-81ED-4DB2-BD59-A6C34878D82A}">
                    <a16:rowId xmlns:a16="http://schemas.microsoft.com/office/drawing/2014/main" val="10000"/>
                  </a:ext>
                </a:extLst>
              </a:tr>
            </a:tbl>
          </a:graphicData>
        </a:graphic>
      </p:graphicFrame>
      <p:sp>
        <p:nvSpPr>
          <p:cNvPr id="9250" name="Slide Number Placeholder 9">
            <a:extLst>
              <a:ext uri="{FF2B5EF4-FFF2-40B4-BE49-F238E27FC236}">
                <a16:creationId xmlns:a16="http://schemas.microsoft.com/office/drawing/2014/main" id="{D623AEA3-7AF0-4EC5-81E5-A8539EA06B67}"/>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00630797-C9C1-4DE7-8076-2B6077650812}"/>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45403F0-C83E-4818-99D5-0E47D4393D57}"/>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68" name="Title 6">
            <a:extLst>
              <a:ext uri="{FF2B5EF4-FFF2-40B4-BE49-F238E27FC236}">
                <a16:creationId xmlns:a16="http://schemas.microsoft.com/office/drawing/2014/main" id="{B3296CA1-8877-40C3-A910-4D28EECD6C4C}"/>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CAE1637E-CB3A-4B91-972D-54EE824DAC14}"/>
              </a:ext>
            </a:extLst>
          </p:cNvPr>
          <p:cNvGraphicFramePr>
            <a:graphicFrameLocks noGrp="1"/>
          </p:cNvGraphicFramePr>
          <p:nvPr/>
        </p:nvGraphicFramePr>
        <p:xfrm>
          <a:off x="457200" y="1066800"/>
          <a:ext cx="8381999" cy="5742020"/>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782">
                <a:tc>
                  <a:txBody>
                    <a:bodyPr/>
                    <a:lstStyle/>
                    <a:p>
                      <a:pPr algn="ctr"/>
                      <a:r>
                        <a:rPr lang="en-US" sz="2000" b="1" dirty="0">
                          <a:solidFill>
                            <a:srgbClr val="00B050"/>
                          </a:solidFill>
                          <a:latin typeface="Times New Roman" pitchFamily="18" charset="0"/>
                          <a:cs typeface="Times New Roman" pitchFamily="18" charset="0"/>
                        </a:rPr>
                        <a:t>TITLE</a:t>
                      </a:r>
                    </a:p>
                  </a:txBody>
                  <a:tcPr marT="45707" marB="45707"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7" marB="45707"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7" marB="45707"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7" marB="45707" anchor="ctr"/>
                </a:tc>
                <a:extLst>
                  <a:ext uri="{0D108BD9-81ED-4DB2-BD59-A6C34878D82A}">
                    <a16:rowId xmlns:a16="http://schemas.microsoft.com/office/drawing/2014/main" val="10000"/>
                  </a:ext>
                </a:extLst>
              </a:tr>
              <a:tr h="4736206">
                <a:tc>
                  <a:txBody>
                    <a:bodyPr/>
                    <a:lstStyle/>
                    <a:p>
                      <a:pPr algn="ctr"/>
                      <a:r>
                        <a:rPr lang="en-US" altLang="en-US" sz="1800" b="0" dirty="0">
                          <a:solidFill>
                            <a:schemeClr val="tx1"/>
                          </a:solidFill>
                          <a:latin typeface="Times New Roman" pitchFamily="18" charset="0"/>
                          <a:cs typeface="Times New Roman" pitchFamily="18" charset="0"/>
                        </a:rPr>
                        <a:t>Used Car Price Prediction using Machine Learning</a:t>
                      </a:r>
                      <a:endParaRPr lang="en-GB" altLang="en-US" sz="1800" b="0" dirty="0">
                        <a:solidFill>
                          <a:schemeClr val="tx1"/>
                        </a:solidFill>
                        <a:latin typeface="Times New Roman" pitchFamily="18" charset="0"/>
                        <a:cs typeface="Times New Roman" pitchFamily="18" charset="0"/>
                      </a:endParaRPr>
                    </a:p>
                  </a:txBody>
                  <a:tcPr marT="45707" marB="45707" anchor="ctr"/>
                </a:tc>
                <a:tc>
                  <a:txBody>
                    <a:bodyPr/>
                    <a:lstStyle/>
                    <a:p>
                      <a:pPr algn="ctr"/>
                      <a:r>
                        <a:rPr lang="en-GB" altLang="en-US" sz="1800" b="0" dirty="0" err="1">
                          <a:solidFill>
                            <a:schemeClr val="tx1"/>
                          </a:solidFill>
                          <a:latin typeface="Times New Roman" pitchFamily="18" charset="0"/>
                          <a:cs typeface="Times New Roman" pitchFamily="18" charset="0"/>
                        </a:rPr>
                        <a:t>Abderrahim</a:t>
                      </a:r>
                      <a:r>
                        <a:rPr lang="en-GB" altLang="en-US" sz="1800" b="0" dirty="0">
                          <a:solidFill>
                            <a:schemeClr val="tx1"/>
                          </a:solidFill>
                          <a:latin typeface="Times New Roman" pitchFamily="18" charset="0"/>
                          <a:cs typeface="Times New Roman" pitchFamily="18" charset="0"/>
                        </a:rPr>
                        <a:t> Beni-</a:t>
                      </a:r>
                      <a:r>
                        <a:rPr lang="en-GB" altLang="en-US" sz="1800" b="0" dirty="0" err="1">
                          <a:solidFill>
                            <a:schemeClr val="tx1"/>
                          </a:solidFill>
                          <a:latin typeface="Times New Roman" pitchFamily="18" charset="0"/>
                          <a:cs typeface="Times New Roman" pitchFamily="18" charset="0"/>
                        </a:rPr>
                        <a:t>Hssane</a:t>
                      </a: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2022</a:t>
                      </a:r>
                      <a:endParaRPr lang="en-US" sz="1800" b="0" dirty="0">
                        <a:solidFill>
                          <a:schemeClr val="tx1"/>
                        </a:solidFill>
                      </a:endParaRPr>
                    </a:p>
                  </a:txBody>
                  <a:tcPr marT="45707" marB="45707" anchor="ctr"/>
                </a:tc>
                <a:tc>
                  <a:txBody>
                    <a:bodyPr/>
                    <a:lstStyle/>
                    <a:p>
                      <a:pPr algn="ctr"/>
                      <a:r>
                        <a:rPr lang="en-US" sz="1800" b="0" dirty="0">
                          <a:solidFill>
                            <a:schemeClr val="tx1"/>
                          </a:solidFill>
                        </a:rPr>
                        <a:t>11th International Symposium on Signal, Image, Video and Communications (ISIVC)</a:t>
                      </a:r>
                    </a:p>
                  </a:txBody>
                  <a:tcPr marT="45707" marB="45707" anchor="ctr"/>
                </a:tc>
                <a:tc>
                  <a:txBody>
                    <a:bodyPr/>
                    <a:lstStyle/>
                    <a:p>
                      <a:pPr algn="just"/>
                      <a:r>
                        <a:rPr lang="en-US" sz="1800" b="0" i="0" kern="1200" dirty="0">
                          <a:solidFill>
                            <a:schemeClr val="tx1"/>
                          </a:solidFill>
                          <a:effectLst/>
                          <a:latin typeface="+mn-lt"/>
                          <a:ea typeface="+mn-ea"/>
                          <a:cs typeface="+mn-cs"/>
                        </a:rPr>
                        <a:t>In many business fields that are related to statistics and machine learning (ML), multiple linear regression (MLR) models are often used to estimate. In our case study, we applied several regression techniques based on supervised machine learning to predict the resale price of used cars given many factors such as mileage, fuel type, fiscal power, mark, model, and the production year of the car. In all tested models, gradient boosting regressor showed a high R-squared score and low root mean square error.</a:t>
                      </a:r>
                      <a:endParaRPr lang="en-US" sz="1800" b="0" dirty="0">
                        <a:solidFill>
                          <a:schemeClr val="tx1"/>
                        </a:solidFill>
                      </a:endParaRPr>
                    </a:p>
                  </a:txBody>
                  <a:tcPr marT="45707" marB="45707" anchor="ctr"/>
                </a:tc>
                <a:extLst>
                  <a:ext uri="{0D108BD9-81ED-4DB2-BD59-A6C34878D82A}">
                    <a16:rowId xmlns:a16="http://schemas.microsoft.com/office/drawing/2014/main" val="10001"/>
                  </a:ext>
                </a:extLst>
              </a:tr>
            </a:tbl>
          </a:graphicData>
        </a:graphic>
      </p:graphicFrame>
      <p:sp>
        <p:nvSpPr>
          <p:cNvPr id="11286" name="Slide Number Placeholder 9">
            <a:extLst>
              <a:ext uri="{FF2B5EF4-FFF2-40B4-BE49-F238E27FC236}">
                <a16:creationId xmlns:a16="http://schemas.microsoft.com/office/drawing/2014/main" id="{EAE2736A-538E-40FB-BBC5-17334D77EE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200">
              <a:solidFill>
                <a:srgbClr val="898989"/>
              </a:solidFill>
            </a:endParaRPr>
          </a:p>
          <a:p>
            <a:pPr>
              <a:spcBef>
                <a:spcPct val="0"/>
              </a:spcBef>
              <a:buFontTx/>
              <a:buNone/>
            </a:pPr>
            <a:r>
              <a:rPr lang="en-US" altLang="en-US" sz="1200">
                <a:solidFill>
                  <a:srgbClr val="898989"/>
                </a:solidFill>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BB46930D-9BB1-486E-B142-73353D9A85F9}"/>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D7535FF-A785-4A39-81FA-48954E335BF7}"/>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6" name="Title 6">
            <a:extLst>
              <a:ext uri="{FF2B5EF4-FFF2-40B4-BE49-F238E27FC236}">
                <a16:creationId xmlns:a16="http://schemas.microsoft.com/office/drawing/2014/main" id="{82AE0688-85A6-4B77-B62F-3BDB14993568}"/>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92CDFE2A-4035-4D05-8022-1CD8FEB53973}"/>
              </a:ext>
            </a:extLst>
          </p:cNvPr>
          <p:cNvGraphicFramePr>
            <a:graphicFrameLocks noGrp="1"/>
          </p:cNvGraphicFramePr>
          <p:nvPr/>
        </p:nvGraphicFramePr>
        <p:xfrm>
          <a:off x="304800" y="1020763"/>
          <a:ext cx="8381999" cy="4999037"/>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891">
                <a:tc>
                  <a:txBody>
                    <a:bodyPr/>
                    <a:lstStyle/>
                    <a:p>
                      <a:pPr algn="ctr"/>
                      <a:r>
                        <a:rPr lang="en-US" sz="2000" b="1" dirty="0">
                          <a:solidFill>
                            <a:srgbClr val="00B050"/>
                          </a:solidFill>
                          <a:latin typeface="Times New Roman" pitchFamily="18" charset="0"/>
                          <a:cs typeface="Times New Roman" pitchFamily="18" charset="0"/>
                        </a:rPr>
                        <a:t>TITLE</a:t>
                      </a:r>
                    </a:p>
                  </a:txBody>
                  <a:tcPr marT="45712" marB="45712"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12" marB="45712"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12" marB="45712"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12" marB="45712" anchor="ctr"/>
                </a:tc>
                <a:extLst>
                  <a:ext uri="{0D108BD9-81ED-4DB2-BD59-A6C34878D82A}">
                    <a16:rowId xmlns:a16="http://schemas.microsoft.com/office/drawing/2014/main" val="10000"/>
                  </a:ext>
                </a:extLst>
              </a:tr>
              <a:tr h="3993146">
                <a:tc>
                  <a:txBody>
                    <a:bodyPr/>
                    <a:lstStyle/>
                    <a:p>
                      <a:pPr algn="ctr"/>
                      <a:endParaRPr lang="en-US" altLang="en-US" sz="1800" b="0" dirty="0">
                        <a:solidFill>
                          <a:schemeClr val="tx1"/>
                        </a:solidFill>
                        <a:latin typeface="Times New Roman" pitchFamily="18" charset="0"/>
                        <a:cs typeface="Times New Roman" pitchFamily="18" charset="0"/>
                      </a:endParaRPr>
                    </a:p>
                    <a:p>
                      <a:pPr algn="ctr"/>
                      <a:r>
                        <a:rPr lang="en-US" altLang="en-US" sz="1800" b="0" dirty="0">
                          <a:solidFill>
                            <a:schemeClr val="tx1"/>
                          </a:solidFill>
                          <a:latin typeface="Times New Roman" pitchFamily="18" charset="0"/>
                          <a:cs typeface="Times New Roman" pitchFamily="18" charset="0"/>
                        </a:rPr>
                        <a:t>Prediction of Used Car Price Based on Supervised Learning Algorithm</a:t>
                      </a:r>
                      <a:endParaRPr lang="en-GB" altLang="en-US" sz="1800" b="0" dirty="0">
                        <a:solidFill>
                          <a:schemeClr val="tx1"/>
                        </a:solidFill>
                        <a:latin typeface="Times New Roman" pitchFamily="18" charset="0"/>
                        <a:cs typeface="Times New Roman" pitchFamily="18" charset="0"/>
                      </a:endParaRPr>
                    </a:p>
                  </a:txBody>
                  <a:tcPr marT="45712" marB="45712"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Feng Wang</a:t>
                      </a: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2021</a:t>
                      </a:r>
                      <a:endParaRPr lang="en-US" sz="1800" b="0" dirty="0">
                        <a:solidFill>
                          <a:schemeClr val="tx1"/>
                        </a:solidFill>
                      </a:endParaRPr>
                    </a:p>
                  </a:txBody>
                  <a:tcPr marT="45712" marB="45712" anchor="ctr"/>
                </a:tc>
                <a:tc>
                  <a:txBody>
                    <a:bodyPr/>
                    <a:lstStyle/>
                    <a:p>
                      <a:pPr algn="ctr"/>
                      <a:r>
                        <a:rPr lang="en-US" sz="1800" b="0" dirty="0">
                          <a:solidFill>
                            <a:schemeClr val="tx1"/>
                          </a:solidFill>
                        </a:rPr>
                        <a:t> International Conference on Networking, Communications and Information Technology (</a:t>
                      </a:r>
                      <a:r>
                        <a:rPr lang="en-US" sz="1800" b="0" dirty="0" err="1">
                          <a:solidFill>
                            <a:schemeClr val="tx1"/>
                          </a:solidFill>
                        </a:rPr>
                        <a:t>NetCIT</a:t>
                      </a:r>
                      <a:r>
                        <a:rPr lang="en-US" sz="1800" b="0" dirty="0">
                          <a:solidFill>
                            <a:schemeClr val="tx1"/>
                          </a:solidFill>
                        </a:rPr>
                        <a:t>)</a:t>
                      </a:r>
                    </a:p>
                  </a:txBody>
                  <a:tcPr marT="45712" marB="45712" anchor="ctr"/>
                </a:tc>
                <a:tc>
                  <a:txBody>
                    <a:bodyPr/>
                    <a:lstStyle/>
                    <a:p>
                      <a:pPr algn="just"/>
                      <a:r>
                        <a:rPr lang="en-US" sz="1600" b="0" i="0" kern="1200" dirty="0">
                          <a:solidFill>
                            <a:schemeClr val="tx1"/>
                          </a:solidFill>
                          <a:effectLst/>
                          <a:latin typeface="+mn-lt"/>
                          <a:ea typeface="+mn-ea"/>
                          <a:cs typeface="+mn-cs"/>
                        </a:rPr>
                        <a:t>In this paper, we use machine learning algorithms to predict the price of used cars with less human intervention to make the results more objective. The method used is to preprocess the dataset through Python’sPycaret package and compare the performance of each algorithm through the algorithm comparison function. Finally, the algorithm was optimized by using the hyperparameter function. The results show that R2 = 0.9807 obtained from extreme random numbers is the best performance. The algorithm was obtained and validated with new data to derive the final algorithm model.</a:t>
                      </a:r>
                      <a:endParaRPr lang="en-US" sz="1600" b="0" dirty="0">
                        <a:solidFill>
                          <a:schemeClr val="tx1"/>
                        </a:solidFill>
                      </a:endParaRPr>
                    </a:p>
                  </a:txBody>
                  <a:tcPr marT="45712" marB="45712" anchor="ctr"/>
                </a:tc>
                <a:extLst>
                  <a:ext uri="{0D108BD9-81ED-4DB2-BD59-A6C34878D82A}">
                    <a16:rowId xmlns:a16="http://schemas.microsoft.com/office/drawing/2014/main" val="10001"/>
                  </a:ext>
                </a:extLst>
              </a:tr>
            </a:tbl>
          </a:graphicData>
        </a:graphic>
      </p:graphicFrame>
      <p:sp>
        <p:nvSpPr>
          <p:cNvPr id="13334" name="Slide Number Placeholder 9">
            <a:extLst>
              <a:ext uri="{FF2B5EF4-FFF2-40B4-BE49-F238E27FC236}">
                <a16:creationId xmlns:a16="http://schemas.microsoft.com/office/drawing/2014/main" id="{27BE120D-0944-408B-B3C0-928DF98BBD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200">
              <a:solidFill>
                <a:srgbClr val="898989"/>
              </a:solidFill>
            </a:endParaRPr>
          </a:p>
          <a:p>
            <a:pPr>
              <a:spcBef>
                <a:spcPct val="0"/>
              </a:spcBef>
              <a:buFontTx/>
              <a:buNone/>
            </a:pPr>
            <a:r>
              <a:rPr lang="en-US" altLang="en-US" sz="1200">
                <a:solidFill>
                  <a:srgbClr val="898989"/>
                </a:solidFill>
              </a:rPr>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9548E611-F1CF-4C58-8707-17E3E89D2ECD}"/>
              </a:ext>
            </a:extLst>
          </p:cNvPr>
          <p:cNvSpPr>
            <a:spLocks noGrp="1"/>
          </p:cNvSpPr>
          <p:nvPr>
            <p:ph idx="1"/>
          </p:nvPr>
        </p:nvSpPr>
        <p:spPr>
          <a:xfrm>
            <a:off x="92075" y="327025"/>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74B473E-0316-4BA2-ABE6-A5AF1F1ECDEA}"/>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4" name="Title 6">
            <a:extLst>
              <a:ext uri="{FF2B5EF4-FFF2-40B4-BE49-F238E27FC236}">
                <a16:creationId xmlns:a16="http://schemas.microsoft.com/office/drawing/2014/main" id="{100C6B7F-97E0-464E-AE81-032F310F26F8}"/>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F9E13FD0-E29A-4E2C-8E58-A51139A3C3CF}"/>
              </a:ext>
            </a:extLst>
          </p:cNvPr>
          <p:cNvGraphicFramePr>
            <a:graphicFrameLocks noGrp="1"/>
          </p:cNvGraphicFramePr>
          <p:nvPr/>
        </p:nvGraphicFramePr>
        <p:xfrm>
          <a:off x="244475" y="1066800"/>
          <a:ext cx="8381999" cy="3870888"/>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64">
                <a:tc>
                  <a:txBody>
                    <a:bodyPr/>
                    <a:lstStyle/>
                    <a:p>
                      <a:pPr algn="ctr"/>
                      <a:r>
                        <a:rPr lang="en-US" sz="2000" b="1" dirty="0">
                          <a:solidFill>
                            <a:srgbClr val="00B050"/>
                          </a:solidFill>
                          <a:latin typeface="Times New Roman" pitchFamily="18" charset="0"/>
                          <a:cs typeface="Times New Roman" pitchFamily="18" charset="0"/>
                        </a:rPr>
                        <a:t>TITLE</a:t>
                      </a:r>
                    </a:p>
                  </a:txBody>
                  <a:tcPr marT="45702" marB="45702"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2" marB="45702"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2" marB="45702"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2" marB="45702" anchor="ctr"/>
                </a:tc>
                <a:extLst>
                  <a:ext uri="{0D108BD9-81ED-4DB2-BD59-A6C34878D82A}">
                    <a16:rowId xmlns:a16="http://schemas.microsoft.com/office/drawing/2014/main" val="10000"/>
                  </a:ext>
                </a:extLst>
              </a:tr>
              <a:tr h="2864661">
                <a:tc>
                  <a:txBody>
                    <a:bodyPr/>
                    <a:lstStyle/>
                    <a:p>
                      <a:pPr algn="ctr"/>
                      <a:r>
                        <a:rPr lang="en-US" altLang="en-US" sz="1800" b="0" dirty="0">
                          <a:solidFill>
                            <a:schemeClr val="tx1"/>
                          </a:solidFill>
                          <a:latin typeface="Times New Roman" pitchFamily="18" charset="0"/>
                          <a:cs typeface="Times New Roman" pitchFamily="18" charset="0"/>
                        </a:rPr>
                        <a:t>Machine Learning Techniques To Predict The Price Of Used Cars: Predictive Analytics in Retail Business</a:t>
                      </a:r>
                      <a:endParaRPr lang="en-GB" altLang="en-US" sz="1800" b="0" dirty="0">
                        <a:solidFill>
                          <a:schemeClr val="tx1"/>
                        </a:solidFill>
                        <a:latin typeface="Times New Roman" pitchFamily="18" charset="0"/>
                        <a:cs typeface="Times New Roman" pitchFamily="18" charset="0"/>
                      </a:endParaRPr>
                    </a:p>
                  </a:txBody>
                  <a:tcPr marT="45702" marB="45702"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Chejarla Venkat Narayana</a:t>
                      </a:r>
                    </a:p>
                    <a:p>
                      <a:pPr algn="ctr"/>
                      <a:r>
                        <a:rPr lang="en-GB" altLang="en-US" sz="1800" b="0" dirty="0">
                          <a:solidFill>
                            <a:schemeClr val="tx1"/>
                          </a:solidFill>
                          <a:latin typeface="Times New Roman" pitchFamily="18" charset="0"/>
                          <a:cs typeface="Times New Roman" pitchFamily="18" charset="0"/>
                        </a:rPr>
                        <a:t>&amp; </a:t>
                      </a:r>
                    </a:p>
                    <a:p>
                      <a:pPr algn="ctr"/>
                      <a:r>
                        <a:rPr lang="en-GB" altLang="en-US" sz="1800" b="0" dirty="0">
                          <a:solidFill>
                            <a:schemeClr val="tx1"/>
                          </a:solidFill>
                          <a:latin typeface="Times New Roman" pitchFamily="18" charset="0"/>
                          <a:cs typeface="Times New Roman" pitchFamily="18" charset="0"/>
                        </a:rPr>
                        <a:t>2021</a:t>
                      </a:r>
                      <a:endParaRPr lang="en-US" sz="1800" b="0" dirty="0">
                        <a:solidFill>
                          <a:schemeClr val="tx1"/>
                        </a:solidFill>
                      </a:endParaRPr>
                    </a:p>
                  </a:txBody>
                  <a:tcPr marT="45702" marB="45702" anchor="ctr"/>
                </a:tc>
                <a:tc>
                  <a:txBody>
                    <a:bodyPr/>
                    <a:lstStyle/>
                    <a:p>
                      <a:pPr algn="ctr"/>
                      <a:r>
                        <a:rPr lang="en-US" sz="1800" b="0" dirty="0">
                          <a:solidFill>
                            <a:schemeClr val="tx1"/>
                          </a:solidFill>
                        </a:rPr>
                        <a:t>Second International Conference on Electronics and Sustainable Communication Systems (ICESC)</a:t>
                      </a:r>
                    </a:p>
                  </a:txBody>
                  <a:tcPr marT="45702" marB="45702" anchor="ctr"/>
                </a:tc>
                <a:tc>
                  <a:txBody>
                    <a:bodyPr/>
                    <a:lstStyle/>
                    <a:p>
                      <a:pPr algn="just"/>
                      <a:r>
                        <a:rPr lang="en-US" sz="1400" b="0" i="0" kern="1200" dirty="0">
                          <a:solidFill>
                            <a:schemeClr val="tx1"/>
                          </a:solidFill>
                          <a:effectLst/>
                          <a:latin typeface="+mn-lt"/>
                          <a:ea typeface="+mn-ea"/>
                          <a:cs typeface="+mn-cs"/>
                        </a:rPr>
                        <a:t>The proposed research work shows that, the predictive analytical models will be a great add-on to business mainly for assisting the decision making process. The major objective of our paper is to build a prediction model i.e., a fair price mechanism to predict the cars selling price based on their features like the car model, the number of years that a car is old, the type of fuel it uses, the type of seller, the type of transmission and the number of kilometers that the car has driven so far. This paper will help to get an approximation about selling price of a used car</a:t>
                      </a:r>
                      <a:endParaRPr lang="en-US" sz="1400" b="0" dirty="0">
                        <a:solidFill>
                          <a:schemeClr val="tx1"/>
                        </a:solidFill>
                      </a:endParaRPr>
                    </a:p>
                  </a:txBody>
                  <a:tcPr marT="45702" marB="45702"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E7296535-BDBE-4EA2-93D8-B964F2844649}"/>
              </a:ext>
            </a:extLst>
          </p:cNvPr>
          <p:cNvGraphicFramePr>
            <a:graphicFrameLocks noGrp="1"/>
          </p:cNvGraphicFramePr>
          <p:nvPr/>
        </p:nvGraphicFramePr>
        <p:xfrm>
          <a:off x="244475" y="4938713"/>
          <a:ext cx="8382000" cy="173725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736725">
                <a:tc>
                  <a:txBody>
                    <a:bodyPr/>
                    <a:lstStyle/>
                    <a:p>
                      <a:pPr algn="ctr"/>
                      <a:r>
                        <a:rPr kumimoji="0" lang="en-US" sz="1800" b="0" i="0" u="none" strike="noStrike" kern="1200" baseline="0" dirty="0">
                          <a:solidFill>
                            <a:schemeClr val="tx1"/>
                          </a:solidFill>
                          <a:latin typeface="Times New Roman" pitchFamily="18" charset="0"/>
                          <a:ea typeface="+mn-ea"/>
                          <a:cs typeface="Times New Roman" pitchFamily="18" charset="0"/>
                        </a:rPr>
                        <a:t>Second-hand Car Price Prediction Based on a Mixed-Weighted Regression Model</a:t>
                      </a:r>
                    </a:p>
                  </a:txBody>
                  <a:tcPr marT="45669" marB="4566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Shengqiang</a:t>
                      </a:r>
                      <a:r>
                        <a:rPr lang="en-GB" altLang="en-US" sz="1800" b="0" dirty="0">
                          <a:solidFill>
                            <a:schemeClr val="tx1"/>
                          </a:solidFill>
                          <a:latin typeface="Times New Roman" pitchFamily="18" charset="0"/>
                          <a:cs typeface="Times New Roman" pitchFamily="18" charset="0"/>
                        </a:rPr>
                        <a:t> Han </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pitchFamily="18" charset="0"/>
                          <a:cs typeface="Times New Roman" pitchFamily="18" charset="0"/>
                        </a:rPr>
                        <a:t>   2022</a:t>
                      </a:r>
                      <a:endParaRPr lang="en-US" sz="1800" b="0" dirty="0">
                        <a:solidFill>
                          <a:schemeClr val="tx1"/>
                        </a:solidFill>
                        <a:latin typeface="Times New Roman" pitchFamily="18" charset="0"/>
                        <a:cs typeface="Times New Roman" pitchFamily="18" charset="0"/>
                      </a:endParaRPr>
                    </a:p>
                  </a:txBody>
                  <a:tcPr marT="45669" marB="45669" anchor="ctr"/>
                </a:tc>
                <a:tc>
                  <a:txBody>
                    <a:bodyPr/>
                    <a:lstStyle/>
                    <a:p>
                      <a:pPr algn="ctr"/>
                      <a:r>
                        <a:rPr lang="en-US" sz="1800" b="0" dirty="0">
                          <a:solidFill>
                            <a:schemeClr val="tx1"/>
                          </a:solidFill>
                          <a:latin typeface="Times New Roman" pitchFamily="18" charset="0"/>
                          <a:cs typeface="Times New Roman" pitchFamily="18" charset="0"/>
                        </a:rPr>
                        <a:t>7th International Conference on Big Data Analytics (ICBDA)</a:t>
                      </a:r>
                    </a:p>
                  </a:txBody>
                  <a:tcPr marT="45669" marB="45669" anchor="ctr"/>
                </a:tc>
                <a:tc>
                  <a:txBody>
                    <a:bodyPr/>
                    <a:lstStyle/>
                    <a:p>
                      <a:pPr algn="just"/>
                      <a:r>
                        <a:rPr lang="en-US" sz="1200" b="0" i="0" kern="1200" dirty="0">
                          <a:solidFill>
                            <a:schemeClr val="tx1"/>
                          </a:solidFill>
                          <a:effectLst/>
                          <a:latin typeface="+mn-lt"/>
                          <a:ea typeface="+mn-ea"/>
                          <a:cs typeface="+mn-cs"/>
                        </a:rPr>
                        <a:t> At present, the state has not issued a standard to judge the value of second-hand car. To solve this problem, in this paper, first making feature engineering, which includes data preprocessing and feature screening. Data preprocessing includes data cleaning and data transformation, data cleaning includes removing outliers and filling missing values, and data transformation is used to unify data format to improve data quality</a:t>
                      </a:r>
                      <a:endParaRPr lang="en-US" sz="1200" b="0" dirty="0">
                        <a:solidFill>
                          <a:schemeClr val="tx1"/>
                        </a:solidFill>
                        <a:latin typeface="Times New Roman" pitchFamily="18" charset="0"/>
                        <a:cs typeface="Times New Roman" pitchFamily="18" charset="0"/>
                      </a:endParaRPr>
                    </a:p>
                  </a:txBody>
                  <a:tcPr marT="45669" marB="45669" anchor="ctr"/>
                </a:tc>
                <a:extLst>
                  <a:ext uri="{0D108BD9-81ED-4DB2-BD59-A6C34878D82A}">
                    <a16:rowId xmlns:a16="http://schemas.microsoft.com/office/drawing/2014/main" val="10000"/>
                  </a:ext>
                </a:extLst>
              </a:tr>
            </a:tbl>
          </a:graphicData>
        </a:graphic>
      </p:graphicFrame>
      <p:sp>
        <p:nvSpPr>
          <p:cNvPr id="15394" name="Slide Number Placeholder 9">
            <a:extLst>
              <a:ext uri="{FF2B5EF4-FFF2-40B4-BE49-F238E27FC236}">
                <a16:creationId xmlns:a16="http://schemas.microsoft.com/office/drawing/2014/main" id="{37FB1F62-E314-43C8-B14F-249492E79D2F}"/>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3801</TotalTime>
  <Words>1841</Words>
  <Application>Microsoft Office PowerPoint</Application>
  <PresentationFormat>On-screen Show (4:3)</PresentationFormat>
  <Paragraphs>281</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Times New Roman</vt:lpstr>
      <vt:lpstr>Office Theme</vt:lpstr>
      <vt:lpstr>PowerPoint Presentation</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 Problem  Identification </vt:lpstr>
      <vt:lpstr> Block  Diagram </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BATCH-12</dc:creator>
  <cp:lastModifiedBy>veeramani S</cp:lastModifiedBy>
  <cp:revision>410</cp:revision>
  <dcterms:created xsi:type="dcterms:W3CDTF">2006-08-16T00:00:00Z</dcterms:created>
  <dcterms:modified xsi:type="dcterms:W3CDTF">2022-09-04T12:44:19Z</dcterms:modified>
</cp:coreProperties>
</file>