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55EE07B6-299A-42C8-BD8D-A97975629A34}">
  <a:tblStyle styleId="{55EE07B6-299A-42C8-BD8D-A97975629A3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40675A-B579-460E-94D1-54222C63F5DA}" styleName="No Style, Table Grid">
    <a:wholeTbl>
      <a:tcTxStyle>
        <a:fontRef idx="minor">
          <a:scrgbClr b="0" g="0" r="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10" Type="http://schemas.openxmlformats.org/officeDocument/2006/relationships/slide" Target="slides/slide6.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 name="Google Shape;22;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7a895f012f36141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 name="Google Shape;25;g7a895f012f3614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0A27-4712-C4FA-D35B-DD877F91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2F722-7600-0780-26FC-71191E17C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F41447-C462-7123-1112-20BF2C7C1D91}"/>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0B2F53E4-CE3F-75A9-C276-0D7DDBDE4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2308A-793D-611A-B298-B77E4E83CF8A}"/>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118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B0D-C119-3316-67D5-A31B69C53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8C5D8-8906-E599-881B-688806DE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F827C-01F3-513F-E03F-D599D6F589D9}"/>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C1A5ECAD-7DA0-1A7A-A386-15E949E31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80789-AC06-56B2-B19E-C706A3FE9E8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0831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505B7-AD15-C77E-3169-F53995B22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9C65F-DB15-DB66-CB45-2BABA0C30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5A0C7-4D88-4BA9-E306-0D578277DAE2}"/>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FD41F7B2-ABDC-FF13-EC86-C6B24611B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C989A-F11A-E262-1AAE-BDC97904F7AE}"/>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0025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D76A-A2AD-B8CB-02CA-643E12E95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378D5-FB18-141F-9426-253F6895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86292-A88C-0E49-5FF4-CA0491D0F254}"/>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CBB02830-399E-7581-2166-1CD58CB4D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EC48E-F9EB-E3D7-A3BE-81F1415EF8C9}"/>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16701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81DD-48B6-360A-0518-81A17919F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2602B5-3170-B261-1C0A-4380A84E2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E7B92-E23D-1CF2-D974-77F446B95805}"/>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7512B9D8-A5E7-B4F4-957F-F6ABF014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55B3B-DCB4-2419-3C28-59C1684A0C30}"/>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6503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811-C782-944A-7D51-F6C9D8C4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31761-9B84-C96F-8160-FA0C0C44B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E8C458-E1F5-14EB-F16C-D58A40CC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14A80A-E1CB-D0EC-C7A1-478DF48F243E}"/>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3E24B3C3-2ADC-29CC-1525-C14A57680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E5D7E2-3742-E011-865C-98FE6100F561}"/>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33032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62EA-D832-895D-6F12-A27716ECF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EF0DC-4445-0944-3B8F-A9463840D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86143-1914-6169-9300-948CAC4D3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6D303D-D20F-4FCF-A2F3-6D8B17208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C1750-479D-6E6E-9238-F05827B94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AC957-BD34-9C91-CBFA-A1693C035218}"/>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8" name="Footer Placeholder 7">
            <a:extLst>
              <a:ext uri="{FF2B5EF4-FFF2-40B4-BE49-F238E27FC236}">
                <a16:creationId xmlns:a16="http://schemas.microsoft.com/office/drawing/2014/main" id="{B85021F5-CB28-64F2-B40B-AF1E196FB5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F04FA2-BB43-741E-E306-BFC4CAD64A72}"/>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92811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AC07-327F-E1FD-A553-CAC434DC0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7CD49D-8F76-5FAD-7019-75CD3868276D}"/>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4" name="Footer Placeholder 3">
            <a:extLst>
              <a:ext uri="{FF2B5EF4-FFF2-40B4-BE49-F238E27FC236}">
                <a16:creationId xmlns:a16="http://schemas.microsoft.com/office/drawing/2014/main" id="{470CA110-57D3-E6AA-BDA8-E4D71D2011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1A691-78C8-00AB-493F-B043C47756F3}"/>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6950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AD0FB-4C07-8122-C971-C85CC226A3F4}"/>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3" name="Footer Placeholder 2">
            <a:extLst>
              <a:ext uri="{FF2B5EF4-FFF2-40B4-BE49-F238E27FC236}">
                <a16:creationId xmlns:a16="http://schemas.microsoft.com/office/drawing/2014/main" id="{86D985DE-6174-CB37-484B-9BB76206E2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6403CC-2EFB-9B21-4664-99438C98588F}"/>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2988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37B1-7C8B-81B0-8108-D069B57B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65FA9-CCB3-6953-85CC-05AE0ECCA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1028A3-9290-5152-BAB4-16E1ABBD8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0A35E-D38E-CE61-75F5-BC6BA2902B1D}"/>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BBD4EFE4-0BFC-EC43-DA70-565017F56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44B7E-4644-0616-36CF-11ABB264DC9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424052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143D-DA03-59F3-CD6A-6797FB387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5889EA-E2B9-6535-9305-D2B1FF580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A1CE49-2EF5-99A2-5BC6-E67812032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40BD-CB6D-C349-ED1E-C3DF2DF73639}"/>
              </a:ext>
            </a:extLst>
          </p:cNvPr>
          <p:cNvSpPr>
            <a:spLocks noGrp="1"/>
          </p:cNvSpPr>
          <p:nvPr>
            <p:ph type="dt" sz="half" idx="10"/>
          </p:nvPr>
        </p:nvSpPr>
        <p:spPr/>
        <p:txBody>
          <a:bodyPr/>
          <a:lstStyle/>
          <a:p>
            <a:fld id="{C8D6A943-52AC-416E-A586-E079D5AFF485}" type="datetimeFigureOut">
              <a:rPr lang="en-IN" smtClean="0"/>
              <a:t>10-09-2022</a:t>
            </a:fld>
            <a:endParaRPr lang="en-IN"/>
          </a:p>
        </p:txBody>
      </p:sp>
      <p:sp>
        <p:nvSpPr>
          <p:cNvPr id="6" name="Footer Placeholder 5">
            <a:extLst>
              <a:ext uri="{FF2B5EF4-FFF2-40B4-BE49-F238E27FC236}">
                <a16:creationId xmlns:a16="http://schemas.microsoft.com/office/drawing/2014/main" id="{50ABB929-3684-0707-08CC-DFD61BF6F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E8D3B-18B6-06DA-A27F-AFA9F6B49C44}"/>
              </a:ext>
            </a:extLst>
          </p:cNvPr>
          <p:cNvSpPr>
            <a:spLocks noGrp="1"/>
          </p:cNvSpPr>
          <p:nvPr>
            <p:ph type="sldNum" sz="quarter" idx="12"/>
          </p:nvPr>
        </p:nvSpPr>
        <p:spPr/>
        <p:txBody>
          <a:bodyPr/>
          <a:lstStyle/>
          <a:p>
            <a:fld id="{BC828821-1855-4E6C-8E22-7FA68740EFF0}" type="slidenum">
              <a:rPr lang="en-IN" smtClean="0"/>
              <a:t>‹#›</a:t>
            </a:fld>
            <a:endParaRPr lang="en-IN"/>
          </a:p>
        </p:txBody>
      </p:sp>
    </p:spTree>
    <p:extLst>
      <p:ext uri="{BB962C8B-B14F-4D97-AF65-F5344CB8AC3E}">
        <p14:creationId xmlns:p14="http://schemas.microsoft.com/office/powerpoint/2010/main" val="29961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8B67C-68D3-FF14-5E9F-54D224199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34027-2B2F-64C1-5BC0-87F02A4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1F32-110C-9267-7F1E-05AB2DC3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10-09-2022</a:t>
            </a:fld>
            <a:endParaRPr lang="en-IN"/>
          </a:p>
        </p:txBody>
      </p:sp>
      <p:sp>
        <p:nvSpPr>
          <p:cNvPr id="5" name="Footer Placeholder 4">
            <a:extLst>
              <a:ext uri="{FF2B5EF4-FFF2-40B4-BE49-F238E27FC236}">
                <a16:creationId xmlns:a16="http://schemas.microsoft.com/office/drawing/2014/main" id="{9F56D0C6-AD26-0D6E-D441-11F9A0022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22DC5-220B-3527-FE4F-55F700077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extLst>
      <p:ext uri="{BB962C8B-B14F-4D97-AF65-F5344CB8AC3E}">
        <p14:creationId xmlns:p14="http://schemas.microsoft.com/office/powerpoint/2010/main" val="142540719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sp>
        <p:nvSpPr>
          <p:cNvPr id="12" name="Google Shape;12;p1"/>
          <p:cNvSpPr txBox="1"/>
          <p:nvPr>
            <p:ph type="ctrTitle"/>
          </p:nvPr>
        </p:nvSpPr>
        <p:spPr>
          <a:xfrm>
            <a:off x="1654629" y="1548882"/>
            <a:ext cx="9144000" cy="1351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a:latin typeface="Times New Roman"/>
                <a:ea typeface="Times New Roman"/>
                <a:cs typeface="Times New Roman"/>
                <a:sym typeface="Times New Roman"/>
              </a:rPr>
              <a:t>Literature Survey</a:t>
            </a:r>
            <a:endParaRPr/>
          </a:p>
        </p:txBody>
      </p:sp>
      <p:sp>
        <p:nvSpPr>
          <p:cNvPr id="13" name="Google Shape;13;p1"/>
          <p:cNvSpPr txBox="1"/>
          <p:nvPr>
            <p:ph idx="1" type="subTitle"/>
          </p:nvPr>
        </p:nvSpPr>
        <p:spPr>
          <a:xfrm>
            <a:off x="2895600" y="3322554"/>
            <a:ext cx="7902900" cy="391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No               </a:t>
            </a:r>
            <a:r>
              <a:rPr lang="en-US" sz="1600">
                <a:latin typeface="Times New Roman"/>
                <a:ea typeface="Times New Roman"/>
                <a:cs typeface="Times New Roman"/>
                <a:sym typeface="Times New Roman"/>
              </a:rPr>
              <a:t>:02</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ID                </a:t>
            </a:r>
            <a:r>
              <a:rPr lang="en-US" sz="1600">
                <a:latin typeface="Times New Roman"/>
                <a:ea typeface="Times New Roman"/>
                <a:cs typeface="Times New Roman"/>
                <a:sym typeface="Times New Roman"/>
              </a:rPr>
              <a:t>:PNT2022TMID07965</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College Name      </a:t>
            </a:r>
            <a:r>
              <a:rPr lang="en-US" sz="1600">
                <a:latin typeface="Times New Roman"/>
                <a:ea typeface="Times New Roman"/>
                <a:cs typeface="Times New Roman"/>
                <a:sym typeface="Times New Roman"/>
              </a:rPr>
              <a:t>:Adhiyamaan College of Engineering(Autonomous)</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Department  </a:t>
            </a:r>
            <a:r>
              <a:rPr lang="en-US" sz="1600">
                <a:latin typeface="Times New Roman"/>
                <a:ea typeface="Times New Roman"/>
                <a:cs typeface="Times New Roman"/>
                <a:sym typeface="Times New Roman"/>
              </a:rPr>
              <a:t>       :Computer Science and  Engineering</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Leader       </a:t>
            </a:r>
            <a:r>
              <a:rPr lang="en-US" sz="1600">
                <a:latin typeface="Times New Roman"/>
                <a:ea typeface="Times New Roman"/>
                <a:cs typeface="Times New Roman"/>
                <a:sym typeface="Times New Roman"/>
              </a:rPr>
              <a:t>:Karthikeyan M</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Member    </a:t>
            </a:r>
            <a:r>
              <a:rPr lang="en-US" sz="1600">
                <a:latin typeface="Times New Roman"/>
                <a:ea typeface="Times New Roman"/>
                <a:cs typeface="Times New Roman"/>
                <a:sym typeface="Times New Roman"/>
              </a:rPr>
              <a:t>:Kalyan Kumar K</a:t>
            </a:r>
            <a:endParaRPr/>
          </a:p>
          <a:p>
            <a:pPr indent="0" lvl="0" marL="0" rtl="0" algn="l">
              <a:lnSpc>
                <a:spcPct val="9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Team Member    </a:t>
            </a:r>
            <a:r>
              <a:rPr lang="en-US" sz="1600">
                <a:latin typeface="Times New Roman"/>
                <a:ea typeface="Times New Roman"/>
                <a:cs typeface="Times New Roman"/>
                <a:sym typeface="Times New Roman"/>
              </a:rPr>
              <a:t>:Charan N</a:t>
            </a:r>
            <a:endParaRPr/>
          </a:p>
          <a:p>
            <a:pPr indent="0" lvl="0" marL="0" rtl="0" algn="l">
              <a:lnSpc>
                <a:spcPct val="9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              Team Member    </a:t>
            </a:r>
            <a:r>
              <a:rPr lang="en-US" sz="1600">
                <a:latin typeface="Times New Roman"/>
                <a:ea typeface="Times New Roman"/>
                <a:cs typeface="Times New Roman"/>
                <a:sym typeface="Times New Roman"/>
              </a:rPr>
              <a:t>:Abhishek V</a:t>
            </a:r>
            <a:endParaRPr/>
          </a:p>
          <a:p>
            <a:pPr indent="0" lvl="0" marL="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 name="Shape 14"/>
        <p:cNvGrpSpPr/>
        <p:nvPr/>
      </p:nvGrpSpPr>
      <p:grpSpPr>
        <a:xfrm>
          <a:off x="0" y="0"/>
          <a:ext cx="0" cy="0"/>
          <a:chOff x="0" y="0"/>
          <a:chExt cx="0" cy="0"/>
        </a:xfrm>
      </p:grpSpPr>
      <p:graphicFrame>
        <p:nvGraphicFramePr>
          <p:cNvPr id="15" name="Google Shape;15;p2"/>
          <p:cNvGraphicFramePr/>
          <p:nvPr/>
        </p:nvGraphicFramePr>
        <p:xfrm>
          <a:off x="386547" y="350640"/>
          <a:ext cx="3000000" cy="3000000"/>
        </p:xfrm>
        <a:graphic>
          <a:graphicData uri="http://schemas.openxmlformats.org/drawingml/2006/table">
            <a:tbl>
              <a:tblPr bandRow="1" firstRow="1">
                <a:noFill/>
                <a:tableStyleId>{55EE07B6-299A-42C8-BD8D-A97975629A34}</a:tableStyleId>
              </a:tblPr>
              <a:tblGrid>
                <a:gridCol w="952250"/>
                <a:gridCol w="2024075"/>
                <a:gridCol w="1931575"/>
                <a:gridCol w="2102625"/>
                <a:gridCol w="2052700"/>
                <a:gridCol w="2355675"/>
              </a:tblGrid>
              <a:tr h="1008100">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S.No</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TOOLS USED/</a:t>
                      </a:r>
                      <a:endParaRPr/>
                    </a:p>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u="none" cap="none" strike="noStrike">
                          <a:latin typeface="Times New Roman"/>
                          <a:ea typeface="Times New Roman"/>
                          <a:cs typeface="Times New Roman"/>
                          <a:sym typeface="Times New Roman"/>
                        </a:rPr>
                        <a:t>ADVANTAGES/ DISADVANTAGES</a:t>
                      </a:r>
                      <a:endParaRPr/>
                    </a:p>
                  </a:txBody>
                  <a:tcPr marT="45725" marB="45725" marR="91450" marL="91450"/>
                </a:tc>
              </a:tr>
              <a:tr h="2085350">
                <a:tc>
                  <a:txBody>
                    <a:bodyPr/>
                    <a:lstStyle/>
                    <a:p>
                      <a:pPr indent="0" lvl="0" marL="0" marR="0" rtl="0" algn="l">
                        <a:lnSpc>
                          <a:spcPct val="100000"/>
                        </a:lnSpc>
                        <a:spcBef>
                          <a:spcPts val="0"/>
                        </a:spcBef>
                        <a:spcAft>
                          <a:spcPts val="0"/>
                        </a:spcAft>
                        <a:buNone/>
                        <a:defRPr sz="1400" u="none" cap="none" strike="noStrike"/>
                      </a:pPr>
                      <a:r>
                        <a:rPr lang="en-US" sz="1600" u="none" cap="none" strike="noStrike">
                          <a:latin typeface="Times New Roman"/>
                          <a:ea typeface="Times New Roman"/>
                          <a:cs typeface="Times New Roman"/>
                          <a:sym typeface="Times New Roman"/>
                        </a:rPr>
                        <a:t>       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imes New Roman"/>
                        <a:buNone/>
                        <a:defRPr sz="1400" u="none" cap="none" strike="noStrike"/>
                      </a:pPr>
                      <a:r>
                        <a:rPr lang="en-US" sz="1600">
                          <a:latin typeface="Times New Roman"/>
                          <a:ea typeface="Times New Roman"/>
                          <a:cs typeface="Times New Roman"/>
                          <a:sym typeface="Times New Roman"/>
                        </a:rPr>
                        <a:t>Banking Virtual Assistant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Accuracy of giving correct answer can be increased.</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Natural Language Processing</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Deep Learning Algorithm</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Python</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MySQL</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Django Server</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Deep Learning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Increase in productivity and increased no of customers/Limted response</a:t>
                      </a:r>
                      <a:endParaRPr sz="1600">
                        <a:latin typeface="Times New Roman"/>
                        <a:ea typeface="Times New Roman"/>
                        <a:cs typeface="Times New Roman"/>
                        <a:sym typeface="Times New Roman"/>
                      </a:endParaRPr>
                    </a:p>
                  </a:txBody>
                  <a:tcPr marT="45725" marB="45725" marR="91450" marL="91450"/>
                </a:tc>
              </a:tr>
              <a:tr h="2241275">
                <a:tc>
                  <a:txBody>
                    <a:bodyPr/>
                    <a:lstStyle/>
                    <a:p>
                      <a:pPr indent="0" lvl="0" marL="0" marR="0" rtl="0" algn="ctr">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 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Conversation to Automation in Banking through Chatbot using Artificial Machine Intelligence Language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Strategies for handling dialog in  banking and financed area</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Natural Language Processing Tools</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Rule Based Algorithm</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Machine Learning Algorithms</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Artificial Intelligence Markup Language</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Deep Learning</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Reduce humanloads,Quality of user service/Limtedness,Short preview,unproductive development</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graphicFrame>
        <p:nvGraphicFramePr>
          <p:cNvPr id="17" name="Google Shape;17;p3"/>
          <p:cNvGraphicFramePr/>
          <p:nvPr/>
        </p:nvGraphicFramePr>
        <p:xfrm>
          <a:off x="235428" y="202063"/>
          <a:ext cx="3000000" cy="3000000"/>
        </p:xfrm>
        <a:graphic>
          <a:graphicData uri="http://schemas.openxmlformats.org/drawingml/2006/table">
            <a:tbl>
              <a:tblPr bandRow="1" firstRow="1">
                <a:noFill/>
                <a:tableStyleId>{55EE07B6-299A-42C8-BD8D-A97975629A34}</a:tableStyleId>
              </a:tblPr>
              <a:tblGrid>
                <a:gridCol w="912950"/>
                <a:gridCol w="2809375"/>
                <a:gridCol w="1999700"/>
                <a:gridCol w="2263475"/>
                <a:gridCol w="1735950"/>
                <a:gridCol w="1999700"/>
              </a:tblGrid>
              <a:tr h="1145350">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S.NO</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TOOLS USED/</a:t>
                      </a:r>
                      <a:endParaRPr/>
                    </a:p>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600">
                          <a:latin typeface="Times New Roman"/>
                          <a:ea typeface="Times New Roman"/>
                          <a:cs typeface="Times New Roman"/>
                          <a:sym typeface="Times New Roman"/>
                        </a:rPr>
                        <a:t>ADVANTAGES/ DISADVANTAGES</a:t>
                      </a:r>
                      <a:endParaRPr/>
                    </a:p>
                  </a:txBody>
                  <a:tcPr marT="45725" marB="45725" marR="91450" marL="91450"/>
                </a:tc>
              </a:tr>
              <a:tr h="2351925">
                <a:tc>
                  <a:txBody>
                    <a:bodyPr/>
                    <a:lstStyle/>
                    <a:p>
                      <a:pPr indent="0" lvl="0" marL="0" marR="0" rtl="0" algn="ctr">
                        <a:lnSpc>
                          <a:spcPct val="100000"/>
                        </a:lnSpc>
                        <a:spcBef>
                          <a:spcPts val="0"/>
                        </a:spcBef>
                        <a:spcAft>
                          <a:spcPts val="0"/>
                        </a:spcAft>
                        <a:buNone/>
                        <a:defRPr sz="1400" u="none" cap="none" strike="noStrike"/>
                      </a:pPr>
                      <a:r>
                        <a:rPr lang="en-US" sz="1600"/>
                        <a:t>3</a:t>
                      </a:r>
                      <a:endParaRPr sz="1600"/>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A Study of Applications of Artificial Intelligence in Banking and Finance Sector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Using rules to  reach approximate or definite conclusion</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Arificial Intellligence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Complaines and fraud detection,personalized customer service,predictive analytics//Remain unnoticed</a:t>
                      </a:r>
                      <a:endParaRPr sz="1600">
                        <a:latin typeface="Times New Roman"/>
                        <a:ea typeface="Times New Roman"/>
                        <a:cs typeface="Times New Roman"/>
                        <a:sym typeface="Times New Roman"/>
                      </a:endParaRPr>
                    </a:p>
                  </a:txBody>
                  <a:tcPr marT="45725" marB="45725" marR="91450" marL="91450"/>
                </a:tc>
              </a:tr>
              <a:tr h="2956575">
                <a:tc>
                  <a:txBody>
                    <a:bodyPr/>
                    <a:lstStyle/>
                    <a:p>
                      <a:pPr indent="0" lvl="0" marL="0" marR="0" rtl="0" algn="ctr">
                        <a:lnSpc>
                          <a:spcPct val="100000"/>
                        </a:lnSpc>
                        <a:spcBef>
                          <a:spcPts val="0"/>
                        </a:spcBef>
                        <a:spcAft>
                          <a:spcPts val="0"/>
                        </a:spcAft>
                        <a:buNone/>
                        <a:defRPr sz="1400" u="none" cap="none" strike="noStrike"/>
                      </a:pPr>
                      <a:r>
                        <a:rPr lang="en-US" sz="1600"/>
                        <a:t>4</a:t>
                      </a:r>
                      <a:endParaRPr sz="1600"/>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Artificial Intelligence Based Chatbot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Provide as accurate path without wasting our time</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 Markup Language </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Natural Language Processing tools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defRPr sz="1400" u="none" cap="none" strike="noStrik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Airtificial Intelligence</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600"/>
                        <a:buFont typeface="Times New Roman"/>
                        <a:buChar char="•"/>
                        <a:defRPr sz="1400" u="none" cap="none" strike="noStrike"/>
                      </a:pPr>
                      <a:r>
                        <a:rPr lang="en-US" sz="1600">
                          <a:latin typeface="Times New Roman"/>
                          <a:ea typeface="Times New Roman"/>
                          <a:cs typeface="Times New Roman"/>
                          <a:sym typeface="Times New Roman"/>
                        </a:rPr>
                        <a:t>DBMS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Chatbot which suceed in practical domains like education,business/Chatbot only reply using responses learned from the training corpus lack of additional reasoning</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graphicFrame>
        <p:nvGraphicFramePr>
          <p:cNvPr id="19" name="Google Shape;19;p4"/>
          <p:cNvGraphicFramePr/>
          <p:nvPr/>
        </p:nvGraphicFramePr>
        <p:xfrm>
          <a:off x="33" y="5"/>
          <a:ext cx="3000000" cy="3000000"/>
        </p:xfrm>
        <a:graphic>
          <a:graphicData uri="http://schemas.openxmlformats.org/drawingml/2006/table">
            <a:tbl>
              <a:tblPr bandRow="1" firstRow="1">
                <a:noFill/>
                <a:tableStyleId>{55EE07B6-299A-42C8-BD8D-A97975629A34}</a:tableStyleId>
              </a:tblPr>
              <a:tblGrid>
                <a:gridCol w="961900"/>
                <a:gridCol w="2993750"/>
                <a:gridCol w="2059075"/>
                <a:gridCol w="2059075"/>
                <a:gridCol w="2059075"/>
                <a:gridCol w="2059075"/>
              </a:tblGrid>
              <a:tr h="865100">
                <a:tc>
                  <a:txBody>
                    <a:bodyPr/>
                    <a:lstStyle/>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S.No</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TITLE</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PROPOSED WORK</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TOOLS USED/</a:t>
                      </a:r>
                      <a:endParaRPr/>
                    </a:p>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ALGORITHM</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TECHNOLOGY</a:t>
                      </a:r>
                      <a:endParaRPr/>
                    </a:p>
                  </a:txBody>
                  <a:tcPr marT="45725" marB="45725" marR="91450" marL="91450"/>
                </a:tc>
                <a:tc>
                  <a:txBody>
                    <a:bodyPr/>
                    <a:lstStyle/>
                    <a:p>
                      <a:pPr indent="0" lvl="0" marL="0" marR="0" rtl="0" algn="ctr">
                        <a:lnSpc>
                          <a:spcPct val="100000"/>
                        </a:lnSpc>
                        <a:spcBef>
                          <a:spcPts val="0"/>
                        </a:spcBef>
                        <a:spcAft>
                          <a:spcPts val="0"/>
                        </a:spcAft>
                        <a:buNone/>
                        <a:defRPr sz="1400" u="none" cap="none" strike="noStrike"/>
                      </a:pPr>
                      <a:r>
                        <a:rPr b="1" lang="en-US" sz="1800">
                          <a:latin typeface="Times New Roman"/>
                          <a:ea typeface="Times New Roman"/>
                          <a:cs typeface="Times New Roman"/>
                          <a:sym typeface="Times New Roman"/>
                        </a:rPr>
                        <a:t>ADVANTAGES/ DISADVANTAGES</a:t>
                      </a:r>
                      <a:endParaRPr/>
                    </a:p>
                  </a:txBody>
                  <a:tcPr marT="45725" marB="45725" marR="91450" marL="91450"/>
                </a:tc>
              </a:tr>
              <a:tr h="3112850">
                <a:tc>
                  <a:txBody>
                    <a:bodyPr/>
                    <a:lstStyle/>
                    <a:p>
                      <a:pPr indent="0" lvl="0" marL="0" marR="0" rtl="0" algn="ctr">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5</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Chatbot as Finance expert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defRPr sz="1400" u="none" cap="none" strike="noStrike"/>
                      </a:pPr>
                      <a:r>
                        <a:rPr lang="en-US" sz="1600">
                          <a:latin typeface="Times New Roman"/>
                          <a:ea typeface="Times New Roman"/>
                          <a:cs typeface="Times New Roman"/>
                          <a:sym typeface="Times New Roman"/>
                        </a:rPr>
                        <a:t>Introducing Chatbot will help the customerface many questions and complaints on daily basis and tries to contack branches to get  theircomplaints complex and its not easy for a common man to understand easily</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IBM Watson</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Rasa NLU</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Dialog flow</a:t>
                      </a:r>
                      <a:endParaRPr/>
                    </a:p>
                    <a:p>
                      <a:pPr indent="-184150" lvl="0" marL="285750" marR="0" rtl="0" algn="ctr">
                        <a:lnSpc>
                          <a:spcPct val="100000"/>
                        </a:lnSpc>
                        <a:spcBef>
                          <a:spcPts val="0"/>
                        </a:spcBef>
                        <a:spcAft>
                          <a:spcPts val="0"/>
                        </a:spcAft>
                        <a:buClr>
                          <a:schemeClr val="dk1"/>
                        </a:buClr>
                        <a:buSzPts val="1600"/>
                        <a:buFont typeface="Arial"/>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Artificial Intelligence</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Natural Language Processing</a:t>
                      </a:r>
                      <a:endParaRPr/>
                    </a:p>
                    <a:p>
                      <a:pPr indent="0" lvl="0" marL="0" marR="0" rtl="0" algn="l">
                        <a:lnSpc>
                          <a:spcPct val="100000"/>
                        </a:lnSpc>
                        <a:spcBef>
                          <a:spcPts val="0"/>
                        </a:spcBef>
                        <a:spcAft>
                          <a:spcPts val="0"/>
                        </a:spcAft>
                        <a:buClr>
                          <a:schemeClr val="dk1"/>
                        </a:buClr>
                        <a:buSzPts val="1600"/>
                        <a:buFont typeface="Arial"/>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Open Source and Supports enterprise platform, On-premise hosting is possible/No possibility to  integrate with other messaging clients</a:t>
                      </a:r>
                      <a:endParaRPr sz="1600">
                        <a:latin typeface="Times New Roman"/>
                        <a:ea typeface="Times New Roman"/>
                        <a:cs typeface="Times New Roman"/>
                        <a:sym typeface="Times New Roman"/>
                      </a:endParaRPr>
                    </a:p>
                  </a:txBody>
                  <a:tcPr marT="45725" marB="45725" marR="91450" marL="91450"/>
                </a:tc>
              </a:tr>
              <a:tr h="2880025">
                <a:tc>
                  <a:txBody>
                    <a:bodyPr/>
                    <a:lstStyle/>
                    <a:p>
                      <a:pPr indent="0" lvl="0" marL="0" marR="0" rtl="0" algn="ctr">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6</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Bank Chatbot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Most of the people,especially the first timers ,struggle to know various process and procedure  requires to get their work done at the bank and the query is easy to identify and gets solved</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Decision tree classifier</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Random Forest Classifier</a:t>
                      </a:r>
                      <a:endParaRPr sz="16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K-nearest neighbour classifier</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Support vector machine</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Machine Learning</a:t>
                      </a:r>
                      <a:endParaRPr/>
                    </a:p>
                    <a:p>
                      <a:pPr indent="-285750" lvl="0" marL="285750" marR="0" rtl="0" algn="l">
                        <a:lnSpc>
                          <a:spcPct val="100000"/>
                        </a:lnSpc>
                        <a:spcBef>
                          <a:spcPts val="0"/>
                        </a:spcBef>
                        <a:spcAft>
                          <a:spcPts val="0"/>
                        </a:spcAft>
                        <a:buClr>
                          <a:schemeClr val="dk1"/>
                        </a:buClr>
                        <a:buSzPts val="1600"/>
                        <a:buFont typeface="Arial"/>
                        <a:buChar char="•"/>
                        <a:defRPr sz="1400" u="none" cap="none" strike="noStrike"/>
                      </a:pPr>
                      <a:r>
                        <a:rPr lang="en-US" sz="1600">
                          <a:latin typeface="Times New Roman"/>
                          <a:ea typeface="Times New Roman"/>
                          <a:cs typeface="Times New Roman"/>
                          <a:sym typeface="Times New Roman"/>
                        </a:rPr>
                        <a:t>Natural Language processing</a:t>
                      </a:r>
                      <a:endParaRPr/>
                    </a:p>
                    <a:p>
                      <a:pPr indent="-184150" lvl="0" marL="285750" marR="0" rtl="0" algn="l">
                        <a:lnSpc>
                          <a:spcPct val="100000"/>
                        </a:lnSpc>
                        <a:spcBef>
                          <a:spcPts val="0"/>
                        </a:spcBef>
                        <a:spcAft>
                          <a:spcPts val="0"/>
                        </a:spcAft>
                        <a:buClr>
                          <a:schemeClr val="dk1"/>
                        </a:buClr>
                        <a:buSzPts val="1600"/>
                        <a:buFont typeface="Arial"/>
                        <a:buNone/>
                        <a:defRPr sz="1400" u="none" cap="none" strike="noStrik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defRPr sz="1400" u="none" cap="none" strike="noStrike"/>
                      </a:pPr>
                      <a:r>
                        <a:rPr lang="en-US" sz="1600">
                          <a:latin typeface="Times New Roman"/>
                          <a:ea typeface="Times New Roman"/>
                          <a:cs typeface="Times New Roman"/>
                          <a:sym typeface="Times New Roman"/>
                        </a:rPr>
                        <a:t>Query Mapping gettting naswers/They are not often able to answer multi part questions .This often means your customer are left without  a solution</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5"/>
          <p:cNvSpPr txBox="1"/>
          <p:nvPr/>
        </p:nvSpPr>
        <p:spPr>
          <a:xfrm>
            <a:off x="0" y="0"/>
            <a:ext cx="30000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28" name="Google Shape;28;p5"/>
          <p:cNvSpPr txBox="1"/>
          <p:nvPr>
            <p:ph idx="4294967295" type="title"/>
          </p:nvPr>
        </p:nvSpPr>
        <p:spPr>
          <a:xfrm>
            <a:off x="966275" y="261557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