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3.xml><?xml version="1.0" encoding="utf-8"?>
<a:tblStyleLst xmlns:a="http://schemas.openxmlformats.org/drawingml/2006/main" xmlns:r="http://schemas.openxmlformats.org/officeDocument/2006/relationships" def="{90651C3A-4460-11DB-9652-00E08161165F}">
  <a:tblStyle styleId="{55EE07B6-299A-42C8-BD8D-A97975629A34}"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CB12A1E-571A-4BAE-B117-3DD4021C6C7D}"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3.xml"/><Relationship Id="rId3" Type="http://schemas.openxmlformats.org/officeDocument/2006/relationships/tableStyles" Target="tableStyles3.xml"/><Relationship Id="rId4" Type="http://schemas.openxmlformats.org/officeDocument/2006/relationships/slideMaster" Target="slideMasters/slideMaster1.xml"/><Relationship Id="rId10" Type="http://schemas.openxmlformats.org/officeDocument/2006/relationships/slide" Target="slides/slide6.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sp>
        <p:nvSpPr>
          <p:cNvPr id="21" name="Google Shape;21;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 name="Google Shape;22;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7a895f012f36141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 name="Google Shape;25;g7a895f012f36141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0A27-4712-C4FA-D35B-DD877F91A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22F722-7600-0780-26FC-71191E17C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F41447-C462-7123-1112-20BF2C7C1D91}"/>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0B2F53E4-CE3F-75A9-C276-0D7DDBDE4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2308A-793D-611A-B298-B77E4E83CF8A}"/>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1185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B0D-C119-3316-67D5-A31B69C539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8C5D8-8906-E599-881B-688806DED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F827C-01F3-513F-E03F-D599D6F589D9}"/>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C1A5ECAD-7DA0-1A7A-A386-15E949E31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80789-AC06-56B2-B19E-C706A3FE9E8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08312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505B7-AD15-C77E-3169-F53995B22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89C65F-DB15-DB66-CB45-2BABA0C30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5A0C7-4D88-4BA9-E306-0D578277DAE2}"/>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FD41F7B2-ABDC-FF13-EC86-C6B24611B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C989A-F11A-E262-1AAE-BDC97904F7AE}"/>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10025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D76A-A2AD-B8CB-02CA-643E12E95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378D5-FB18-141F-9426-253F6895C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86292-A88C-0E49-5FF4-CA0491D0F254}"/>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CBB02830-399E-7581-2166-1CD58CB4D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EC48E-F9EB-E3D7-A3BE-81F1415EF8C9}"/>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167016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81DD-48B6-360A-0518-81A17919F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2602B5-3170-B261-1C0A-4380A84E2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E7B92-E23D-1CF2-D974-77F446B95805}"/>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7512B9D8-A5E7-B4F4-957F-F6ABF014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55B3B-DCB4-2419-3C28-59C1684A0C30}"/>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36503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8811-C782-944A-7D51-F6C9D8C4C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D31761-9B84-C96F-8160-FA0C0C44B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E8C458-E1F5-14EB-F16C-D58A40CC8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14A80A-E1CB-D0EC-C7A1-478DF48F243E}"/>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6" name="Footer Placeholder 5">
            <a:extLst>
              <a:ext uri="{FF2B5EF4-FFF2-40B4-BE49-F238E27FC236}">
                <a16:creationId xmlns:a16="http://schemas.microsoft.com/office/drawing/2014/main" id="{3E24B3C3-2ADC-29CC-1525-C14A57680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E5D7E2-3742-E011-865C-98FE6100F561}"/>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30328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62EA-D832-895D-6F12-A27716ECF5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8EF0DC-4445-0944-3B8F-A9463840D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86143-1914-6169-9300-948CAC4D3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6D303D-D20F-4FCF-A2F3-6D8B17208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C1750-479D-6E6E-9238-F05827B94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CAC957-BD34-9C91-CBFA-A1693C035218}"/>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8" name="Footer Placeholder 7">
            <a:extLst>
              <a:ext uri="{FF2B5EF4-FFF2-40B4-BE49-F238E27FC236}">
                <a16:creationId xmlns:a16="http://schemas.microsoft.com/office/drawing/2014/main" id="{B85021F5-CB28-64F2-B40B-AF1E196FB5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F04FA2-BB43-741E-E306-BFC4CAD64A72}"/>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92811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AC07-327F-E1FD-A553-CAC434DC0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7CD49D-8F76-5FAD-7019-75CD3868276D}"/>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4" name="Footer Placeholder 3">
            <a:extLst>
              <a:ext uri="{FF2B5EF4-FFF2-40B4-BE49-F238E27FC236}">
                <a16:creationId xmlns:a16="http://schemas.microsoft.com/office/drawing/2014/main" id="{470CA110-57D3-E6AA-BDA8-E4D71D2011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E1A691-78C8-00AB-493F-B043C47756F3}"/>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426950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AD0FB-4C07-8122-C971-C85CC226A3F4}"/>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3" name="Footer Placeholder 2">
            <a:extLst>
              <a:ext uri="{FF2B5EF4-FFF2-40B4-BE49-F238E27FC236}">
                <a16:creationId xmlns:a16="http://schemas.microsoft.com/office/drawing/2014/main" id="{86D985DE-6174-CB37-484B-9BB76206E2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6403CC-2EFB-9B21-4664-99438C98588F}"/>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2988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37B1-7C8B-81B0-8108-D069B57B3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965FA9-CCB3-6953-85CC-05AE0ECCA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1028A3-9290-5152-BAB4-16E1ABBD8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0A35E-D38E-CE61-75F5-BC6BA2902B1D}"/>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6" name="Footer Placeholder 5">
            <a:extLst>
              <a:ext uri="{FF2B5EF4-FFF2-40B4-BE49-F238E27FC236}">
                <a16:creationId xmlns:a16="http://schemas.microsoft.com/office/drawing/2014/main" id="{BBD4EFE4-0BFC-EC43-DA70-565017F56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744B7E-4644-0616-36CF-11ABB264DC9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424052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143D-DA03-59F3-CD6A-6797FB387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5889EA-E2B9-6535-9305-D2B1FF580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A1CE49-2EF5-99A2-5BC6-E67812032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240BD-CB6D-C349-ED1E-C3DF2DF73639}"/>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6" name="Footer Placeholder 5">
            <a:extLst>
              <a:ext uri="{FF2B5EF4-FFF2-40B4-BE49-F238E27FC236}">
                <a16:creationId xmlns:a16="http://schemas.microsoft.com/office/drawing/2014/main" id="{50ABB929-3684-0707-08CC-DFD61BF6F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1E8D3B-18B6-06DA-A27F-AFA9F6B49C4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99618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8B67C-68D3-FF14-5E9F-54D224199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334027-2B2F-64C1-5BC0-87F02A44D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B1F32-110C-9267-7F1E-05AB2DC36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9F56D0C6-AD26-0D6E-D441-11F9A0022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222DC5-220B-3527-FE4F-55F700077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extLst>
      <p:ext uri="{BB962C8B-B14F-4D97-AF65-F5344CB8AC3E}">
        <p14:creationId xmlns:p14="http://schemas.microsoft.com/office/powerpoint/2010/main" val="142540719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ph type="ctrTitle"/>
          </p:nvPr>
        </p:nvSpPr>
        <p:spPr>
          <a:xfrm>
            <a:off x="1654629" y="1548882"/>
            <a:ext cx="9144000" cy="1351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b="1" lang="en-US">
                <a:latin typeface="Times New Roman"/>
                <a:ea typeface="Times New Roman"/>
                <a:cs typeface="Times New Roman"/>
                <a:sym typeface="Times New Roman"/>
              </a:rPr>
              <a:t>Literature Survey</a:t>
            </a:r>
            <a:endParaRPr/>
          </a:p>
        </p:txBody>
      </p:sp>
      <p:sp>
        <p:nvSpPr>
          <p:cNvPr id="32" name="Google Shape;32;p1"/>
          <p:cNvSpPr txBox="1"/>
          <p:nvPr>
            <p:ph idx="1" type="subTitle"/>
          </p:nvPr>
        </p:nvSpPr>
        <p:spPr>
          <a:xfrm>
            <a:off x="2895600" y="3322554"/>
            <a:ext cx="7902900" cy="391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Team No               </a:t>
            </a:r>
            <a:r>
              <a:rPr lang="en-US" sz="1600">
                <a:latin typeface="Times New Roman"/>
                <a:ea typeface="Times New Roman"/>
                <a:cs typeface="Times New Roman"/>
                <a:sym typeface="Times New Roman"/>
              </a:rPr>
              <a:t>:02</a:t>
            </a:r>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Team ID                </a:t>
            </a:r>
            <a:r>
              <a:rPr lang="en-US" sz="1600">
                <a:latin typeface="Times New Roman"/>
                <a:ea typeface="Times New Roman"/>
                <a:cs typeface="Times New Roman"/>
                <a:sym typeface="Times New Roman"/>
              </a:rPr>
              <a:t>:PNT2022TMID07965</a:t>
            </a:r>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College Name      </a:t>
            </a:r>
            <a:r>
              <a:rPr lang="en-US" sz="1600">
                <a:latin typeface="Times New Roman"/>
                <a:ea typeface="Times New Roman"/>
                <a:cs typeface="Times New Roman"/>
                <a:sym typeface="Times New Roman"/>
              </a:rPr>
              <a:t>:Adhiyamaan College of Engineering(Autonomous)</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Department  </a:t>
            </a:r>
            <a:r>
              <a:rPr lang="en-US" sz="1600">
                <a:latin typeface="Times New Roman"/>
                <a:ea typeface="Times New Roman"/>
                <a:cs typeface="Times New Roman"/>
                <a:sym typeface="Times New Roman"/>
              </a:rPr>
              <a:t>       :Computer Science and  Engineering</a:t>
            </a:r>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Team Leader       </a:t>
            </a:r>
            <a:r>
              <a:rPr lang="en-US" sz="1600">
                <a:latin typeface="Times New Roman"/>
                <a:ea typeface="Times New Roman"/>
                <a:cs typeface="Times New Roman"/>
                <a:sym typeface="Times New Roman"/>
              </a:rPr>
              <a:t>:Karthikeyan M</a:t>
            </a:r>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Team Member    </a:t>
            </a:r>
            <a:r>
              <a:rPr lang="en-US" sz="1600">
                <a:latin typeface="Times New Roman"/>
                <a:ea typeface="Times New Roman"/>
                <a:cs typeface="Times New Roman"/>
                <a:sym typeface="Times New Roman"/>
              </a:rPr>
              <a:t>:Kalyan Kumar K</a:t>
            </a:r>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Team Member    </a:t>
            </a:r>
            <a:r>
              <a:rPr lang="en-US" sz="1600">
                <a:latin typeface="Times New Roman"/>
                <a:ea typeface="Times New Roman"/>
                <a:cs typeface="Times New Roman"/>
                <a:sym typeface="Times New Roman"/>
              </a:rPr>
              <a:t>:Charan N</a:t>
            </a:r>
            <a:endParaRPr/>
          </a:p>
          <a:p>
            <a:pPr indent="0" lvl="0" marL="0" rtl="0" algn="l">
              <a:lnSpc>
                <a:spcPct val="9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              Team Member    </a:t>
            </a:r>
            <a:r>
              <a:rPr lang="en-US" sz="1600">
                <a:latin typeface="Times New Roman"/>
                <a:ea typeface="Times New Roman"/>
                <a:cs typeface="Times New Roman"/>
                <a:sym typeface="Times New Roman"/>
              </a:rPr>
              <a:t>:Abhishek U</a:t>
            </a:r>
            <a:endParaRPr/>
          </a:p>
          <a:p>
            <a:pPr indent="0" lvl="0" marL="0" rtl="0" algn="l">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 name="Shape 14"/>
        <p:cNvGrpSpPr/>
        <p:nvPr/>
      </p:nvGrpSpPr>
      <p:grpSpPr>
        <a:xfrm>
          <a:off x="0" y="0"/>
          <a:ext cx="0" cy="0"/>
          <a:chOff x="0" y="0"/>
          <a:chExt cx="0" cy="0"/>
        </a:xfrm>
      </p:grpSpPr>
      <p:graphicFrame>
        <p:nvGraphicFramePr>
          <p:cNvPr id="15" name="Google Shape;15;p2"/>
          <p:cNvGraphicFramePr/>
          <p:nvPr/>
        </p:nvGraphicFramePr>
        <p:xfrm>
          <a:off x="386547" y="350640"/>
          <a:ext cx="3000000" cy="3000000"/>
        </p:xfrm>
        <a:graphic>
          <a:graphicData uri="http://schemas.openxmlformats.org/drawingml/2006/table">
            <a:tbl>
              <a:tblPr bandRow="1" firstRow="1">
                <a:noFill/>
                <a:tableStyleId>{55EE07B6-299A-42C8-BD8D-A97975629A34}</a:tableStyleId>
              </a:tblPr>
              <a:tblGrid>
                <a:gridCol w="952250"/>
                <a:gridCol w="2024075"/>
                <a:gridCol w="1931575"/>
                <a:gridCol w="2102625"/>
                <a:gridCol w="2052700"/>
                <a:gridCol w="2355675"/>
              </a:tblGrid>
              <a:tr h="1008100">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S.No</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TOOLS USED/</a:t>
                      </a:r>
                      <a:endParaRPr/>
                    </a:p>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ADVANTAGES/ DISADVANTAGES</a:t>
                      </a:r>
                      <a:endParaRPr/>
                    </a:p>
                  </a:txBody>
                  <a:tcPr marT="45725" marB="45725" marR="91450" marL="91450"/>
                </a:tc>
              </a:tr>
              <a:tr h="2085350">
                <a:tc>
                  <a:txBody>
                    <a:bodyPr/>
                    <a:lstStyle/>
                    <a:p>
                      <a:pPr indent="0" lvl="0" marL="0" marR="0" rtl="0" algn="l">
                        <a:lnSpc>
                          <a:spcPct val="100000"/>
                        </a:lnSpc>
                        <a:spcBef>
                          <a:spcPts val="0"/>
                        </a:spcBef>
                        <a:spcAft>
                          <a:spcPts val="0"/>
                        </a:spcAft>
                        <a:buNone/>
                        <a:defRPr sz="1400" u="none" cap="none" strike="noStrike"/>
                      </a:pPr>
                      <a:r>
                        <a:rPr lang="en-US" sz="1600" u="none" cap="none" strike="noStrike">
                          <a:latin typeface="Times New Roman"/>
                          <a:ea typeface="Times New Roman"/>
                          <a:cs typeface="Times New Roman"/>
                          <a:sym typeface="Times New Roman"/>
                        </a:rPr>
                        <a:t>       1</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defRPr sz="1400" u="none" cap="none" strike="noStrike"/>
                      </a:pPr>
                      <a:r>
                        <a:rPr lang="en-US" sz="1600">
                          <a:latin typeface="Times New Roman"/>
                          <a:ea typeface="Times New Roman"/>
                          <a:cs typeface="Times New Roman"/>
                          <a:sym typeface="Times New Roman"/>
                        </a:rPr>
                        <a:t>Banking Virtual Assistant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Accuracy of giving correct answer can be increased.</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Natural Language Processing</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Deep Learning Algorithm</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Python</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artificial intelligence.</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MySQL</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Django Server</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Deep Learning</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Increase in productivity and increased no of customers/Limted response</a:t>
                      </a:r>
                      <a:endParaRPr sz="1600">
                        <a:latin typeface="Times New Roman"/>
                        <a:ea typeface="Times New Roman"/>
                        <a:cs typeface="Times New Roman"/>
                        <a:sym typeface="Times New Roman"/>
                      </a:endParaRPr>
                    </a:p>
                  </a:txBody>
                  <a:tcPr marT="45725" marB="45725" marR="91450" marL="91450"/>
                </a:tc>
              </a:tr>
              <a:tr h="2241275">
                <a:tc>
                  <a:txBody>
                    <a:bodyPr/>
                    <a:lstStyle/>
                    <a:p>
                      <a:pPr indent="0" lvl="0" marL="0" marR="0" rtl="0" algn="ctr">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 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Conversation to Automation in Banking through Chatbot using Artificial Machine Intelligence Language</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Strategies for handling dialog in  banking and financed area</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Natural Language Processing Tools</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Rule Based Algorithm</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Machine Learning Algorithms</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Artificial Intelligence Markup Language</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Artificial Intelligence </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Deep Learning</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defRPr sz="1400" u="none" cap="none" strike="noStrik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Reduce humanloads,Quality of user service/Limtedness,Short preview,unproductive development</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graphicFrame>
        <p:nvGraphicFramePr>
          <p:cNvPr id="17" name="Google Shape;17;p3"/>
          <p:cNvGraphicFramePr/>
          <p:nvPr/>
        </p:nvGraphicFramePr>
        <p:xfrm>
          <a:off x="235428" y="202063"/>
          <a:ext cx="3000000" cy="3000000"/>
        </p:xfrm>
        <a:graphic>
          <a:graphicData uri="http://schemas.openxmlformats.org/drawingml/2006/table">
            <a:tbl>
              <a:tblPr bandRow="1" firstRow="1">
                <a:noFill/>
                <a:tableStyleId>{55EE07B6-299A-42C8-BD8D-A97975629A34}</a:tableStyleId>
              </a:tblPr>
              <a:tblGrid>
                <a:gridCol w="912950"/>
                <a:gridCol w="2809375"/>
                <a:gridCol w="1999700"/>
                <a:gridCol w="2263475"/>
                <a:gridCol w="1735950"/>
                <a:gridCol w="1999700"/>
              </a:tblGrid>
              <a:tr h="1145350">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S.NO</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TOOLS USED/</a:t>
                      </a:r>
                      <a:endParaRPr/>
                    </a:p>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ADVANTAGES/ DISADVANTAGES</a:t>
                      </a:r>
                      <a:endParaRPr/>
                    </a:p>
                  </a:txBody>
                  <a:tcPr marT="45725" marB="45725" marR="91450" marL="91450"/>
                </a:tc>
              </a:tr>
              <a:tr h="2351925">
                <a:tc>
                  <a:txBody>
                    <a:bodyPr/>
                    <a:lstStyle/>
                    <a:p>
                      <a:pPr indent="0" lvl="0" marL="0" marR="0" rtl="0" algn="ctr">
                        <a:lnSpc>
                          <a:spcPct val="100000"/>
                        </a:lnSpc>
                        <a:spcBef>
                          <a:spcPts val="0"/>
                        </a:spcBef>
                        <a:spcAft>
                          <a:spcPts val="0"/>
                        </a:spcAft>
                        <a:buNone/>
                        <a:defRPr sz="1400" u="none" cap="none" strike="noStrike"/>
                      </a:pPr>
                      <a:r>
                        <a:rPr lang="en-US" sz="1600"/>
                        <a:t>3</a:t>
                      </a:r>
                      <a:endParaRPr sz="1600"/>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A Study of Applications of Artificial Intelligence in Banking and Finance Sector</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Using rules to  reach approximate or definite conclusion</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Artificial Intelligence</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Arificial Intellligence</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Complaines and fraud detection,personalized customer service,predictive analytics//Remain unnoticed</a:t>
                      </a:r>
                      <a:endParaRPr sz="1600">
                        <a:latin typeface="Times New Roman"/>
                        <a:ea typeface="Times New Roman"/>
                        <a:cs typeface="Times New Roman"/>
                        <a:sym typeface="Times New Roman"/>
                      </a:endParaRPr>
                    </a:p>
                  </a:txBody>
                  <a:tcPr marT="45725" marB="45725" marR="91450" marL="91450"/>
                </a:tc>
              </a:tr>
              <a:tr h="2956575">
                <a:tc>
                  <a:txBody>
                    <a:bodyPr/>
                    <a:lstStyle/>
                    <a:p>
                      <a:pPr indent="0" lvl="0" marL="0" marR="0" rtl="0" algn="ctr">
                        <a:lnSpc>
                          <a:spcPct val="100000"/>
                        </a:lnSpc>
                        <a:spcBef>
                          <a:spcPts val="0"/>
                        </a:spcBef>
                        <a:spcAft>
                          <a:spcPts val="0"/>
                        </a:spcAft>
                        <a:buNone/>
                        <a:defRPr sz="1400" u="none" cap="none" strike="noStrike"/>
                      </a:pPr>
                      <a:r>
                        <a:rPr lang="en-US" sz="1600"/>
                        <a:t>4</a:t>
                      </a:r>
                      <a:endParaRPr sz="1600"/>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Artificial Intelligence Based Chatbot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Provide as accurate path without wasting our time</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Artificial Intelligence Markup Language </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Natural Language Processing tools</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defRPr sz="1400" u="none" cap="none" strike="noStrik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defRPr sz="1400" u="none" cap="none" strike="noStrike"/>
                      </a:pPr>
                      <a:r>
                        <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Airtificial Intelligence</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DBMS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Chatbot which suceed in practical domains like education,business/Chatbot only reply using responses learned from the training corpus lack of additional reasoning</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graphicFrame>
        <p:nvGraphicFramePr>
          <p:cNvPr id="34" name="Google Shape;34;p2"/>
          <p:cNvGraphicFramePr/>
          <p:nvPr/>
        </p:nvGraphicFramePr>
        <p:xfrm>
          <a:off x="33" y="5"/>
          <a:ext cx="3000000" cy="3000000"/>
        </p:xfrm>
        <a:graphic>
          <a:graphicData uri="http://schemas.openxmlformats.org/drawingml/2006/table">
            <a:tbl>
              <a:tblPr bandRow="1" firstRow="1">
                <a:noFill/>
                <a:tableStyleId>{BCB12A1E-571A-4BAE-B117-3DD4021C6C7D}</a:tableStyleId>
              </a:tblPr>
              <a:tblGrid>
                <a:gridCol w="961900"/>
                <a:gridCol w="2993750"/>
                <a:gridCol w="2059075"/>
                <a:gridCol w="2059075"/>
                <a:gridCol w="2059075"/>
                <a:gridCol w="2059075"/>
              </a:tblGrid>
              <a:tr h="865100">
                <a:tc>
                  <a:txBody>
                    <a:bodyPr/>
                    <a:lstStyle/>
                    <a:p>
                      <a:pPr indent="0" lvl="0" marL="0" marR="0" rtl="0" algn="ctr">
                        <a:lnSpc>
                          <a:spcPct val="100000"/>
                        </a:lnSpc>
                        <a:spcBef>
                          <a:spcPts val="0"/>
                        </a:spcBef>
                        <a:spcAft>
                          <a:spcPts val="0"/>
                        </a:spcAft>
                        <a:buClr>
                          <a:schemeClr val="dk1"/>
                        </a:buClr>
                        <a:buSzPts val="1800"/>
                        <a:buFont typeface="Times New Roman"/>
                        <a:buNone/>
                        <a:defRPr sz="1400" u="none" cap="none" strike="noStrike"/>
                      </a:pPr>
                      <a:r>
                        <a:rPr b="1" lang="en-US" sz="1800" u="none" cap="none" strike="noStrike">
                          <a:latin typeface="Times New Roman"/>
                          <a:ea typeface="Times New Roman"/>
                          <a:cs typeface="Times New Roman"/>
                          <a:sym typeface="Times New Roman"/>
                        </a:rPr>
                        <a:t>S.No</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Times New Roman"/>
                        <a:buNone/>
                        <a:defRPr sz="1400" u="none" cap="none" strike="noStrike"/>
                      </a:pPr>
                      <a:r>
                        <a:rPr b="1" lang="en-US" sz="1800" u="none" cap="none" strike="noStrike">
                          <a:latin typeface="Times New Roman"/>
                          <a:ea typeface="Times New Roman"/>
                          <a:cs typeface="Times New Roman"/>
                          <a:sym typeface="Times New Roman"/>
                        </a:rPr>
                        <a:t>TITLE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Times New Roman"/>
                        <a:buNone/>
                        <a:defRPr sz="1400" u="none" cap="none" strike="noStrike"/>
                      </a:pPr>
                      <a:r>
                        <a:rPr b="1" lang="en-US" sz="1800" u="none" cap="none" strike="noStrike">
                          <a:latin typeface="Times New Roman"/>
                          <a:ea typeface="Times New Roman"/>
                          <a:cs typeface="Times New Roman"/>
                          <a:sym typeface="Times New Roman"/>
                        </a:rPr>
                        <a:t>PROPOSED WORK</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Times New Roman"/>
                        <a:buNone/>
                        <a:defRPr sz="1400" u="none" cap="none" strike="noStrike"/>
                      </a:pPr>
                      <a:r>
                        <a:rPr b="1" lang="en-US" sz="1800" u="none" cap="none" strike="noStrike">
                          <a:latin typeface="Times New Roman"/>
                          <a:ea typeface="Times New Roman"/>
                          <a:cs typeface="Times New Roman"/>
                          <a:sym typeface="Times New Roman"/>
                        </a:rPr>
                        <a:t>TOOLS USED/</a:t>
                      </a:r>
                      <a:endParaRPr sz="1800" u="none" cap="none" strike="noStrike"/>
                    </a:p>
                    <a:p>
                      <a:pPr indent="0" lvl="0" marL="0" marR="0" rtl="0" algn="ctr">
                        <a:lnSpc>
                          <a:spcPct val="100000"/>
                        </a:lnSpc>
                        <a:spcBef>
                          <a:spcPts val="0"/>
                        </a:spcBef>
                        <a:spcAft>
                          <a:spcPts val="0"/>
                        </a:spcAft>
                        <a:buClr>
                          <a:schemeClr val="dk1"/>
                        </a:buClr>
                        <a:buSzPts val="1800"/>
                        <a:buFont typeface="Times New Roman"/>
                        <a:buNone/>
                        <a:defRPr sz="1400" u="none" cap="none" strike="noStrike"/>
                      </a:pPr>
                      <a:r>
                        <a:rPr b="1" lang="en-US" sz="1800" u="none" cap="none" strike="noStrike">
                          <a:latin typeface="Times New Roman"/>
                          <a:ea typeface="Times New Roman"/>
                          <a:cs typeface="Times New Roman"/>
                          <a:sym typeface="Times New Roman"/>
                        </a:rPr>
                        <a:t>ALGORITHM</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Times New Roman"/>
                        <a:buNone/>
                        <a:defRPr sz="1400" u="none" cap="none" strike="noStrike"/>
                      </a:pPr>
                      <a:r>
                        <a:rPr b="1" lang="en-US" sz="1800" u="none" cap="none" strike="noStrike">
                          <a:latin typeface="Times New Roman"/>
                          <a:ea typeface="Times New Roman"/>
                          <a:cs typeface="Times New Roman"/>
                          <a:sym typeface="Times New Roman"/>
                        </a:rPr>
                        <a:t>TECHNOLOGY</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Times New Roman"/>
                        <a:buNone/>
                        <a:defRPr sz="1400" u="none" cap="none" strike="noStrike"/>
                      </a:pPr>
                      <a:r>
                        <a:rPr b="1" lang="en-US" sz="1800" u="none" cap="none" strike="noStrike">
                          <a:latin typeface="Times New Roman"/>
                          <a:ea typeface="Times New Roman"/>
                          <a:cs typeface="Times New Roman"/>
                          <a:sym typeface="Times New Roman"/>
                        </a:rPr>
                        <a:t>ADVANTAGES/ DISADVANTAGES</a:t>
                      </a:r>
                      <a:endParaRPr sz="1800" u="none" cap="none" strike="noStrike"/>
                    </a:p>
                  </a:txBody>
                  <a:tcPr marT="45725" marB="45725" marR="91450" marL="91450"/>
                </a:tc>
              </a:tr>
              <a:tr h="3112850">
                <a:tc>
                  <a:txBody>
                    <a:bodyPr/>
                    <a:lstStyle/>
                    <a:p>
                      <a:pPr indent="0" lvl="0" marL="0" marR="0" rtl="0" algn="ctr">
                        <a:lnSpc>
                          <a:spcPct val="100000"/>
                        </a:lnSpc>
                        <a:spcBef>
                          <a:spcPts val="0"/>
                        </a:spcBef>
                        <a:spcAft>
                          <a:spcPts val="0"/>
                        </a:spcAft>
                        <a:buClr>
                          <a:schemeClr val="dk1"/>
                        </a:buClr>
                        <a:buSzPts val="1600"/>
                        <a:buFont typeface="Times New Roman"/>
                        <a:buNone/>
                        <a:defRPr sz="1400" u="none" cap="none" strike="noStrike"/>
                      </a:pPr>
                      <a:r>
                        <a:rPr lang="en-US" sz="1600" u="none" cap="none" strike="noStrike">
                          <a:latin typeface="Times New Roman"/>
                          <a:ea typeface="Times New Roman"/>
                          <a:cs typeface="Times New Roman"/>
                          <a:sym typeface="Times New Roman"/>
                        </a:rPr>
                        <a:t>5</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defRPr sz="1400" u="none" cap="none" strike="noStrike"/>
                      </a:pPr>
                      <a:r>
                        <a:rPr lang="en-US" sz="1600" u="none" cap="none" strike="noStrike">
                          <a:latin typeface="Times New Roman"/>
                          <a:ea typeface="Times New Roman"/>
                          <a:cs typeface="Times New Roman"/>
                          <a:sym typeface="Times New Roman"/>
                        </a:rPr>
                        <a:t>Chatbot as Finance expert</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defRPr sz="1400" u="none" cap="none" strike="noStrike"/>
                      </a:pPr>
                      <a:r>
                        <a:rPr lang="en-US" sz="1600" u="none" cap="none" strike="noStrike">
                          <a:latin typeface="Times New Roman"/>
                          <a:ea typeface="Times New Roman"/>
                          <a:cs typeface="Times New Roman"/>
                          <a:sym typeface="Times New Roman"/>
                        </a:rPr>
                        <a:t>Introducing Chatbot will help the customerface many questions and complaints on daily basis and tries to contack branches to get  theircomplaints complex and its not easy for a common man to understand easily</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IBM Watson</a:t>
                      </a:r>
                      <a:endParaRPr sz="1800" u="none" cap="none" strike="noStrike"/>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Rasa NLU</a:t>
                      </a:r>
                      <a:endParaRPr sz="1800" u="none" cap="none" strike="noStrike"/>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Dialog flow</a:t>
                      </a:r>
                      <a:endParaRPr sz="1800" u="none" cap="none" strike="noStrike"/>
                    </a:p>
                    <a:p>
                      <a:pPr indent="-184150" lvl="0" marL="285750" marR="0" rtl="0" algn="ctr">
                        <a:lnSpc>
                          <a:spcPct val="100000"/>
                        </a:lnSpc>
                        <a:spcBef>
                          <a:spcPts val="0"/>
                        </a:spcBef>
                        <a:spcAft>
                          <a:spcPts val="0"/>
                        </a:spcAft>
                        <a:buClr>
                          <a:schemeClr val="dk1"/>
                        </a:buClr>
                        <a:buSzPts val="1600"/>
                        <a:buFont typeface="Arial"/>
                        <a:buNone/>
                        <a:defRPr sz="1400" u="none" cap="none" strike="noStrik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Artificial Intelligence</a:t>
                      </a:r>
                      <a:endParaRPr sz="1800" u="none" cap="none" strike="noStrike"/>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Natural Language Processing</a:t>
                      </a:r>
                      <a:endParaRPr sz="1800" u="none" cap="none" strike="noStrike"/>
                    </a:p>
                    <a:p>
                      <a:pPr indent="0" lvl="0" marL="0" marR="0" rtl="0" algn="l">
                        <a:lnSpc>
                          <a:spcPct val="100000"/>
                        </a:lnSpc>
                        <a:spcBef>
                          <a:spcPts val="0"/>
                        </a:spcBef>
                        <a:spcAft>
                          <a:spcPts val="0"/>
                        </a:spcAft>
                        <a:buClr>
                          <a:schemeClr val="dk1"/>
                        </a:buClr>
                        <a:buSzPts val="1600"/>
                        <a:buFont typeface="Arial"/>
                        <a:buNone/>
                        <a:defRPr sz="1400" u="none" cap="none" strike="noStrik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defRPr sz="1400" u="none" cap="none" strike="noStrike"/>
                      </a:pPr>
                      <a:r>
                        <a:rPr lang="en-US" sz="1600" u="none" cap="none" strike="noStrike">
                          <a:latin typeface="Times New Roman"/>
                          <a:ea typeface="Times New Roman"/>
                          <a:cs typeface="Times New Roman"/>
                          <a:sym typeface="Times New Roman"/>
                        </a:rPr>
                        <a:t>Open Source and Supports enterprise platform, On-premise hosting is possible/No possibility to  integrate with other messaging clients</a:t>
                      </a:r>
                      <a:endParaRPr sz="1600" u="none" cap="none" strike="noStrike">
                        <a:latin typeface="Times New Roman"/>
                        <a:ea typeface="Times New Roman"/>
                        <a:cs typeface="Times New Roman"/>
                        <a:sym typeface="Times New Roman"/>
                      </a:endParaRPr>
                    </a:p>
                  </a:txBody>
                  <a:tcPr marT="45725" marB="45725" marR="91450" marL="91450"/>
                </a:tc>
              </a:tr>
              <a:tr h="2880025">
                <a:tc>
                  <a:txBody>
                    <a:bodyPr/>
                    <a:lstStyle/>
                    <a:p>
                      <a:pPr indent="0" lvl="0" marL="0" marR="0" rtl="0" algn="ctr">
                        <a:lnSpc>
                          <a:spcPct val="100000"/>
                        </a:lnSpc>
                        <a:spcBef>
                          <a:spcPts val="0"/>
                        </a:spcBef>
                        <a:spcAft>
                          <a:spcPts val="0"/>
                        </a:spcAft>
                        <a:buClr>
                          <a:schemeClr val="dk1"/>
                        </a:buClr>
                        <a:buSzPts val="1600"/>
                        <a:buFont typeface="Times New Roman"/>
                        <a:buNone/>
                        <a:defRPr sz="1400" u="none" cap="none" strike="noStrike"/>
                      </a:pPr>
                      <a:r>
                        <a:rPr lang="en-US" sz="1600" u="none" cap="none" strike="noStrike">
                          <a:latin typeface="Times New Roman"/>
                          <a:ea typeface="Times New Roman"/>
                          <a:cs typeface="Times New Roman"/>
                          <a:sym typeface="Times New Roman"/>
                        </a:rPr>
                        <a:t>6</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defRPr sz="1400" u="none" cap="none" strike="noStrike"/>
                      </a:pPr>
                      <a:r>
                        <a:rPr lang="en-US" sz="1600" u="none" cap="none" strike="noStrike">
                          <a:latin typeface="Times New Roman"/>
                          <a:ea typeface="Times New Roman"/>
                          <a:cs typeface="Times New Roman"/>
                          <a:sym typeface="Times New Roman"/>
                        </a:rPr>
                        <a:t>Bank Chatbot</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defRPr sz="1400" u="none" cap="none" strike="noStrike"/>
                      </a:pPr>
                      <a:r>
                        <a:rPr lang="en-US" sz="1600" u="none" cap="none" strike="noStrike">
                          <a:latin typeface="Times New Roman"/>
                          <a:ea typeface="Times New Roman"/>
                          <a:cs typeface="Times New Roman"/>
                          <a:sym typeface="Times New Roman"/>
                        </a:rPr>
                        <a:t>Most of the people,especially the first timers ,struggle to know various process and procedure  requires to get their work done at the bank and the query is easy to identify and gets solved</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Decision tree classifier</a:t>
                      </a:r>
                      <a:endParaRPr sz="16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Random Forest Classifier</a:t>
                      </a:r>
                      <a:endParaRPr sz="16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K-nearest neighbour classifier</a:t>
                      </a:r>
                      <a:endParaRPr sz="1800" u="none" cap="none" strike="noStrike"/>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Support vector machine</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defRPr sz="1400" u="none" cap="none" strike="noStrik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Machine Learning</a:t>
                      </a:r>
                      <a:endParaRPr sz="1800" u="none" cap="none" strike="noStrike"/>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u="none" cap="none" strike="noStrike">
                          <a:latin typeface="Times New Roman"/>
                          <a:ea typeface="Times New Roman"/>
                          <a:cs typeface="Times New Roman"/>
                          <a:sym typeface="Times New Roman"/>
                        </a:rPr>
                        <a:t>Natural Language processing</a:t>
                      </a:r>
                      <a:endParaRPr sz="1800" u="none" cap="none" strike="noStrike"/>
                    </a:p>
                    <a:p>
                      <a:pPr indent="-184150" lvl="0" marL="285750" marR="0" rtl="0" algn="l">
                        <a:lnSpc>
                          <a:spcPct val="100000"/>
                        </a:lnSpc>
                        <a:spcBef>
                          <a:spcPts val="0"/>
                        </a:spcBef>
                        <a:spcAft>
                          <a:spcPts val="0"/>
                        </a:spcAft>
                        <a:buClr>
                          <a:schemeClr val="dk1"/>
                        </a:buClr>
                        <a:buSzPts val="1600"/>
                        <a:buFont typeface="Arial"/>
                        <a:buNone/>
                        <a:defRPr sz="1400" u="none" cap="none" strike="noStrik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defRPr sz="1400" u="none" cap="none" strike="noStrike"/>
                      </a:pPr>
                      <a:r>
                        <a:rPr lang="en-US" sz="1600" u="none" cap="none" strike="noStrike">
                          <a:latin typeface="Times New Roman"/>
                          <a:ea typeface="Times New Roman"/>
                          <a:cs typeface="Times New Roman"/>
                          <a:sym typeface="Times New Roman"/>
                        </a:rPr>
                        <a:t>Query Mapping gettting </a:t>
                      </a:r>
                      <a:r>
                        <a:rPr lang="en-US" sz="1600">
                          <a:latin typeface="Times New Roman"/>
                          <a:ea typeface="Times New Roman"/>
                          <a:cs typeface="Times New Roman"/>
                          <a:sym typeface="Times New Roman"/>
                        </a:rPr>
                        <a:t> </a:t>
                      </a:r>
                      <a:r>
                        <a:rPr lang="en-US" sz="1600" u="none" cap="none" strike="noStrike">
                          <a:latin typeface="Times New Roman"/>
                          <a:ea typeface="Times New Roman"/>
                          <a:cs typeface="Times New Roman"/>
                          <a:sym typeface="Times New Roman"/>
                        </a:rPr>
                        <a:t>a</a:t>
                      </a:r>
                      <a:r>
                        <a:rPr lang="en-US" sz="1600">
                          <a:latin typeface="Times New Roman"/>
                          <a:ea typeface="Times New Roman"/>
                          <a:cs typeface="Times New Roman"/>
                          <a:sym typeface="Times New Roman"/>
                        </a:rPr>
                        <a:t>ns</a:t>
                      </a:r>
                      <a:r>
                        <a:rPr lang="en-US" sz="1600" u="none" cap="none" strike="noStrike">
                          <a:latin typeface="Times New Roman"/>
                          <a:ea typeface="Times New Roman"/>
                          <a:cs typeface="Times New Roman"/>
                          <a:sym typeface="Times New Roman"/>
                        </a:rPr>
                        <a:t>wers/They are not often able to answer multi part questions .This often means your customer are left without  a solution</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5"/>
          <p:cNvSpPr txBox="1"/>
          <p:nvPr/>
        </p:nvSpPr>
        <p:spPr>
          <a:xfrm>
            <a:off x="0" y="0"/>
            <a:ext cx="3000000" cy="396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28" name="Google Shape;28;p5"/>
          <p:cNvSpPr txBox="1"/>
          <p:nvPr>
            <p:ph idx="4294967295" type="title"/>
          </p:nvPr>
        </p:nvSpPr>
        <p:spPr>
          <a:xfrm>
            <a:off x="966275" y="261557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