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3" d="100"/>
          <a:sy n="73" d="100"/>
        </p:scale>
        <p:origin x="-1296" y="-1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7B4E23-7E88-45E5-98A2-D61FC0B986FC}" type="datetimeFigureOut">
              <a:rPr lang="en-US" smtClean="0"/>
              <a:pPr/>
              <a:t>11/18/2022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4566A1-93C6-491F-BACB-FB6022880E4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A4566A1-93C6-491F-BACB-FB6022880E48}"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F147FF-9E56-4515-9ECA-EF40BEB45640}" type="datetimeFigureOut">
              <a:rPr lang="en-US" smtClean="0"/>
              <a:pPr/>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E3E48-62B6-4329-8EC2-64337940EB2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F147FF-9E56-4515-9ECA-EF40BEB45640}" type="datetimeFigureOut">
              <a:rPr lang="en-US" smtClean="0"/>
              <a:pPr/>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E3E48-62B6-4329-8EC2-64337940EB2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F147FF-9E56-4515-9ECA-EF40BEB45640}" type="datetimeFigureOut">
              <a:rPr lang="en-US" smtClean="0"/>
              <a:pPr/>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E3E48-62B6-4329-8EC2-64337940EB2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F147FF-9E56-4515-9ECA-EF40BEB45640}" type="datetimeFigureOut">
              <a:rPr lang="en-US" smtClean="0"/>
              <a:pPr/>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E3E48-62B6-4329-8EC2-64337940EB2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F147FF-9E56-4515-9ECA-EF40BEB45640}" type="datetimeFigureOut">
              <a:rPr lang="en-US" smtClean="0"/>
              <a:pPr/>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E3E48-62B6-4329-8EC2-64337940EB2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F147FF-9E56-4515-9ECA-EF40BEB45640}" type="datetimeFigureOut">
              <a:rPr lang="en-US" smtClean="0"/>
              <a:pPr/>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3E3E48-62B6-4329-8EC2-64337940EB2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F147FF-9E56-4515-9ECA-EF40BEB45640}" type="datetimeFigureOut">
              <a:rPr lang="en-US" smtClean="0"/>
              <a:pPr/>
              <a:t>11/18/2022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3E3E48-62B6-4329-8EC2-64337940EB2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F147FF-9E56-4515-9ECA-EF40BEB45640}" type="datetimeFigureOut">
              <a:rPr lang="en-US" smtClean="0"/>
              <a:pPr/>
              <a:t>11/18/2022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3E3E48-62B6-4329-8EC2-64337940EB2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F147FF-9E56-4515-9ECA-EF40BEB45640}" type="datetimeFigureOut">
              <a:rPr lang="en-US" smtClean="0"/>
              <a:pPr/>
              <a:t>11/18/2022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3E3E48-62B6-4329-8EC2-64337940EB2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F147FF-9E56-4515-9ECA-EF40BEB45640}" type="datetimeFigureOut">
              <a:rPr lang="en-US" smtClean="0"/>
              <a:pPr/>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3E3E48-62B6-4329-8EC2-64337940EB2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F147FF-9E56-4515-9ECA-EF40BEB45640}" type="datetimeFigureOut">
              <a:rPr lang="en-US" smtClean="0"/>
              <a:pPr/>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3E3E48-62B6-4329-8EC2-64337940EB2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F147FF-9E56-4515-9ECA-EF40BEB45640}" type="datetimeFigureOut">
              <a:rPr lang="en-US" smtClean="0"/>
              <a:pPr/>
              <a:t>11/18/2022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3E3E48-62B6-4329-8EC2-64337940EB2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smtClean="0"/>
              <a:t>SIGNS WITH SMART CONNECTIVITY FOR BETTER ROAD SAFETY</a:t>
            </a:r>
            <a:endParaRPr lang="en-US" sz="2400" dirty="0"/>
          </a:p>
        </p:txBody>
      </p:sp>
      <p:sp>
        <p:nvSpPr>
          <p:cNvPr id="3" name="Subtitle 2"/>
          <p:cNvSpPr>
            <a:spLocks noGrp="1"/>
          </p:cNvSpPr>
          <p:nvPr>
            <p:ph type="subTitle" idx="1"/>
          </p:nvPr>
        </p:nvSpPr>
        <p:spPr>
          <a:xfrm>
            <a:off x="3886200" y="3886200"/>
            <a:ext cx="4419600" cy="1752600"/>
          </a:xfrm>
          <a:ln>
            <a:solidFill>
              <a:schemeClr val="tx1"/>
            </a:solidFill>
          </a:ln>
        </p:spPr>
        <p:style>
          <a:lnRef idx="2">
            <a:schemeClr val="dk1"/>
          </a:lnRef>
          <a:fillRef idx="1">
            <a:schemeClr val="lt1"/>
          </a:fillRef>
          <a:effectRef idx="0">
            <a:schemeClr val="dk1"/>
          </a:effectRef>
          <a:fontRef idx="minor">
            <a:schemeClr val="dk1"/>
          </a:fontRef>
        </p:style>
        <p:txBody>
          <a:bodyPr>
            <a:normAutofit/>
          </a:bodyPr>
          <a:lstStyle/>
          <a:p>
            <a:r>
              <a:rPr lang="en-US" sz="1800" dirty="0" smtClean="0">
                <a:ln>
                  <a:solidFill>
                    <a:schemeClr val="tx1"/>
                  </a:solidFill>
                </a:ln>
                <a:solidFill>
                  <a:srgbClr val="FF0000"/>
                </a:solidFill>
              </a:rPr>
              <a:t>TEAM LEADER           : AASINA BARVEEN.A  </a:t>
            </a:r>
          </a:p>
          <a:p>
            <a:r>
              <a:rPr lang="en-US" sz="1800" dirty="0" smtClean="0">
                <a:ln>
                  <a:solidFill>
                    <a:schemeClr val="tx1"/>
                  </a:solidFill>
                </a:ln>
                <a:solidFill>
                  <a:srgbClr val="FF0000"/>
                </a:solidFill>
              </a:rPr>
              <a:t>TEAM MEMBER 1              :   SANGEETHA .P</a:t>
            </a:r>
          </a:p>
          <a:p>
            <a:r>
              <a:rPr lang="en-US" sz="1800" dirty="0" smtClean="0">
                <a:ln>
                  <a:solidFill>
                    <a:schemeClr val="tx1"/>
                  </a:solidFill>
                </a:ln>
                <a:solidFill>
                  <a:srgbClr val="FF0000"/>
                </a:solidFill>
              </a:rPr>
              <a:t>TEAM MEMBER   2         :   VIGNESHWARI .P</a:t>
            </a:r>
          </a:p>
          <a:p>
            <a:r>
              <a:rPr lang="en-US" sz="1800" dirty="0" smtClean="0">
                <a:ln>
                  <a:solidFill>
                    <a:schemeClr val="tx1"/>
                  </a:solidFill>
                </a:ln>
                <a:solidFill>
                  <a:srgbClr val="FF0000"/>
                </a:solidFill>
              </a:rPr>
              <a:t>TEAM MEMBER    3       :  HARIDHARSHINI.R</a:t>
            </a:r>
            <a:endParaRPr lang="en-US" sz="1800" dirty="0">
              <a:ln>
                <a:solidFill>
                  <a:schemeClr val="tx1"/>
                </a:solidFill>
              </a:ln>
              <a:solidFill>
                <a:schemeClr val="tx1"/>
              </a:solidFill>
            </a:endParaRPr>
          </a:p>
          <a:p>
            <a:r>
              <a:rPr lang="en-US" sz="1800" dirty="0" smtClean="0">
                <a:solidFill>
                  <a:srgbClr val="FF0000"/>
                </a:solidFill>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81000"/>
            <a:ext cx="8915400" cy="8586966"/>
          </a:xfrm>
          <a:prstGeom prst="rect">
            <a:avLst/>
          </a:prstGeom>
          <a:noFill/>
        </p:spPr>
        <p:txBody>
          <a:bodyPr wrap="square" rtlCol="0">
            <a:spAutoFit/>
          </a:bodyPr>
          <a:lstStyle/>
          <a:p>
            <a:r>
              <a:rPr lang="en-US" sz="2400" dirty="0" smtClean="0"/>
              <a:t> 3.4 PROBLEM SOLUTION FIT :</a:t>
            </a:r>
          </a:p>
          <a:p>
            <a:endParaRPr lang="en-US" sz="2400" dirty="0" smtClean="0"/>
          </a:p>
          <a:p>
            <a:r>
              <a:rPr lang="en-US" sz="2400" dirty="0" smtClean="0"/>
              <a:t>                                  </a:t>
            </a:r>
            <a:r>
              <a:rPr lang="en-US" sz="2400" smtClean="0"/>
              <a:t>Highway Division</a:t>
            </a:r>
            <a:endParaRPr lang="en-US" sz="2400" dirty="0" smtClean="0"/>
          </a:p>
          <a:p>
            <a:endParaRPr lang="en-US" sz="2400" dirty="0" smtClean="0"/>
          </a:p>
          <a:p>
            <a:r>
              <a:rPr lang="en-US" sz="2400" smtClean="0"/>
              <a:t>                                   Passenger</a:t>
            </a:r>
            <a:endParaRPr lang="en-US" sz="2400" dirty="0" smtClean="0"/>
          </a:p>
          <a:p>
            <a:endParaRPr lang="en-US" sz="2400" dirty="0" smtClean="0"/>
          </a:p>
          <a:p>
            <a:r>
              <a:rPr lang="en-US" sz="2400" dirty="0" smtClean="0"/>
              <a:t>                                  </a:t>
            </a:r>
            <a:r>
              <a:rPr lang="en-US" sz="2400" b="1" dirty="0" smtClean="0"/>
              <a:t>Among its many duties</a:t>
            </a:r>
            <a:r>
              <a:rPr lang="en-US" sz="2400" b="1" smtClean="0"/>
              <a:t>,  charge of keeping correct temperature sensor readings and informing the board of the speed of  the customer’s vehicle.</a:t>
            </a:r>
          </a:p>
          <a:p>
            <a:endParaRPr lang="en-US" sz="2400" b="1" smtClean="0"/>
          </a:p>
          <a:p>
            <a:r>
              <a:rPr lang="en-US" sz="2400" b="1" smtClean="0"/>
              <a:t>                                  Along roadways, static signs with clear direction are put as potential fixes.</a:t>
            </a:r>
          </a:p>
          <a:p>
            <a:endParaRPr lang="en-US" sz="2400" b="1" smtClean="0"/>
          </a:p>
          <a:p>
            <a:r>
              <a:rPr lang="en-US" sz="2400" b="1" smtClean="0"/>
              <a:t>                                   As a teacher,the IOT cloud updates the smartboard on the condition of the roads on a regular basis.</a:t>
            </a:r>
          </a:p>
          <a:p>
            <a:endParaRPr lang="en-US" sz="2400" b="1" smtClean="0"/>
          </a:p>
          <a:p>
            <a:r>
              <a:rPr lang="en-US" sz="2400" b="1" smtClean="0"/>
              <a:t>                                </a:t>
            </a:r>
            <a:endParaRPr lang="en-US" sz="2400" dirty="0" smtClean="0"/>
          </a:p>
          <a:p>
            <a:endParaRPr lang="en-US" sz="2400" dirty="0" smtClean="0"/>
          </a:p>
          <a:p>
            <a:endParaRPr lang="en-US" sz="2400" dirty="0" smtClean="0"/>
          </a:p>
          <a:p>
            <a:r>
              <a:rPr lang="en-US" sz="2400" dirty="0" smtClean="0"/>
              <a:t>                        </a:t>
            </a:r>
          </a:p>
          <a:p>
            <a:endParaRPr lang="en-US" sz="2400" dirty="0" smtClean="0"/>
          </a:p>
          <a:p>
            <a:r>
              <a:rPr lang="en-US" sz="2400" dirty="0" smtClean="0"/>
              <a:t>                            </a:t>
            </a:r>
          </a:p>
          <a:p>
            <a:endParaRPr lang="en-US" sz="24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457200"/>
            <a:ext cx="8610600" cy="6370975"/>
          </a:xfrm>
          <a:prstGeom prst="rect">
            <a:avLst/>
          </a:prstGeom>
          <a:noFill/>
        </p:spPr>
        <p:txBody>
          <a:bodyPr wrap="square" rtlCol="0">
            <a:spAutoFit/>
          </a:bodyPr>
          <a:lstStyle/>
          <a:p>
            <a:r>
              <a:rPr lang="en-US" sz="2400" dirty="0" smtClean="0"/>
              <a:t>                         We employ smart linked sign boards as an alternative to static signboards. With the help of a web app and weather </a:t>
            </a:r>
            <a:r>
              <a:rPr lang="en-US" sz="2400" dirty="0" err="1" smtClean="0"/>
              <a:t>API,these</a:t>
            </a:r>
            <a:r>
              <a:rPr lang="en-US" sz="2400" dirty="0" smtClean="0"/>
              <a:t> intelligent connected sign boards automatically.</a:t>
            </a:r>
          </a:p>
          <a:p>
            <a:endParaRPr lang="en-US" sz="2400" dirty="0" smtClean="0"/>
          </a:p>
          <a:p>
            <a:r>
              <a:rPr lang="en-US" sz="2400" dirty="0" smtClean="0"/>
              <a:t>                          The departments can receive direct emails or </a:t>
            </a:r>
            <a:r>
              <a:rPr lang="en-US" sz="2400" dirty="0" err="1" smtClean="0"/>
              <a:t>messge</a:t>
            </a:r>
            <a:r>
              <a:rPr lang="en-US" sz="2400" dirty="0" smtClean="0"/>
              <a:t> from customer.</a:t>
            </a:r>
          </a:p>
          <a:p>
            <a:endParaRPr lang="en-US" sz="2400" dirty="0" smtClean="0"/>
          </a:p>
          <a:p>
            <a:r>
              <a:rPr lang="en-US" sz="2400" dirty="0" smtClean="0"/>
              <a:t>                           clients will feel better after selecting an operation mode with the use of </a:t>
            </a:r>
            <a:r>
              <a:rPr lang="en-US" sz="2400" dirty="0" err="1" smtClean="0"/>
              <a:t>smartboard</a:t>
            </a:r>
            <a:r>
              <a:rPr lang="en-US" sz="2400" dirty="0" smtClean="0"/>
              <a:t> </a:t>
            </a:r>
            <a:r>
              <a:rPr lang="en-US" sz="2400" dirty="0" err="1" smtClean="0"/>
              <a:t>connectivity,and</a:t>
            </a:r>
            <a:r>
              <a:rPr lang="en-US" sz="2400" dirty="0" smtClean="0"/>
              <a:t> they will then follow  the instructions on the </a:t>
            </a:r>
            <a:r>
              <a:rPr lang="en-US" sz="2400" dirty="0" err="1" smtClean="0"/>
              <a:t>smartboard</a:t>
            </a:r>
            <a:r>
              <a:rPr lang="en-US" sz="2400" dirty="0" smtClean="0"/>
              <a:t>.</a:t>
            </a:r>
          </a:p>
          <a:p>
            <a:endParaRPr lang="en-US" sz="2400" dirty="0" smtClean="0"/>
          </a:p>
          <a:p>
            <a:r>
              <a:rPr lang="en-US" sz="2400" dirty="0" smtClean="0"/>
              <a:t>                            The impact of the network on the tests was a significant and unexpected </a:t>
            </a:r>
            <a:r>
              <a:rPr lang="en-US" sz="2400" dirty="0" err="1" smtClean="0"/>
              <a:t>element.gives</a:t>
            </a:r>
            <a:r>
              <a:rPr lang="en-US" sz="2400" dirty="0" smtClean="0"/>
              <a:t> the quantity of </a:t>
            </a:r>
            <a:r>
              <a:rPr lang="en-US" sz="2400" dirty="0" err="1" smtClean="0"/>
              <a:t>sensors,this</a:t>
            </a:r>
            <a:r>
              <a:rPr lang="en-US" sz="2400" dirty="0" smtClean="0"/>
              <a:t> </a:t>
            </a:r>
            <a:r>
              <a:rPr lang="en-US" sz="2400" dirty="0" err="1" smtClean="0"/>
              <a:t>iot</a:t>
            </a:r>
            <a:r>
              <a:rPr lang="en-US" sz="2400" dirty="0" smtClean="0"/>
              <a:t> –based system was successful in simulation a large –scale smart sign board.</a:t>
            </a:r>
          </a:p>
          <a:p>
            <a:endParaRPr lang="en-US" sz="2400" dirty="0" smtClean="0"/>
          </a:p>
          <a:p>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52400"/>
            <a:ext cx="8991600" cy="7478970"/>
          </a:xfrm>
          <a:prstGeom prst="rect">
            <a:avLst/>
          </a:prstGeom>
          <a:noFill/>
        </p:spPr>
        <p:txBody>
          <a:bodyPr wrap="square" rtlCol="0">
            <a:spAutoFit/>
          </a:bodyPr>
          <a:lstStyle/>
          <a:p>
            <a:r>
              <a:rPr lang="en-US" sz="2800" dirty="0" smtClean="0"/>
              <a:t>4. REQUIRMENT ANALYSIS :</a:t>
            </a:r>
          </a:p>
          <a:p>
            <a:r>
              <a:rPr lang="en-US" sz="2800" dirty="0" smtClean="0"/>
              <a:t>     </a:t>
            </a:r>
          </a:p>
          <a:p>
            <a:r>
              <a:rPr lang="en-US" sz="2800" dirty="0" smtClean="0"/>
              <a:t>     </a:t>
            </a:r>
            <a:r>
              <a:rPr lang="en-US" sz="2400" dirty="0" smtClean="0"/>
              <a:t>4.1  FUNCTIONAL REQUIRMENT :</a:t>
            </a:r>
          </a:p>
          <a:p>
            <a:endParaRPr lang="en-US" sz="2400" dirty="0" smtClean="0"/>
          </a:p>
          <a:p>
            <a:r>
              <a:rPr lang="en-US" sz="2400" dirty="0" smtClean="0"/>
              <a:t>                 User visibility – sign boards be made of </a:t>
            </a:r>
            <a:r>
              <a:rPr lang="en-US" sz="2400" dirty="0" err="1" smtClean="0"/>
              <a:t>brights</a:t>
            </a:r>
            <a:r>
              <a:rPr lang="en-US" sz="2400" dirty="0" smtClean="0"/>
              <a:t> </a:t>
            </a:r>
            <a:r>
              <a:rPr lang="en-US" sz="2400" dirty="0" err="1" smtClean="0"/>
              <a:t>coloured</a:t>
            </a:r>
            <a:r>
              <a:rPr lang="en-US" sz="2400" dirty="0" smtClean="0"/>
              <a:t> LEDs capable of attracting drivers driver’s attention not too distracting to cause accidents.</a:t>
            </a:r>
          </a:p>
          <a:p>
            <a:endParaRPr lang="en-US" sz="2400" dirty="0" smtClean="0"/>
          </a:p>
          <a:p>
            <a:r>
              <a:rPr lang="en-US" sz="2400" dirty="0" smtClean="0"/>
              <a:t>                  User understanding – should display through means like images/illustration with text so that user can understand the sign correctly.</a:t>
            </a:r>
          </a:p>
          <a:p>
            <a:endParaRPr lang="en-US" sz="2400" dirty="0" smtClean="0"/>
          </a:p>
          <a:p>
            <a:r>
              <a:rPr lang="en-US" sz="2400" dirty="0" smtClean="0"/>
              <a:t>                   User convenience – display should be big enough to display all the signs </a:t>
            </a:r>
            <a:r>
              <a:rPr lang="en-US" sz="2400" dirty="0" err="1" smtClean="0"/>
              <a:t>correctlly</a:t>
            </a:r>
            <a:r>
              <a:rPr lang="en-US" sz="2400" dirty="0" smtClean="0"/>
              <a:t> so that it is visible even to far away  drivers.</a:t>
            </a:r>
          </a:p>
          <a:p>
            <a:endParaRPr lang="en-US" sz="2400" dirty="0" smtClean="0"/>
          </a:p>
          <a:p>
            <a:r>
              <a:rPr lang="en-US" sz="2400" dirty="0" smtClean="0"/>
              <a:t>                           </a:t>
            </a:r>
            <a:endParaRPr lang="en-US" sz="2800" dirty="0" smtClean="0"/>
          </a:p>
          <a:p>
            <a:r>
              <a:rPr lang="en-US" sz="2800" dirty="0" smtClean="0"/>
              <a:t>  </a:t>
            </a:r>
          </a:p>
          <a:p>
            <a:r>
              <a:rPr lang="en-US" sz="2800" dirty="0" smtClean="0"/>
              <a:t>          </a:t>
            </a:r>
          </a:p>
          <a:p>
            <a:r>
              <a:rPr lang="en-US" sz="2800" dirty="0" smtClean="0"/>
              <a:t>              </a:t>
            </a:r>
            <a:endParaRPr 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457200"/>
            <a:ext cx="8915400" cy="9325630"/>
          </a:xfrm>
          <a:prstGeom prst="rect">
            <a:avLst/>
          </a:prstGeom>
          <a:noFill/>
        </p:spPr>
        <p:txBody>
          <a:bodyPr wrap="square" rtlCol="0">
            <a:spAutoFit/>
          </a:bodyPr>
          <a:lstStyle/>
          <a:p>
            <a:r>
              <a:rPr lang="en-US" sz="2800" dirty="0" smtClean="0"/>
              <a:t>4.2 </a:t>
            </a:r>
            <a:r>
              <a:rPr lang="en-US" sz="2400" dirty="0" smtClean="0"/>
              <a:t>NON – FUNCTIONAL  REQUIRMENTS  :</a:t>
            </a:r>
          </a:p>
          <a:p>
            <a:r>
              <a:rPr lang="en-US" sz="2400" dirty="0" smtClean="0"/>
              <a:t> </a:t>
            </a:r>
          </a:p>
          <a:p>
            <a:r>
              <a:rPr lang="en-US" sz="2400" dirty="0" smtClean="0"/>
              <a:t>                      Usability – should be able to dynamically update with respect to time.</a:t>
            </a:r>
          </a:p>
          <a:p>
            <a:endParaRPr lang="en-US" sz="2400" dirty="0" smtClean="0"/>
          </a:p>
          <a:p>
            <a:r>
              <a:rPr lang="en-US" sz="2400" dirty="0" smtClean="0"/>
              <a:t>                       Security – should be secure enough that only the intended messages are displayed in the display.</a:t>
            </a:r>
          </a:p>
          <a:p>
            <a:endParaRPr lang="en-US" sz="2400" dirty="0" smtClean="0"/>
          </a:p>
          <a:p>
            <a:r>
              <a:rPr lang="en-US" sz="2400" dirty="0" smtClean="0"/>
              <a:t>                       Reliability – should convey the traffic information correctly.</a:t>
            </a:r>
          </a:p>
          <a:p>
            <a:endParaRPr lang="en-US" sz="2400" dirty="0" smtClean="0"/>
          </a:p>
          <a:p>
            <a:r>
              <a:rPr lang="en-US" sz="2400" dirty="0" smtClean="0"/>
              <a:t>                       Performance – display  should update dynamically whenever the weather or traffic value are update.</a:t>
            </a:r>
          </a:p>
          <a:p>
            <a:endParaRPr lang="en-US" sz="2400" dirty="0" smtClean="0"/>
          </a:p>
          <a:p>
            <a:r>
              <a:rPr lang="en-US" sz="2400" dirty="0" smtClean="0"/>
              <a:t>                         Availability – should be on a 24/7.</a:t>
            </a:r>
          </a:p>
          <a:p>
            <a:r>
              <a:rPr lang="en-US" sz="2400" dirty="0" smtClean="0"/>
              <a:t>                         Scalability – should be modular and hence able to scale on servers horizontally.</a:t>
            </a:r>
          </a:p>
          <a:p>
            <a:endParaRPr lang="en-US" sz="2400" dirty="0" smtClean="0"/>
          </a:p>
          <a:p>
            <a:r>
              <a:rPr lang="en-US" sz="2400" dirty="0" smtClean="0"/>
              <a:t>                        </a:t>
            </a:r>
          </a:p>
          <a:p>
            <a:endParaRPr lang="en-US" sz="2400" dirty="0" smtClean="0"/>
          </a:p>
          <a:p>
            <a:r>
              <a:rPr lang="en-US" sz="2400" dirty="0" smtClean="0"/>
              <a:t>       </a:t>
            </a:r>
          </a:p>
          <a:p>
            <a:endParaRPr lang="en-US" sz="2400" dirty="0" smtClean="0"/>
          </a:p>
          <a:p>
            <a:endParaRPr lang="en-US" sz="2400" dirty="0" smtClean="0"/>
          </a:p>
          <a:p>
            <a:endParaRPr lang="en-US" sz="2400" dirty="0" smtClean="0"/>
          </a:p>
          <a:p>
            <a:endParaRPr lang="en-US" sz="2400"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81000"/>
            <a:ext cx="8915400" cy="4339650"/>
          </a:xfrm>
          <a:prstGeom prst="rect">
            <a:avLst/>
          </a:prstGeom>
          <a:noFill/>
        </p:spPr>
        <p:txBody>
          <a:bodyPr wrap="square" rtlCol="0">
            <a:spAutoFit/>
          </a:bodyPr>
          <a:lstStyle/>
          <a:p>
            <a:r>
              <a:rPr lang="en-US" sz="2800" dirty="0" smtClean="0"/>
              <a:t>5. PROJECT DESIGN :</a:t>
            </a:r>
          </a:p>
          <a:p>
            <a:endParaRPr lang="en-US" sz="2800" dirty="0" smtClean="0"/>
          </a:p>
          <a:p>
            <a:r>
              <a:rPr lang="en-US" sz="2800" dirty="0" smtClean="0"/>
              <a:t>       </a:t>
            </a:r>
            <a:r>
              <a:rPr lang="en-US" sz="2400" dirty="0" smtClean="0"/>
              <a:t>5.1 DATA FLOW DIAGRAM :</a:t>
            </a:r>
          </a:p>
          <a:p>
            <a:endParaRPr lang="en-US" sz="2400" dirty="0" smtClean="0"/>
          </a:p>
          <a:p>
            <a:r>
              <a:rPr lang="en-US" sz="2400" dirty="0" smtClean="0"/>
              <a:t>                                           </a:t>
            </a:r>
          </a:p>
          <a:p>
            <a:endParaRPr lang="en-US" sz="2400" dirty="0" smtClean="0"/>
          </a:p>
          <a:p>
            <a:r>
              <a:rPr lang="en-US" sz="2400" dirty="0" smtClean="0"/>
              <a:t>                                      </a:t>
            </a:r>
          </a:p>
          <a:p>
            <a:endParaRPr lang="en-US" sz="2400" dirty="0" smtClean="0"/>
          </a:p>
          <a:p>
            <a:r>
              <a:rPr lang="en-US" sz="2400" dirty="0" smtClean="0"/>
              <a:t>                         </a:t>
            </a:r>
          </a:p>
          <a:p>
            <a:endParaRPr lang="en-US" sz="2400" dirty="0" smtClean="0"/>
          </a:p>
          <a:p>
            <a:r>
              <a:rPr lang="en-US" sz="2400" dirty="0" smtClean="0"/>
              <a:t>                       </a:t>
            </a:r>
            <a:endParaRPr lang="en-US" sz="2800" dirty="0" smtClean="0"/>
          </a:p>
        </p:txBody>
      </p:sp>
      <p:grpSp>
        <p:nvGrpSpPr>
          <p:cNvPr id="1028" name="Group 4"/>
          <p:cNvGrpSpPr>
            <a:grpSpLocks/>
          </p:cNvGrpSpPr>
          <p:nvPr/>
        </p:nvGrpSpPr>
        <p:grpSpPr bwMode="auto">
          <a:xfrm>
            <a:off x="990600" y="2057400"/>
            <a:ext cx="7239000" cy="4343400"/>
            <a:chOff x="529" y="580"/>
            <a:chExt cx="11099" cy="14700"/>
          </a:xfrm>
        </p:grpSpPr>
        <p:sp>
          <p:nvSpPr>
            <p:cNvPr id="1029" name="Rectangle 5"/>
            <p:cNvSpPr>
              <a:spLocks noChangeArrowheads="1"/>
            </p:cNvSpPr>
            <p:nvPr/>
          </p:nvSpPr>
          <p:spPr bwMode="auto">
            <a:xfrm>
              <a:off x="529" y="580"/>
              <a:ext cx="11099" cy="14700"/>
            </a:xfrm>
            <a:prstGeom prst="rect">
              <a:avLst/>
            </a:prstGeom>
            <a:solidFill>
              <a:srgbClr val="0D0D0D"/>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1030" name="Picture 6"/>
            <p:cNvPicPr>
              <a:picLocks noChangeAspect="1" noChangeArrowheads="1"/>
            </p:cNvPicPr>
            <p:nvPr/>
          </p:nvPicPr>
          <p:blipFill>
            <a:blip r:embed="rId2" cstate="print"/>
            <a:srcRect/>
            <a:stretch>
              <a:fillRect/>
            </a:stretch>
          </p:blipFill>
          <p:spPr bwMode="auto">
            <a:xfrm>
              <a:off x="978" y="3055"/>
              <a:ext cx="10214" cy="9765"/>
            </a:xfrm>
            <a:prstGeom prst="rect">
              <a:avLst/>
            </a:prstGeom>
            <a:noFill/>
            <a:ln w="9525">
              <a:noFill/>
              <a:miter lim="800000"/>
              <a:headEnd/>
              <a:tailEnd/>
            </a:ln>
          </p:spPr>
        </p:pic>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81000"/>
            <a:ext cx="8915400" cy="3231654"/>
          </a:xfrm>
          <a:prstGeom prst="rect">
            <a:avLst/>
          </a:prstGeom>
          <a:noFill/>
        </p:spPr>
        <p:txBody>
          <a:bodyPr wrap="square" rtlCol="0">
            <a:spAutoFit/>
          </a:bodyPr>
          <a:lstStyle/>
          <a:p>
            <a:r>
              <a:rPr lang="en-US" sz="2400" dirty="0" smtClean="0"/>
              <a:t>5.2 SOLUTION &amp; TECHNICAL ARCHITECTURE :</a:t>
            </a:r>
          </a:p>
          <a:p>
            <a:endParaRPr lang="en-US" sz="2400" dirty="0" smtClean="0"/>
          </a:p>
          <a:p>
            <a:r>
              <a:rPr lang="en-US" dirty="0" smtClean="0"/>
              <a:t>SOLUTION ARCHITECTURE :</a:t>
            </a:r>
          </a:p>
          <a:p>
            <a:endParaRPr lang="en-US" dirty="0" smtClean="0"/>
          </a:p>
          <a:p>
            <a:endParaRPr lang="en-US" dirty="0" smtClean="0"/>
          </a:p>
          <a:p>
            <a:r>
              <a:rPr lang="en-US" dirty="0" smtClean="0"/>
              <a:t>                                </a:t>
            </a:r>
          </a:p>
          <a:p>
            <a:endParaRPr lang="en-US" dirty="0" smtClean="0"/>
          </a:p>
          <a:p>
            <a:r>
              <a:rPr lang="en-US" dirty="0" smtClean="0"/>
              <a:t>                                                     </a:t>
            </a:r>
          </a:p>
          <a:p>
            <a:endParaRPr lang="en-US" sz="2400" dirty="0" smtClean="0"/>
          </a:p>
          <a:p>
            <a:r>
              <a:rPr lang="en-US" sz="2400" dirty="0" smtClean="0"/>
              <a:t>                                 </a:t>
            </a:r>
            <a:endParaRPr lang="en-US" sz="2400" dirty="0"/>
          </a:p>
        </p:txBody>
      </p:sp>
      <p:pic>
        <p:nvPicPr>
          <p:cNvPr id="6" name="image1.jpeg"/>
          <p:cNvPicPr/>
          <p:nvPr/>
        </p:nvPicPr>
        <p:blipFill>
          <a:blip r:embed="rId2" cstate="print"/>
          <a:stretch>
            <a:fillRect/>
          </a:stretch>
        </p:blipFill>
        <p:spPr>
          <a:xfrm>
            <a:off x="838200" y="2057400"/>
            <a:ext cx="7467600" cy="442298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457200"/>
            <a:ext cx="8610600" cy="1477328"/>
          </a:xfrm>
          <a:prstGeom prst="rect">
            <a:avLst/>
          </a:prstGeom>
          <a:noFill/>
        </p:spPr>
        <p:txBody>
          <a:bodyPr wrap="square" rtlCol="0">
            <a:spAutoFit/>
          </a:bodyPr>
          <a:lstStyle/>
          <a:p>
            <a:r>
              <a:rPr lang="en-US" dirty="0" smtClean="0"/>
              <a:t>TECHNICAL ARCHITECTURE :</a:t>
            </a:r>
          </a:p>
          <a:p>
            <a:endParaRPr lang="en-US" dirty="0" smtClean="0"/>
          </a:p>
          <a:p>
            <a:r>
              <a:rPr lang="en-US" dirty="0" smtClean="0"/>
              <a:t>                         </a:t>
            </a:r>
          </a:p>
          <a:p>
            <a:endParaRPr lang="en-US" dirty="0" smtClean="0"/>
          </a:p>
          <a:p>
            <a:r>
              <a:rPr lang="en-US" dirty="0" smtClean="0"/>
              <a:t>    </a:t>
            </a:r>
            <a:endParaRPr lang="en-US" dirty="0"/>
          </a:p>
        </p:txBody>
      </p:sp>
      <p:pic>
        <p:nvPicPr>
          <p:cNvPr id="3" name="image1.jpeg"/>
          <p:cNvPicPr/>
          <p:nvPr/>
        </p:nvPicPr>
        <p:blipFill>
          <a:blip r:embed="rId2" cstate="print"/>
          <a:stretch>
            <a:fillRect/>
          </a:stretch>
        </p:blipFill>
        <p:spPr>
          <a:xfrm>
            <a:off x="762001" y="1600200"/>
            <a:ext cx="6919912" cy="42672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457200"/>
            <a:ext cx="7467600" cy="3847207"/>
          </a:xfrm>
          <a:prstGeom prst="rect">
            <a:avLst/>
          </a:prstGeom>
          <a:noFill/>
        </p:spPr>
        <p:txBody>
          <a:bodyPr wrap="square" rtlCol="0">
            <a:spAutoFit/>
          </a:bodyPr>
          <a:lstStyle/>
          <a:p>
            <a:r>
              <a:rPr lang="en-US" sz="2800" dirty="0" smtClean="0"/>
              <a:t>6 PROJECT PLANNING @ SCHEDULING </a:t>
            </a:r>
            <a:r>
              <a:rPr lang="en-US" sz="2400" dirty="0" smtClean="0"/>
              <a:t>:</a:t>
            </a:r>
          </a:p>
          <a:p>
            <a:endParaRPr lang="en-US" sz="2400" dirty="0" smtClean="0"/>
          </a:p>
          <a:p>
            <a:r>
              <a:rPr lang="en-US" sz="2400" dirty="0" smtClean="0"/>
              <a:t>        6.1   SPRINT PLANNING @ ESTIMATION :</a:t>
            </a:r>
          </a:p>
          <a:p>
            <a:endParaRPr lang="en-US" sz="2400" dirty="0" smtClean="0"/>
          </a:p>
          <a:p>
            <a:r>
              <a:rPr lang="en-US" sz="2400" dirty="0" smtClean="0"/>
              <a:t>                                       </a:t>
            </a:r>
          </a:p>
          <a:p>
            <a:endParaRPr lang="en-US" sz="2400" dirty="0" smtClean="0"/>
          </a:p>
          <a:p>
            <a:endParaRPr lang="en-US" sz="2400" dirty="0" smtClean="0"/>
          </a:p>
          <a:p>
            <a:r>
              <a:rPr lang="en-US" sz="2400" dirty="0" smtClean="0"/>
              <a:t>                  </a:t>
            </a:r>
          </a:p>
          <a:p>
            <a:endParaRPr lang="en-US" sz="2400" dirty="0" smtClean="0"/>
          </a:p>
          <a:p>
            <a:r>
              <a:rPr lang="en-US" sz="2400" dirty="0" smtClean="0"/>
              <a:t>              </a:t>
            </a:r>
            <a:endParaRPr lang="en-US" sz="2400" dirty="0"/>
          </a:p>
        </p:txBody>
      </p:sp>
      <p:pic>
        <p:nvPicPr>
          <p:cNvPr id="1026" name="Picture 2"/>
          <p:cNvPicPr>
            <a:picLocks noChangeAspect="1" noChangeArrowheads="1"/>
          </p:cNvPicPr>
          <p:nvPr/>
        </p:nvPicPr>
        <p:blipFill>
          <a:blip r:embed="rId2"/>
          <a:srcRect/>
          <a:stretch>
            <a:fillRect/>
          </a:stretch>
        </p:blipFill>
        <p:spPr bwMode="auto">
          <a:xfrm>
            <a:off x="990600" y="2133600"/>
            <a:ext cx="7315200" cy="44196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304800"/>
            <a:ext cx="8763000" cy="4154984"/>
          </a:xfrm>
          <a:prstGeom prst="rect">
            <a:avLst/>
          </a:prstGeom>
          <a:noFill/>
        </p:spPr>
        <p:txBody>
          <a:bodyPr wrap="square" rtlCol="0">
            <a:spAutoFit/>
          </a:bodyPr>
          <a:lstStyle/>
          <a:p>
            <a:r>
              <a:rPr lang="en-US" sz="2400" dirty="0" smtClean="0"/>
              <a:t>6.2 SPRINT DELIVERY SCHEDULING :</a:t>
            </a:r>
          </a:p>
          <a:p>
            <a:endParaRPr lang="en-US" sz="2400" dirty="0" smtClean="0"/>
          </a:p>
          <a:p>
            <a:r>
              <a:rPr lang="en-US" sz="2400" dirty="0" smtClean="0"/>
              <a:t>                                  </a:t>
            </a:r>
          </a:p>
          <a:p>
            <a:endParaRPr lang="en-US" sz="2400" dirty="0" smtClean="0"/>
          </a:p>
          <a:p>
            <a:endParaRPr lang="en-US" sz="2400" dirty="0" smtClean="0"/>
          </a:p>
          <a:p>
            <a:r>
              <a:rPr lang="en-US" sz="2400" dirty="0" smtClean="0"/>
              <a:t>                                    </a:t>
            </a:r>
          </a:p>
          <a:p>
            <a:endParaRPr lang="en-US" sz="2400" dirty="0" smtClean="0"/>
          </a:p>
          <a:p>
            <a:endParaRPr lang="en-US" sz="2400" dirty="0" smtClean="0"/>
          </a:p>
          <a:p>
            <a:endParaRPr lang="en-US" sz="2400" dirty="0" smtClean="0"/>
          </a:p>
          <a:p>
            <a:r>
              <a:rPr lang="en-US" sz="2400" dirty="0" smtClean="0"/>
              <a:t> </a:t>
            </a:r>
          </a:p>
          <a:p>
            <a:r>
              <a:rPr lang="en-US" sz="2400" dirty="0" smtClean="0"/>
              <a:t>                     </a:t>
            </a:r>
            <a:endParaRPr lang="en-US" sz="2400" dirty="0"/>
          </a:p>
        </p:txBody>
      </p:sp>
      <p:pic>
        <p:nvPicPr>
          <p:cNvPr id="2055" name="Picture 7"/>
          <p:cNvPicPr>
            <a:picLocks noChangeAspect="1" noChangeArrowheads="1"/>
          </p:cNvPicPr>
          <p:nvPr/>
        </p:nvPicPr>
        <p:blipFill>
          <a:blip r:embed="rId2"/>
          <a:srcRect/>
          <a:stretch>
            <a:fillRect/>
          </a:stretch>
        </p:blipFill>
        <p:spPr bwMode="auto">
          <a:xfrm>
            <a:off x="619125" y="2286000"/>
            <a:ext cx="7905750" cy="1757363"/>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229600" cy="7786747"/>
          </a:xfrm>
          <a:prstGeom prst="rect">
            <a:avLst/>
          </a:prstGeom>
          <a:noFill/>
        </p:spPr>
        <p:txBody>
          <a:bodyPr wrap="square" rtlCol="0">
            <a:spAutoFit/>
          </a:bodyPr>
          <a:lstStyle/>
          <a:p>
            <a:r>
              <a:rPr lang="en-US" sz="2800" dirty="0" smtClean="0"/>
              <a:t>7.CODING @ SOLUTIONING :</a:t>
            </a:r>
          </a:p>
          <a:p>
            <a:endParaRPr lang="en-US" sz="2800" dirty="0" smtClean="0"/>
          </a:p>
          <a:p>
            <a:r>
              <a:rPr lang="en-US" sz="2800" dirty="0" smtClean="0"/>
              <a:t>       </a:t>
            </a:r>
            <a:r>
              <a:rPr lang="en-US" sz="2400" dirty="0" smtClean="0"/>
              <a:t>7.1  FEATURE 1 </a:t>
            </a:r>
          </a:p>
          <a:p>
            <a:endParaRPr lang="en-US" sz="2400" dirty="0" smtClean="0"/>
          </a:p>
          <a:p>
            <a:r>
              <a:rPr lang="en-US" sz="2000" dirty="0" smtClean="0"/>
              <a:t>                       # Python code </a:t>
            </a:r>
          </a:p>
          <a:p>
            <a:r>
              <a:rPr lang="en-US" sz="2000" dirty="0" smtClean="0"/>
              <a:t>                       # IMPORT SECTION STARTS</a:t>
            </a:r>
          </a:p>
          <a:p>
            <a:endParaRPr lang="en-US" sz="2000" dirty="0" smtClean="0"/>
          </a:p>
          <a:p>
            <a:r>
              <a:rPr lang="en-US" sz="2000" dirty="0" smtClean="0"/>
              <a:t>                        import brain </a:t>
            </a:r>
          </a:p>
          <a:p>
            <a:endParaRPr lang="en-US" sz="2000" dirty="0" smtClean="0"/>
          </a:p>
          <a:p>
            <a:r>
              <a:rPr lang="en-US" sz="2000" dirty="0" smtClean="0"/>
              <a:t>                        # IMPORT SECTION ENDS</a:t>
            </a:r>
          </a:p>
          <a:p>
            <a:r>
              <a:rPr lang="en-US" sz="2000" dirty="0" smtClean="0"/>
              <a:t>                        #.................................................</a:t>
            </a:r>
          </a:p>
          <a:p>
            <a:r>
              <a:rPr lang="en-US" sz="2000" dirty="0" smtClean="0"/>
              <a:t>                        ………</a:t>
            </a:r>
          </a:p>
          <a:p>
            <a:r>
              <a:rPr lang="en-US" sz="2000" dirty="0" smtClean="0"/>
              <a:t>                        # USER INPUT SECTION STARTS</a:t>
            </a:r>
          </a:p>
          <a:p>
            <a:endParaRPr lang="en-US" sz="2000" dirty="0" smtClean="0"/>
          </a:p>
          <a:p>
            <a:r>
              <a:rPr lang="en-US" sz="2000" dirty="0" smtClean="0"/>
              <a:t>                         </a:t>
            </a:r>
            <a:r>
              <a:rPr lang="en-US" sz="2000" dirty="0" err="1" smtClean="0"/>
              <a:t>mylocation</a:t>
            </a:r>
            <a:r>
              <a:rPr lang="en-US" sz="2000" dirty="0" smtClean="0"/>
              <a:t>  =  “Chennai, IN”</a:t>
            </a:r>
          </a:p>
          <a:p>
            <a:r>
              <a:rPr lang="en-US" sz="2000" dirty="0" smtClean="0"/>
              <a:t>                         APIKEY =</a:t>
            </a:r>
          </a:p>
          <a:p>
            <a:r>
              <a:rPr lang="en-US" sz="2000" dirty="0" smtClean="0"/>
              <a:t>                         “9cd610e5fd400c74212074c7ace0d62c”</a:t>
            </a:r>
          </a:p>
          <a:p>
            <a:r>
              <a:rPr lang="en-US" sz="2000" dirty="0" smtClean="0"/>
              <a:t>               </a:t>
            </a:r>
          </a:p>
          <a:p>
            <a:r>
              <a:rPr lang="en-US" sz="2000" dirty="0" smtClean="0"/>
              <a:t>                          </a:t>
            </a:r>
            <a:r>
              <a:rPr lang="en-US" sz="2000" dirty="0" err="1" smtClean="0"/>
              <a:t>localityinfo</a:t>
            </a:r>
            <a:r>
              <a:rPr lang="en-US" sz="2000" dirty="0" smtClean="0"/>
              <a:t> = {</a:t>
            </a:r>
          </a:p>
          <a:p>
            <a:endParaRPr lang="en-US" sz="2000" dirty="0" smtClean="0"/>
          </a:p>
          <a:p>
            <a:endParaRPr lang="en-US" sz="2400" dirty="0" smtClean="0"/>
          </a:p>
          <a:p>
            <a:r>
              <a:rPr lang="en-US" sz="2400" dirty="0" smtClean="0"/>
              <a:t>                        </a:t>
            </a:r>
          </a:p>
          <a:p>
            <a:r>
              <a:rPr lang="en-US" sz="2400" dirty="0" smtClean="0"/>
              <a:t>                       </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04800"/>
            <a:ext cx="9144000" cy="5539978"/>
          </a:xfrm>
          <a:prstGeom prst="rect">
            <a:avLst/>
          </a:prstGeom>
          <a:noFill/>
        </p:spPr>
        <p:txBody>
          <a:bodyPr wrap="square" rtlCol="0">
            <a:spAutoFit/>
          </a:bodyPr>
          <a:lstStyle/>
          <a:p>
            <a:r>
              <a:rPr lang="en-US" sz="3200" dirty="0" smtClean="0"/>
              <a:t>1.INTRODUTION :</a:t>
            </a:r>
            <a:r>
              <a:rPr lang="en-US" dirty="0" smtClean="0"/>
              <a:t> </a:t>
            </a:r>
          </a:p>
          <a:p>
            <a:endParaRPr lang="en-US" dirty="0" smtClean="0"/>
          </a:p>
          <a:p>
            <a:r>
              <a:rPr lang="en-US" dirty="0" smtClean="0"/>
              <a:t>                   </a:t>
            </a:r>
            <a:r>
              <a:rPr lang="en-US" sz="2800" dirty="0" smtClean="0"/>
              <a:t>1.1 PROJECT OVER VIEW </a:t>
            </a:r>
          </a:p>
          <a:p>
            <a:endParaRPr lang="en-US" sz="2800" dirty="0" smtClean="0"/>
          </a:p>
          <a:p>
            <a:r>
              <a:rPr lang="en-US" sz="2400" dirty="0" smtClean="0"/>
              <a:t>                      IN PRESENT SYSTEMES THE ROAD SIGNS AND THE   SPEED  LIMITS  ARE STATIC.BUT THE ROAD SIGNS CAN BE     CHANGED IN SOME CASES .WE CAN  COSIDER SOME CASES WHEN THERE ARE SOME ROAD DIVERSIONS DUE TO HEAVY TRAFFIC OR DUE TO ACCIDENTS THEN WE CAN CHANGE THE ROAD ACCORDINGLY  IF THEY ARE DIGITALIZED .THIS PROJECT PROPOSES A SYSTEM WHICH HAS DIGITAL SPEED LIMITS ARE STATIC .</a:t>
            </a:r>
          </a:p>
          <a:p>
            <a:r>
              <a:rPr lang="en-US" sz="2400" dirty="0" smtClean="0"/>
              <a:t>                                     </a:t>
            </a:r>
          </a:p>
          <a:p>
            <a:r>
              <a:rPr lang="en-US" sz="2800" dirty="0" smtClean="0"/>
              <a:t>                                   </a:t>
            </a:r>
          </a:p>
          <a:p>
            <a:r>
              <a:rPr lang="en-US" sz="2800" dirty="0" smtClean="0"/>
              <a:t>  </a:t>
            </a:r>
          </a:p>
        </p:txBody>
      </p:sp>
      <p:sp>
        <p:nvSpPr>
          <p:cNvPr id="3" name="TextBox 2"/>
          <p:cNvSpPr txBox="1"/>
          <p:nvPr/>
        </p:nvSpPr>
        <p:spPr>
          <a:xfrm>
            <a:off x="381000" y="2667000"/>
            <a:ext cx="8382000" cy="369332"/>
          </a:xfrm>
          <a:prstGeom prst="rect">
            <a:avLst/>
          </a:prstGeom>
          <a:noFill/>
        </p:spPr>
        <p:txBody>
          <a:bodyPr wrap="square" rtlCol="0">
            <a:spAutoFit/>
          </a:bodyPr>
          <a:lstStyle/>
          <a:p>
            <a:r>
              <a:rPr lang="en-US" dirty="0" smtClean="0"/>
              <a:t>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304800"/>
            <a:ext cx="5410200" cy="369332"/>
          </a:xfrm>
          <a:prstGeom prst="rect">
            <a:avLst/>
          </a:prstGeom>
          <a:noFill/>
        </p:spPr>
        <p:txBody>
          <a:bodyPr wrap="square" rtlCol="0">
            <a:spAutoFit/>
          </a:bodyPr>
          <a:lstStyle/>
          <a:p>
            <a:r>
              <a:rPr lang="en-US" dirty="0" smtClean="0"/>
              <a:t>            </a:t>
            </a:r>
            <a:endParaRPr lang="en-US" dirty="0"/>
          </a:p>
        </p:txBody>
      </p:sp>
      <p:sp>
        <p:nvSpPr>
          <p:cNvPr id="6" name="TextBox 5"/>
          <p:cNvSpPr txBox="1"/>
          <p:nvPr/>
        </p:nvSpPr>
        <p:spPr>
          <a:xfrm>
            <a:off x="228600" y="381000"/>
            <a:ext cx="8153400" cy="4801314"/>
          </a:xfrm>
          <a:prstGeom prst="rect">
            <a:avLst/>
          </a:prstGeom>
          <a:noFill/>
        </p:spPr>
        <p:txBody>
          <a:bodyPr wrap="square" rtlCol="0">
            <a:spAutoFit/>
          </a:bodyPr>
          <a:lstStyle/>
          <a:p>
            <a:r>
              <a:rPr lang="en-US" dirty="0" smtClean="0"/>
              <a:t>                  “schools”   : {</a:t>
            </a:r>
          </a:p>
          <a:p>
            <a:r>
              <a:rPr lang="en-US" dirty="0" smtClean="0"/>
              <a:t>                       “</a:t>
            </a:r>
            <a:r>
              <a:rPr lang="en-US" dirty="0" err="1" smtClean="0"/>
              <a:t>schoolzone</a:t>
            </a:r>
            <a:r>
              <a:rPr lang="en-US" dirty="0" smtClean="0"/>
              <a:t>”  : True,</a:t>
            </a:r>
          </a:p>
          <a:p>
            <a:r>
              <a:rPr lang="en-US" dirty="0" smtClean="0"/>
              <a:t>                       “</a:t>
            </a:r>
            <a:r>
              <a:rPr lang="en-US" dirty="0" err="1" smtClean="0"/>
              <a:t>activeTime</a:t>
            </a:r>
            <a:r>
              <a:rPr lang="en-US" dirty="0" smtClean="0"/>
              <a:t>”   :  [“7:00” ,  “17:30”]</a:t>
            </a:r>
          </a:p>
          <a:p>
            <a:r>
              <a:rPr lang="en-US" dirty="0" smtClean="0"/>
              <a:t>        # school active from 7 AM till 5.30 PM</a:t>
            </a:r>
          </a:p>
          <a:p>
            <a:r>
              <a:rPr lang="en-US" dirty="0" smtClean="0"/>
              <a:t>                         },</a:t>
            </a:r>
          </a:p>
          <a:p>
            <a:r>
              <a:rPr lang="en-US" dirty="0" smtClean="0"/>
              <a:t>                    “ </a:t>
            </a:r>
            <a:r>
              <a:rPr lang="en-US" dirty="0" err="1" smtClean="0"/>
              <a:t>hospitalsnearby</a:t>
            </a:r>
            <a:r>
              <a:rPr lang="en-US" dirty="0" smtClean="0"/>
              <a:t>” : False,</a:t>
            </a:r>
          </a:p>
          <a:p>
            <a:r>
              <a:rPr lang="en-US" dirty="0" smtClean="0"/>
              <a:t>                       “</a:t>
            </a:r>
            <a:r>
              <a:rPr lang="en-US" dirty="0" err="1" smtClean="0"/>
              <a:t>usualspeedlimit</a:t>
            </a:r>
            <a:r>
              <a:rPr lang="en-US" dirty="0" smtClean="0"/>
              <a:t>”: 40 # in </a:t>
            </a:r>
            <a:r>
              <a:rPr lang="en-US" dirty="0" err="1" smtClean="0"/>
              <a:t>kmk</a:t>
            </a:r>
            <a:r>
              <a:rPr lang="en-US" dirty="0" smtClean="0"/>
              <a:t>/hr</a:t>
            </a:r>
          </a:p>
          <a:p>
            <a:r>
              <a:rPr lang="en-US" dirty="0" smtClean="0"/>
              <a:t>         }</a:t>
            </a:r>
          </a:p>
          <a:p>
            <a:r>
              <a:rPr lang="en-US" dirty="0" smtClean="0"/>
              <a:t>          # USER INPUT SECTION ENDS</a:t>
            </a:r>
          </a:p>
          <a:p>
            <a:r>
              <a:rPr lang="en-US" dirty="0" smtClean="0"/>
              <a:t>          #................................................................</a:t>
            </a:r>
          </a:p>
          <a:p>
            <a:r>
              <a:rPr lang="en-US" dirty="0" smtClean="0"/>
              <a:t>           ………</a:t>
            </a:r>
          </a:p>
          <a:p>
            <a:r>
              <a:rPr lang="en-US" dirty="0" smtClean="0"/>
              <a:t>           # MICRO  - CONTROLLER CODE STARTS</a:t>
            </a:r>
          </a:p>
          <a:p>
            <a:endParaRPr lang="en-US" dirty="0" smtClean="0"/>
          </a:p>
          <a:p>
            <a:endParaRPr lang="en-US" dirty="0" smtClean="0"/>
          </a:p>
          <a:p>
            <a:endParaRPr lang="en-US" dirty="0" smtClean="0"/>
          </a:p>
          <a:p>
            <a:endParaRPr lang="en-US" dirty="0" smtClean="0"/>
          </a:p>
          <a:p>
            <a:r>
              <a:rPr lang="en-US" dirty="0" smtClean="0"/>
              <a:t>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04800"/>
            <a:ext cx="8610600" cy="8217634"/>
          </a:xfrm>
          <a:prstGeom prst="rect">
            <a:avLst/>
          </a:prstGeom>
          <a:noFill/>
        </p:spPr>
        <p:txBody>
          <a:bodyPr wrap="square" rtlCol="0">
            <a:spAutoFit/>
          </a:bodyPr>
          <a:lstStyle/>
          <a:p>
            <a:r>
              <a:rPr lang="en-US" sz="2400" dirty="0" smtClean="0"/>
              <a:t>7.2 FEATURE 2</a:t>
            </a:r>
          </a:p>
          <a:p>
            <a:endParaRPr lang="en-US" sz="2400" dirty="0" smtClean="0"/>
          </a:p>
          <a:p>
            <a:r>
              <a:rPr lang="en-US" sz="2400" dirty="0" smtClean="0"/>
              <a:t>          # Python code</a:t>
            </a:r>
            <a:br>
              <a:rPr lang="en-US" sz="2400" dirty="0" smtClean="0"/>
            </a:br>
            <a:r>
              <a:rPr lang="en-US" sz="2400" dirty="0" smtClean="0"/>
              <a:t/>
            </a:r>
            <a:br>
              <a:rPr lang="en-US" sz="2400" dirty="0" smtClean="0"/>
            </a:br>
            <a:r>
              <a:rPr lang="en-US" sz="2400" dirty="0" smtClean="0"/>
              <a:t># IMPORT SECTION STARTS</a:t>
            </a:r>
            <a:br>
              <a:rPr lang="en-US" sz="2400" dirty="0" smtClean="0"/>
            </a:br>
            <a:r>
              <a:rPr lang="en-US" sz="2400" dirty="0" smtClean="0"/>
              <a:t/>
            </a:r>
            <a:br>
              <a:rPr lang="en-US" sz="2400" dirty="0" smtClean="0"/>
            </a:br>
            <a:r>
              <a:rPr lang="en-US" sz="2400" dirty="0" smtClean="0"/>
              <a:t>import brain</a:t>
            </a:r>
            <a:br>
              <a:rPr lang="en-US" sz="2400" dirty="0" smtClean="0"/>
            </a:br>
            <a:r>
              <a:rPr lang="en-US" sz="2400" dirty="0" smtClean="0"/>
              <a:t/>
            </a:r>
            <a:br>
              <a:rPr lang="en-US" sz="2400" dirty="0" smtClean="0"/>
            </a:br>
            <a:r>
              <a:rPr lang="en-US" sz="2400" dirty="0" smtClean="0"/>
              <a:t># IMPORT SECTION ENDS</a:t>
            </a:r>
            <a:br>
              <a:rPr lang="en-US" sz="2400" dirty="0" smtClean="0"/>
            </a:br>
            <a:r>
              <a:rPr lang="en-US" sz="2400" dirty="0" smtClean="0"/>
              <a:t># -----------------------------------------------</a:t>
            </a:r>
            <a:br>
              <a:rPr lang="en-US" sz="2400" dirty="0" smtClean="0"/>
            </a:br>
            <a:r>
              <a:rPr lang="en-US" sz="2400" dirty="0" smtClean="0"/>
              <a:t># USER INPUT SECTION STARTS</a:t>
            </a:r>
            <a:br>
              <a:rPr lang="en-US" sz="2400" dirty="0" smtClean="0"/>
            </a:br>
            <a:r>
              <a:rPr lang="en-US" sz="2400" dirty="0" smtClean="0"/>
              <a:t/>
            </a:r>
            <a:br>
              <a:rPr lang="en-US" sz="2400" dirty="0" smtClean="0"/>
            </a:br>
            <a:r>
              <a:rPr lang="en-US" sz="2400" dirty="0" err="1" smtClean="0"/>
              <a:t>myLocation</a:t>
            </a:r>
            <a:r>
              <a:rPr lang="en-US" sz="2400" dirty="0" smtClean="0"/>
              <a:t> = "</a:t>
            </a:r>
            <a:r>
              <a:rPr lang="en-US" sz="2400" dirty="0" err="1" smtClean="0"/>
              <a:t>Chennai,IN</a:t>
            </a:r>
            <a:r>
              <a:rPr lang="en-US" sz="2400" dirty="0" smtClean="0"/>
              <a:t>"</a:t>
            </a:r>
            <a:br>
              <a:rPr lang="en-US" sz="2400" dirty="0" smtClean="0"/>
            </a:br>
            <a:r>
              <a:rPr lang="en-US" sz="2400" dirty="0" smtClean="0"/>
              <a:t>APIKEY = "9cd610e5fd400c74212074c7ace0d62c"</a:t>
            </a:r>
            <a:br>
              <a:rPr lang="en-US" sz="2400" dirty="0" smtClean="0"/>
            </a:br>
            <a:r>
              <a:rPr lang="en-US" sz="2400" dirty="0" smtClean="0"/>
              <a:t/>
            </a:r>
            <a:br>
              <a:rPr lang="en-US" sz="2400" dirty="0" smtClean="0"/>
            </a:br>
            <a:r>
              <a:rPr lang="en-US" sz="2400" dirty="0" err="1" smtClean="0"/>
              <a:t>localityInfo</a:t>
            </a:r>
            <a:r>
              <a:rPr lang="en-US" sz="2400" dirty="0" smtClean="0"/>
              <a:t> = {</a:t>
            </a:r>
            <a:br>
              <a:rPr lang="en-US" sz="2400" dirty="0" smtClean="0"/>
            </a:br>
            <a:r>
              <a:rPr lang="en-US" sz="2400" dirty="0" smtClean="0"/>
              <a:t>    "schools" : {</a:t>
            </a:r>
            <a:br>
              <a:rPr lang="en-US" sz="2400" dirty="0" smtClean="0"/>
            </a:br>
            <a:r>
              <a:rPr lang="en-US" sz="2400" dirty="0" smtClean="0"/>
              <a:t>       </a:t>
            </a:r>
          </a:p>
          <a:p>
            <a:r>
              <a:rPr lang="en-US" sz="2400" dirty="0" smtClean="0"/>
              <a:t/>
            </a:r>
            <a:br>
              <a:rPr lang="en-US" sz="2400" dirty="0" smtClean="0"/>
            </a:br>
            <a:r>
              <a:rPr lang="en-US" sz="2400" dirty="0" smtClean="0"/>
              <a:t> </a:t>
            </a:r>
          </a:p>
          <a:p>
            <a:endParaRPr lang="en-US" sz="2400" dirty="0" smtClean="0"/>
          </a:p>
          <a:p>
            <a:endParaRPr 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81000"/>
            <a:ext cx="8534400" cy="5355312"/>
          </a:xfrm>
          <a:prstGeom prst="rect">
            <a:avLst/>
          </a:prstGeom>
          <a:noFill/>
        </p:spPr>
        <p:txBody>
          <a:bodyPr wrap="square" rtlCol="0">
            <a:spAutoFit/>
          </a:bodyPr>
          <a:lstStyle/>
          <a:p>
            <a:r>
              <a:rPr lang="en-US" dirty="0" smtClean="0"/>
              <a:t> "</a:t>
            </a:r>
            <a:r>
              <a:rPr lang="en-US" dirty="0" err="1" smtClean="0"/>
              <a:t>schoolZone</a:t>
            </a:r>
            <a:r>
              <a:rPr lang="en-US" dirty="0" smtClean="0"/>
              <a:t>" : True,</a:t>
            </a:r>
            <a:br>
              <a:rPr lang="en-US" dirty="0" smtClean="0"/>
            </a:br>
            <a:r>
              <a:rPr lang="en-US" dirty="0" smtClean="0"/>
              <a:t>        "</a:t>
            </a:r>
            <a:r>
              <a:rPr lang="en-US" dirty="0" err="1" smtClean="0"/>
              <a:t>activeTime</a:t>
            </a:r>
            <a:r>
              <a:rPr lang="en-US" dirty="0" smtClean="0"/>
              <a:t>" : ["7:00","17:30"] # schools active from 7 AM till 5:30 PM</a:t>
            </a:r>
            <a:br>
              <a:rPr lang="en-US" dirty="0" smtClean="0"/>
            </a:br>
            <a:r>
              <a:rPr lang="en-US" dirty="0" smtClean="0"/>
              <a:t>        },</a:t>
            </a:r>
            <a:br>
              <a:rPr lang="en-US" dirty="0" smtClean="0"/>
            </a:br>
            <a:r>
              <a:rPr lang="en-US" dirty="0" smtClean="0"/>
              <a:t>    "</a:t>
            </a:r>
            <a:r>
              <a:rPr lang="en-US" dirty="0" err="1" smtClean="0"/>
              <a:t>hospitalsNearby</a:t>
            </a:r>
            <a:r>
              <a:rPr lang="en-US" dirty="0" smtClean="0"/>
              <a:t>" : False,</a:t>
            </a:r>
            <a:br>
              <a:rPr lang="en-US" dirty="0" smtClean="0"/>
            </a:br>
            <a:r>
              <a:rPr lang="en-US" dirty="0" smtClean="0"/>
              <a:t>    "</a:t>
            </a:r>
            <a:r>
              <a:rPr lang="en-US" dirty="0" err="1" smtClean="0"/>
              <a:t>usualSpeedLimit</a:t>
            </a:r>
            <a:r>
              <a:rPr lang="en-US" dirty="0" smtClean="0"/>
              <a:t>" : 40 # in km/hr</a:t>
            </a:r>
            <a:br>
              <a:rPr lang="en-US" dirty="0" smtClean="0"/>
            </a:br>
            <a:r>
              <a:rPr lang="en-US" dirty="0" smtClean="0"/>
              <a:t>}</a:t>
            </a:r>
            <a:br>
              <a:rPr lang="en-US" dirty="0" smtClean="0"/>
            </a:br>
            <a:r>
              <a:rPr lang="en-US" dirty="0" smtClean="0"/>
              <a:t/>
            </a:r>
            <a:br>
              <a:rPr lang="en-US" dirty="0" smtClean="0"/>
            </a:br>
            <a:r>
              <a:rPr lang="en-US" dirty="0" smtClean="0"/>
              <a:t># USER INPUT SECTION ENDS</a:t>
            </a:r>
            <a:br>
              <a:rPr lang="en-US" dirty="0" smtClean="0"/>
            </a:br>
            <a:r>
              <a:rPr lang="en-US" dirty="0" smtClean="0"/>
              <a:t># -----------------------------------------------</a:t>
            </a:r>
            <a:br>
              <a:rPr lang="en-US" dirty="0" smtClean="0"/>
            </a:br>
            <a:r>
              <a:rPr lang="en-US" dirty="0" smtClean="0"/>
              <a:t># MICRO-CONTROLLER CODE STARTS</a:t>
            </a:r>
            <a:br>
              <a:rPr lang="en-US" dirty="0" smtClean="0"/>
            </a:br>
            <a:r>
              <a:rPr lang="en-US" dirty="0" smtClean="0"/>
              <a:t/>
            </a:r>
            <a:br>
              <a:rPr lang="en-US" dirty="0" smtClean="0"/>
            </a:br>
            <a:r>
              <a:rPr lang="en-US" dirty="0" smtClean="0"/>
              <a:t>print(</a:t>
            </a:r>
            <a:r>
              <a:rPr lang="en-US" dirty="0" err="1" smtClean="0"/>
              <a:t>brain.processConditions</a:t>
            </a:r>
            <a:r>
              <a:rPr lang="en-US" dirty="0" smtClean="0"/>
              <a:t>(</a:t>
            </a:r>
            <a:r>
              <a:rPr lang="en-US" dirty="0" err="1" smtClean="0"/>
              <a:t>myLocation,APIKEY,localityInfo</a:t>
            </a:r>
            <a:r>
              <a:rPr lang="en-US" dirty="0" smtClean="0"/>
              <a:t>))</a:t>
            </a:r>
            <a:br>
              <a:rPr lang="en-US" dirty="0" smtClean="0"/>
            </a:br>
            <a:r>
              <a:rPr lang="en-US" dirty="0" smtClean="0"/>
              <a:t/>
            </a:r>
            <a:br>
              <a:rPr lang="en-US" dirty="0" smtClean="0"/>
            </a:br>
            <a:r>
              <a:rPr lang="en-US" dirty="0" smtClean="0"/>
              <a:t>'''</a:t>
            </a:r>
            <a:br>
              <a:rPr lang="en-US" dirty="0" smtClean="0"/>
            </a:br>
            <a:r>
              <a:rPr lang="en-US" dirty="0" smtClean="0"/>
              <a:t>MICRO CONTROLLER CODE WILL BE ADDED IN SPRINT 2 AS PER OUR PLANNED SPRINT SCHEDULE</a:t>
            </a:r>
            <a:br>
              <a:rPr lang="en-US" dirty="0" smtClean="0"/>
            </a:br>
            <a:r>
              <a:rPr lang="en-US" dirty="0" smtClean="0"/>
              <a:t>'''</a:t>
            </a:r>
            <a:br>
              <a:rPr lang="en-US" dirty="0" smtClean="0"/>
            </a:br>
            <a:r>
              <a:rPr lang="en-US" dirty="0" smtClean="0"/>
              <a:t/>
            </a:r>
            <a:br>
              <a:rPr lang="en-US" dirty="0" smtClean="0"/>
            </a:br>
            <a:r>
              <a:rPr lang="en-US" dirty="0" smtClean="0"/>
              <a:t># MICRO-CONTROLLER CODE ENDS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686800" cy="9140964"/>
          </a:xfrm>
          <a:prstGeom prst="rect">
            <a:avLst/>
          </a:prstGeom>
          <a:noFill/>
        </p:spPr>
        <p:txBody>
          <a:bodyPr wrap="square" rtlCol="0">
            <a:spAutoFit/>
          </a:bodyPr>
          <a:lstStyle/>
          <a:p>
            <a:r>
              <a:rPr lang="en-US" sz="2800" dirty="0" smtClean="0"/>
              <a:t>8. TESTING :</a:t>
            </a:r>
          </a:p>
          <a:p>
            <a:endParaRPr lang="en-US" sz="2800" dirty="0" smtClean="0"/>
          </a:p>
          <a:p>
            <a:r>
              <a:rPr lang="en-US" sz="2800" dirty="0" smtClean="0"/>
              <a:t>     </a:t>
            </a:r>
            <a:r>
              <a:rPr lang="en-US" sz="2400" dirty="0" smtClean="0"/>
              <a:t>8.1 TEST CASES </a:t>
            </a:r>
          </a:p>
          <a:p>
            <a:endParaRPr lang="en-US" sz="2400" dirty="0" smtClean="0"/>
          </a:p>
          <a:p>
            <a:r>
              <a:rPr lang="en-US" sz="2400" dirty="0" smtClean="0"/>
              <a:t>                     A </a:t>
            </a:r>
            <a:r>
              <a:rPr lang="en-US" sz="2400" b="1" dirty="0" smtClean="0"/>
              <a:t>Test Case</a:t>
            </a:r>
            <a:r>
              <a:rPr lang="en-US" sz="2400" dirty="0" smtClean="0"/>
              <a:t> is a set of actions executed to verify a particular feature or functionality of your software application. A Test Case contains test steps, test data, precondition, </a:t>
            </a:r>
            <a:r>
              <a:rPr lang="en-US" sz="2400" dirty="0" err="1" smtClean="0"/>
              <a:t>postcondition</a:t>
            </a:r>
            <a:r>
              <a:rPr lang="en-US" sz="2400" dirty="0" smtClean="0"/>
              <a:t> developed for specific test scenario to verify any requirement. The test case includes specific variables or conditions, using which a testing engineer can compare expected and actual results to determine whether a software product is functioning as per the requirements of the customer. Testing  is the final verification and validation activity with in the organization itself.</a:t>
            </a:r>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r>
              <a:rPr lang="en-US" sz="2400" dirty="0" smtClean="0"/>
              <a:t>.</a:t>
            </a:r>
          </a:p>
          <a:p>
            <a:r>
              <a:rPr lang="en-US" sz="2400" dirty="0" smtClean="0"/>
              <a:t> </a:t>
            </a:r>
          </a:p>
          <a:p>
            <a:r>
              <a:rPr lang="en-US" sz="2400" dirty="0" smtClean="0"/>
              <a:t> </a:t>
            </a:r>
          </a:p>
          <a:p>
            <a:r>
              <a:rPr lang="en-US" sz="2400" dirty="0" smtClean="0"/>
              <a:t>              </a:t>
            </a:r>
          </a:p>
          <a:p>
            <a:r>
              <a:rPr lang="en-US" sz="2400" dirty="0" smtClean="0"/>
              <a:t>                </a:t>
            </a:r>
            <a:endParaRPr lang="en-US" sz="2800"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533400"/>
            <a:ext cx="8077200" cy="6370975"/>
          </a:xfrm>
          <a:prstGeom prst="rect">
            <a:avLst/>
          </a:prstGeom>
          <a:noFill/>
        </p:spPr>
        <p:txBody>
          <a:bodyPr wrap="square" rtlCol="0">
            <a:spAutoFit/>
          </a:bodyPr>
          <a:lstStyle/>
          <a:p>
            <a:r>
              <a:rPr lang="en-US" sz="2400" dirty="0" smtClean="0"/>
              <a:t>WHITE BOX TESTING  </a:t>
            </a:r>
          </a:p>
          <a:p>
            <a:r>
              <a:rPr lang="en-US" sz="2400" dirty="0" smtClean="0"/>
              <a:t>          </a:t>
            </a:r>
          </a:p>
          <a:p>
            <a:r>
              <a:rPr lang="en-US" sz="2400" dirty="0" smtClean="0"/>
              <a:t> White Box Testing is a testing in which in which the software tester </a:t>
            </a:r>
            <a:r>
              <a:rPr lang="en-US" sz="2400" dirty="0" err="1" smtClean="0"/>
              <a:t>hasknowledge</a:t>
            </a:r>
            <a:r>
              <a:rPr lang="en-US" sz="2400" dirty="0" smtClean="0"/>
              <a:t> of the inner workings, structure and language of the software. </a:t>
            </a:r>
          </a:p>
          <a:p>
            <a:r>
              <a:rPr lang="en-US" sz="2400" dirty="0" err="1" smtClean="0"/>
              <a:t>Usingwhite</a:t>
            </a:r>
            <a:r>
              <a:rPr lang="en-US" sz="2400" dirty="0" smtClean="0"/>
              <a:t> box </a:t>
            </a:r>
            <a:r>
              <a:rPr lang="en-US" sz="2400" dirty="0" err="1" smtClean="0"/>
              <a:t>testingwe</a:t>
            </a:r>
            <a:r>
              <a:rPr lang="en-US" sz="2400" dirty="0" smtClean="0"/>
              <a:t> can derive test cases that:-</a:t>
            </a:r>
          </a:p>
          <a:p>
            <a:endParaRPr lang="en-US" sz="2400" dirty="0" smtClean="0"/>
          </a:p>
          <a:p>
            <a:pPr lvl="1">
              <a:buFont typeface="Wingdings" pitchFamily="2" charset="2"/>
              <a:buChar char="§"/>
            </a:pPr>
            <a:r>
              <a:rPr lang="en-US" sz="2400" dirty="0" smtClean="0"/>
              <a:t>         Guarantee that all independent paths within a module have been exercised </a:t>
            </a:r>
            <a:r>
              <a:rPr lang="en-US" sz="2400" dirty="0" err="1" smtClean="0"/>
              <a:t>atleast</a:t>
            </a:r>
            <a:r>
              <a:rPr lang="en-US" sz="2400" dirty="0" smtClean="0"/>
              <a:t> once.</a:t>
            </a:r>
          </a:p>
          <a:p>
            <a:endParaRPr lang="en-US" sz="2400" dirty="0" smtClean="0"/>
          </a:p>
          <a:p>
            <a:pPr lvl="1">
              <a:buFont typeface="Wingdings" pitchFamily="2" charset="2"/>
              <a:buChar char="§"/>
            </a:pPr>
            <a:r>
              <a:rPr lang="en-US" sz="2400" dirty="0" smtClean="0"/>
              <a:t>        Exercise all logical decisions on their true and false  sides.</a:t>
            </a:r>
          </a:p>
          <a:p>
            <a:pPr lvl="1"/>
            <a:endParaRPr lang="en-US" sz="2400" dirty="0" smtClean="0"/>
          </a:p>
          <a:p>
            <a:pPr lvl="1">
              <a:buFont typeface="Wingdings" pitchFamily="2" charset="2"/>
              <a:buChar char="§"/>
            </a:pPr>
            <a:r>
              <a:rPr lang="en-US" sz="2400" dirty="0" smtClean="0"/>
              <a:t>         Execute all loops at their boundaries and within their operational bounds.</a:t>
            </a:r>
          </a:p>
          <a:p>
            <a:pPr lvl="0"/>
            <a:endParaRPr lang="en-US" sz="2400" dirty="0" smtClean="0"/>
          </a:p>
          <a:p>
            <a:r>
              <a:rPr lang="en-US" sz="2400" dirty="0" smtClean="0"/>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686800" cy="5632311"/>
          </a:xfrm>
          <a:prstGeom prst="rect">
            <a:avLst/>
          </a:prstGeom>
          <a:noFill/>
        </p:spPr>
        <p:txBody>
          <a:bodyPr wrap="square" rtlCol="0">
            <a:spAutoFit/>
          </a:bodyPr>
          <a:lstStyle/>
          <a:p>
            <a:r>
              <a:rPr lang="en-US" sz="2400" dirty="0" smtClean="0"/>
              <a:t>BLOCK BOX TESTING </a:t>
            </a:r>
          </a:p>
          <a:p>
            <a:endParaRPr lang="en-US" sz="2400" dirty="0" smtClean="0"/>
          </a:p>
          <a:p>
            <a:r>
              <a:rPr lang="en-US" sz="2400" dirty="0" smtClean="0"/>
              <a:t> Black Box Testing is testing the software without any knowledge of </a:t>
            </a:r>
            <a:r>
              <a:rPr lang="en-US" sz="2400" dirty="0" err="1" smtClean="0"/>
              <a:t>theinner</a:t>
            </a:r>
            <a:r>
              <a:rPr lang="en-US" sz="2400" dirty="0" smtClean="0"/>
              <a:t> workings, structure or language of the module being tested. It is a testing </a:t>
            </a:r>
            <a:r>
              <a:rPr lang="en-US" sz="2400" dirty="0" err="1" smtClean="0"/>
              <a:t>inwhich</a:t>
            </a:r>
            <a:r>
              <a:rPr lang="en-US" sz="2400" dirty="0" smtClean="0"/>
              <a:t> the software under test is treated, as a black box . The test provides </a:t>
            </a:r>
            <a:r>
              <a:rPr lang="en-US" sz="2400" dirty="0" err="1" smtClean="0"/>
              <a:t>inputsand</a:t>
            </a:r>
            <a:r>
              <a:rPr lang="en-US" sz="2400" dirty="0" smtClean="0"/>
              <a:t> responds to outputs without considering how the software works. </a:t>
            </a:r>
          </a:p>
          <a:p>
            <a:r>
              <a:rPr lang="en-US" sz="2400" dirty="0" smtClean="0"/>
              <a:t>It uncovers </a:t>
            </a:r>
            <a:r>
              <a:rPr lang="en-US" sz="2400" dirty="0" err="1" smtClean="0"/>
              <a:t>adifferent</a:t>
            </a:r>
            <a:r>
              <a:rPr lang="en-US" sz="2400" dirty="0" smtClean="0"/>
              <a:t> class of errors in the following categories:</a:t>
            </a:r>
          </a:p>
          <a:p>
            <a:endParaRPr lang="en-US" sz="2400" dirty="0" smtClean="0"/>
          </a:p>
          <a:p>
            <a:pPr lvl="1">
              <a:buFont typeface="Wingdings" pitchFamily="2" charset="2"/>
              <a:buChar char="§"/>
            </a:pPr>
            <a:r>
              <a:rPr lang="en-US" sz="2400" dirty="0" smtClean="0"/>
              <a:t>         Incorrect or missing function.</a:t>
            </a:r>
          </a:p>
          <a:p>
            <a:pPr lvl="1">
              <a:buFont typeface="Wingdings" pitchFamily="2" charset="2"/>
              <a:buChar char="§"/>
            </a:pPr>
            <a:r>
              <a:rPr lang="en-US" sz="2400" dirty="0" smtClean="0"/>
              <a:t>         Performance errors.</a:t>
            </a:r>
          </a:p>
          <a:p>
            <a:pPr lvl="1">
              <a:buFont typeface="Wingdings" pitchFamily="2" charset="2"/>
              <a:buChar char="§"/>
            </a:pPr>
            <a:r>
              <a:rPr lang="en-US" sz="2400" dirty="0" smtClean="0"/>
              <a:t>         Initialization and termination errors.</a:t>
            </a:r>
          </a:p>
          <a:p>
            <a:pPr lvl="1">
              <a:buFont typeface="Wingdings" pitchFamily="2" charset="2"/>
              <a:buChar char="§"/>
            </a:pPr>
            <a:r>
              <a:rPr lang="en-US" sz="2400" dirty="0" smtClean="0"/>
              <a:t>         Errors in objects.</a:t>
            </a:r>
          </a:p>
          <a:p>
            <a:endParaRPr lang="en-US" sz="2400" dirty="0" smtClean="0"/>
          </a:p>
          <a:p>
            <a:endParaRPr 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533400"/>
            <a:ext cx="8382000" cy="8217634"/>
          </a:xfrm>
          <a:prstGeom prst="rect">
            <a:avLst/>
          </a:prstGeom>
          <a:noFill/>
        </p:spPr>
        <p:txBody>
          <a:bodyPr wrap="square" rtlCol="0">
            <a:spAutoFit/>
          </a:bodyPr>
          <a:lstStyle/>
          <a:p>
            <a:r>
              <a:rPr lang="en-US" sz="2400" dirty="0" smtClean="0"/>
              <a:t>UNIT TESTING </a:t>
            </a:r>
          </a:p>
          <a:p>
            <a:endParaRPr lang="en-US" sz="2400" dirty="0" smtClean="0"/>
          </a:p>
          <a:p>
            <a:r>
              <a:rPr lang="en-US" sz="2400" dirty="0" smtClean="0"/>
              <a:t>            Unit testing is usually conducted as part of a combined code and unit </a:t>
            </a:r>
            <a:r>
              <a:rPr lang="en-US" sz="2400" dirty="0" err="1" smtClean="0"/>
              <a:t>testphase</a:t>
            </a:r>
            <a:r>
              <a:rPr lang="en-US" sz="2400" dirty="0" smtClean="0"/>
              <a:t> of the software lifecycle, although it is not uncommon for coding and </a:t>
            </a:r>
            <a:r>
              <a:rPr lang="en-US" sz="2400" dirty="0" err="1" smtClean="0"/>
              <a:t>unittesting</a:t>
            </a:r>
            <a:r>
              <a:rPr lang="en-US" sz="2400" dirty="0" smtClean="0"/>
              <a:t> to be conducted as two distinct phases: Test strategy and </a:t>
            </a:r>
            <a:r>
              <a:rPr lang="en-US" sz="2400" dirty="0" err="1" smtClean="0"/>
              <a:t>approach.Field</a:t>
            </a:r>
            <a:r>
              <a:rPr lang="en-US" sz="2400" dirty="0" smtClean="0"/>
              <a:t> testing will be performed manually and functional tests will be written </a:t>
            </a:r>
            <a:r>
              <a:rPr lang="en-US" sz="2400" dirty="0" err="1" smtClean="0"/>
              <a:t>indetail</a:t>
            </a:r>
            <a:r>
              <a:rPr lang="en-US" sz="2400" dirty="0" smtClean="0"/>
              <a:t>.</a:t>
            </a:r>
          </a:p>
          <a:p>
            <a:endParaRPr lang="en-US" sz="2400" dirty="0" smtClean="0"/>
          </a:p>
          <a:p>
            <a:r>
              <a:rPr lang="en-US" sz="2400" b="1" dirty="0" smtClean="0"/>
              <a:t>Test objectives:</a:t>
            </a:r>
          </a:p>
          <a:p>
            <a:endParaRPr lang="en-US" sz="2400" dirty="0" smtClean="0"/>
          </a:p>
          <a:p>
            <a:pPr lvl="1">
              <a:buFont typeface="Wingdings" pitchFamily="2" charset="2"/>
              <a:buChar char="§"/>
            </a:pPr>
            <a:r>
              <a:rPr lang="en-US" sz="2400" dirty="0" smtClean="0"/>
              <a:t>           All Components must work properly.</a:t>
            </a:r>
          </a:p>
          <a:p>
            <a:pPr lvl="1">
              <a:buFont typeface="Wingdings" pitchFamily="2" charset="2"/>
              <a:buChar char="§"/>
            </a:pPr>
            <a:endParaRPr lang="en-US" sz="2400" dirty="0" smtClean="0"/>
          </a:p>
          <a:p>
            <a:pPr lvl="1">
              <a:buFont typeface="Wingdings" pitchFamily="2" charset="2"/>
              <a:buChar char="§"/>
            </a:pPr>
            <a:r>
              <a:rPr lang="en-US" sz="2400" dirty="0" smtClean="0"/>
              <a:t>           Proper coordinates should be sent by the Android app to the </a:t>
            </a:r>
            <a:r>
              <a:rPr lang="en-US" sz="2400" dirty="0" err="1" smtClean="0"/>
              <a:t>Arduino</a:t>
            </a:r>
            <a:r>
              <a:rPr lang="en-US" sz="2400" dirty="0" smtClean="0"/>
              <a:t>.</a:t>
            </a:r>
          </a:p>
          <a:p>
            <a:pPr lvl="1">
              <a:buFont typeface="Wingdings" pitchFamily="2" charset="2"/>
              <a:buChar char="§"/>
            </a:pPr>
            <a:endParaRPr lang="en-US" sz="2400" dirty="0" smtClean="0"/>
          </a:p>
          <a:p>
            <a:pPr lvl="1">
              <a:buFont typeface="Wingdings" pitchFamily="2" charset="2"/>
              <a:buChar char="§"/>
            </a:pPr>
            <a:r>
              <a:rPr lang="en-US" sz="2400" dirty="0" smtClean="0"/>
              <a:t>          The entry screen, messages and responses must not be delayed in </a:t>
            </a:r>
            <a:r>
              <a:rPr lang="en-US" sz="2400" dirty="0" err="1" smtClean="0"/>
              <a:t>theAndroid</a:t>
            </a:r>
            <a:r>
              <a:rPr lang="en-US" sz="2400" dirty="0" smtClean="0"/>
              <a:t>.</a:t>
            </a:r>
          </a:p>
          <a:p>
            <a:r>
              <a:rPr lang="en-US" sz="2400" dirty="0" smtClean="0"/>
              <a:t> </a:t>
            </a:r>
          </a:p>
          <a:p>
            <a:r>
              <a:rPr lang="en-US" sz="2400" b="1" dirty="0" smtClean="0"/>
              <a:t> </a:t>
            </a:r>
            <a:endParaRPr lang="en-US" sz="2400" dirty="0" smtClean="0"/>
          </a:p>
          <a:p>
            <a:endParaRPr lang="en-US" sz="2400" dirty="0" smtClean="0"/>
          </a:p>
          <a:p>
            <a:r>
              <a:rPr lang="en-US" sz="2400" b="1" dirty="0" smtClean="0"/>
              <a:t> </a:t>
            </a:r>
            <a:endParaRPr lang="en-US" sz="2400" dirty="0" smtClean="0"/>
          </a:p>
          <a:p>
            <a:endParaRPr 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534400" cy="1969770"/>
          </a:xfrm>
          <a:prstGeom prst="rect">
            <a:avLst/>
          </a:prstGeom>
          <a:noFill/>
        </p:spPr>
        <p:txBody>
          <a:bodyPr wrap="square" rtlCol="0">
            <a:spAutoFit/>
          </a:bodyPr>
          <a:lstStyle/>
          <a:p>
            <a:r>
              <a:rPr lang="en-US" sz="2800" b="1" dirty="0" smtClean="0"/>
              <a:t>9. RESULTS :</a:t>
            </a:r>
          </a:p>
          <a:p>
            <a:endParaRPr lang="en-US" sz="2800" b="1" dirty="0" smtClean="0"/>
          </a:p>
          <a:p>
            <a:endParaRPr lang="en-US" sz="2400" b="1" dirty="0" smtClean="0"/>
          </a:p>
          <a:p>
            <a:r>
              <a:rPr lang="en-US" sz="2400" b="1" dirty="0" smtClean="0"/>
              <a:t>             </a:t>
            </a:r>
            <a:endParaRPr lang="en-US" sz="2400" dirty="0" smtClean="0"/>
          </a:p>
          <a:p>
            <a:endParaRPr lang="en-US" dirty="0"/>
          </a:p>
        </p:txBody>
      </p:sp>
      <p:pic>
        <p:nvPicPr>
          <p:cNvPr id="1026" name="Picture 2"/>
          <p:cNvPicPr>
            <a:picLocks noChangeAspect="1" noChangeArrowheads="1"/>
          </p:cNvPicPr>
          <p:nvPr/>
        </p:nvPicPr>
        <p:blipFill>
          <a:blip r:embed="rId2"/>
          <a:srcRect/>
          <a:stretch>
            <a:fillRect/>
          </a:stretch>
        </p:blipFill>
        <p:spPr bwMode="auto">
          <a:xfrm>
            <a:off x="1004888" y="1981200"/>
            <a:ext cx="7134225" cy="350520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04800"/>
            <a:ext cx="7848600" cy="7232749"/>
          </a:xfrm>
          <a:prstGeom prst="rect">
            <a:avLst/>
          </a:prstGeom>
          <a:noFill/>
        </p:spPr>
        <p:txBody>
          <a:bodyPr wrap="square" rtlCol="0">
            <a:spAutoFit/>
          </a:bodyPr>
          <a:lstStyle/>
          <a:p>
            <a:r>
              <a:rPr lang="en-US" sz="2800" dirty="0" smtClean="0"/>
              <a:t>10. ADVANTAGES @ DISADVANTAGES :</a:t>
            </a:r>
          </a:p>
          <a:p>
            <a:endParaRPr lang="en-US" sz="2800" dirty="0" smtClean="0"/>
          </a:p>
          <a:p>
            <a:r>
              <a:rPr lang="en-US" sz="2400" dirty="0" smtClean="0"/>
              <a:t>ADVANTAGES :</a:t>
            </a:r>
          </a:p>
          <a:p>
            <a:endParaRPr lang="en-US" sz="2400" dirty="0" smtClean="0"/>
          </a:p>
          <a:p>
            <a:r>
              <a:rPr lang="en-US" sz="2400" dirty="0" smtClean="0"/>
              <a:t>       More flexible and does not revolve around a fixed schedule.</a:t>
            </a:r>
          </a:p>
          <a:p>
            <a:endParaRPr lang="en-US" sz="2400" dirty="0" smtClean="0"/>
          </a:p>
          <a:p>
            <a:r>
              <a:rPr lang="en-US" sz="2400" dirty="0" smtClean="0"/>
              <a:t>       Suitable  for delivery to short distance.</a:t>
            </a:r>
          </a:p>
          <a:p>
            <a:endParaRPr lang="en-US" sz="2400" dirty="0" smtClean="0"/>
          </a:p>
          <a:p>
            <a:r>
              <a:rPr lang="en-US" sz="2400" dirty="0" smtClean="0"/>
              <a:t>       Acts as a feeder to other means of transport.</a:t>
            </a:r>
          </a:p>
          <a:p>
            <a:endParaRPr lang="en-US" sz="2400" dirty="0" smtClean="0"/>
          </a:p>
          <a:p>
            <a:r>
              <a:rPr lang="en-US" sz="2400" dirty="0" smtClean="0"/>
              <a:t>DISADVANTAGES :</a:t>
            </a:r>
          </a:p>
          <a:p>
            <a:endParaRPr lang="en-US" sz="2400" dirty="0" smtClean="0"/>
          </a:p>
          <a:p>
            <a:r>
              <a:rPr lang="en-US" sz="2400" dirty="0" smtClean="0"/>
              <a:t>       Comparatively slower than other modes.</a:t>
            </a:r>
          </a:p>
          <a:p>
            <a:endParaRPr lang="en-US" sz="2400" dirty="0" smtClean="0"/>
          </a:p>
          <a:p>
            <a:r>
              <a:rPr lang="en-US" sz="2400" dirty="0" smtClean="0"/>
              <a:t>        Unsuitable for heavy cargo.   </a:t>
            </a:r>
          </a:p>
          <a:p>
            <a:r>
              <a:rPr lang="en-US" sz="2400" dirty="0" smtClean="0"/>
              <a:t>  </a:t>
            </a:r>
          </a:p>
          <a:p>
            <a:endParaRPr lang="en-US" sz="2400" dirty="0" smtClean="0"/>
          </a:p>
          <a:p>
            <a:r>
              <a:rPr lang="en-US" sz="2400" dirty="0" smtClean="0"/>
              <a:t>         </a:t>
            </a:r>
            <a:endParaRPr lang="en-US"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28600"/>
            <a:ext cx="8610600" cy="6309420"/>
          </a:xfrm>
          <a:prstGeom prst="rect">
            <a:avLst/>
          </a:prstGeom>
          <a:noFill/>
        </p:spPr>
        <p:txBody>
          <a:bodyPr wrap="square" rtlCol="0">
            <a:spAutoFit/>
          </a:bodyPr>
          <a:lstStyle/>
          <a:p>
            <a:r>
              <a:rPr lang="en-US" sz="2800" dirty="0" smtClean="0"/>
              <a:t>11. Conclusion :</a:t>
            </a:r>
          </a:p>
          <a:p>
            <a:endParaRPr lang="en-US" sz="2800" dirty="0" smtClean="0"/>
          </a:p>
          <a:p>
            <a:r>
              <a:rPr lang="en-US" sz="2800" dirty="0" smtClean="0"/>
              <a:t>          </a:t>
            </a:r>
            <a:r>
              <a:rPr lang="en-US" sz="2400" dirty="0" smtClean="0"/>
              <a:t>Road safety is very important for people of all ages to be safe and secure.</a:t>
            </a:r>
          </a:p>
          <a:p>
            <a:endParaRPr lang="en-US" sz="2400" dirty="0" smtClean="0"/>
          </a:p>
          <a:p>
            <a:r>
              <a:rPr lang="en-US" sz="2400" dirty="0" smtClean="0"/>
              <a:t>            Everyone should follow all the </a:t>
            </a:r>
            <a:r>
              <a:rPr lang="en-US" sz="2400" dirty="0" err="1" smtClean="0"/>
              <a:t>rules,regulation</a:t>
            </a:r>
            <a:r>
              <a:rPr lang="en-US" sz="2400" dirty="0" smtClean="0"/>
              <a:t> and signs of the road traffic lights.</a:t>
            </a:r>
          </a:p>
          <a:p>
            <a:endParaRPr lang="en-US" sz="2400" dirty="0" smtClean="0"/>
          </a:p>
          <a:p>
            <a:endParaRPr lang="en-US" sz="2400" dirty="0" smtClean="0"/>
          </a:p>
          <a:p>
            <a:r>
              <a:rPr lang="en-US" sz="2800" dirty="0" smtClean="0"/>
              <a:t>12. FUTURE SCOPE :</a:t>
            </a:r>
          </a:p>
          <a:p>
            <a:endParaRPr lang="en-US" sz="2800" dirty="0" smtClean="0"/>
          </a:p>
          <a:p>
            <a:r>
              <a:rPr lang="en-US" sz="2400" dirty="0" smtClean="0"/>
              <a:t>            The future scope of the work is to implement the </a:t>
            </a:r>
            <a:r>
              <a:rPr lang="en-US" sz="2400" dirty="0" err="1" smtClean="0"/>
              <a:t>IoT</a:t>
            </a:r>
            <a:r>
              <a:rPr lang="en-US" sz="2400" dirty="0" smtClean="0"/>
              <a:t> device which ensures the complete solution for child safety problems.</a:t>
            </a:r>
          </a:p>
          <a:p>
            <a:r>
              <a:rPr lang="en-US" sz="2400" dirty="0" smtClean="0"/>
              <a:t>             Following are few different issues that need to be improved the system developed in this project </a:t>
            </a:r>
          </a:p>
          <a:p>
            <a:endParaRPr lang="en-US" sz="24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
            <a:ext cx="8686800" cy="3539430"/>
          </a:xfrm>
          <a:prstGeom prst="rect">
            <a:avLst/>
          </a:prstGeom>
        </p:spPr>
        <p:txBody>
          <a:bodyPr wrap="square">
            <a:spAutoFit/>
          </a:bodyPr>
          <a:lstStyle/>
          <a:p>
            <a:r>
              <a:rPr lang="en-US" sz="2000" dirty="0" smtClean="0"/>
              <a:t> </a:t>
            </a:r>
            <a:r>
              <a:rPr lang="en-US" sz="2800" dirty="0" smtClean="0"/>
              <a:t>1.2PURPOSE</a:t>
            </a:r>
          </a:p>
          <a:p>
            <a:endParaRPr lang="en-US" sz="2800" dirty="0" smtClean="0"/>
          </a:p>
          <a:p>
            <a:r>
              <a:rPr lang="en-US" sz="2400" dirty="0" smtClean="0"/>
              <a:t>                          THE PROJECT PROPOSES A SYSTEM WHICH HAS DIGITAL SIGN  BOARDS ON WHICH THE SIGNS CAN BE CHANGED DYNAMICALLY.IF THERE IS RAIN FALL THEN THE ROADS WILL BE SLIPPERY AND THE SPEED LIMITS WOULD BE DESCRASED.THERE IS A WEB APP THROUGH WHICH YOU CAN ENTER THE DATA OF THEROAD DIVERSIONS, ACCIDENT PRONE AREAS AND THE INFORMATION SIGN BOARDS CAN BE ENTERED THROUGH WEB APP.</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304800"/>
            <a:ext cx="8305800" cy="3416320"/>
          </a:xfrm>
          <a:prstGeom prst="rect">
            <a:avLst/>
          </a:prstGeom>
          <a:noFill/>
        </p:spPr>
        <p:txBody>
          <a:bodyPr wrap="square" rtlCol="0">
            <a:spAutoFit/>
          </a:bodyPr>
          <a:lstStyle/>
          <a:p>
            <a:pPr marL="457200" indent="-457200">
              <a:buAutoNum type="arabicPeriod"/>
            </a:pPr>
            <a:r>
              <a:rPr lang="en-US" sz="2400" dirty="0" smtClean="0"/>
              <a:t>Emergencies response time reduction.</a:t>
            </a:r>
          </a:p>
          <a:p>
            <a:pPr marL="457200" indent="-457200">
              <a:buAutoNum type="arabicPeriod"/>
            </a:pPr>
            <a:endParaRPr lang="en-US" sz="2400" dirty="0" smtClean="0"/>
          </a:p>
          <a:p>
            <a:pPr marL="457200" indent="-457200">
              <a:buAutoNum type="arabicPeriod"/>
            </a:pPr>
            <a:r>
              <a:rPr lang="en-US" sz="2400" dirty="0" smtClean="0"/>
              <a:t>Adaptive traffic </a:t>
            </a:r>
            <a:r>
              <a:rPr lang="en-US" sz="2400" dirty="0" err="1" smtClean="0"/>
              <a:t>llights</a:t>
            </a:r>
            <a:r>
              <a:rPr lang="en-US" sz="2400" dirty="0" smtClean="0"/>
              <a:t>.</a:t>
            </a:r>
          </a:p>
          <a:p>
            <a:pPr marL="457200" indent="-457200">
              <a:buAutoNum type="arabicPeriod"/>
            </a:pPr>
            <a:endParaRPr lang="en-US" sz="2400" dirty="0" smtClean="0"/>
          </a:p>
          <a:p>
            <a:pPr marL="457200" indent="-457200">
              <a:buAutoNum type="arabicPeriod"/>
            </a:pPr>
            <a:r>
              <a:rPr lang="en-US" sz="2400" dirty="0" smtClean="0"/>
              <a:t>Traffic sign/signal violation warning.</a:t>
            </a:r>
          </a:p>
          <a:p>
            <a:pPr marL="457200" indent="-457200">
              <a:buAutoNum type="arabicPeriod"/>
            </a:pPr>
            <a:endParaRPr lang="en-US" sz="2400" dirty="0" smtClean="0"/>
          </a:p>
          <a:p>
            <a:pPr marL="457200" indent="-457200">
              <a:buAutoNum type="arabicPeriod"/>
            </a:pPr>
            <a:r>
              <a:rPr lang="en-US" sz="2400" dirty="0" smtClean="0"/>
              <a:t>Intersection coordination.</a:t>
            </a:r>
          </a:p>
          <a:p>
            <a:pPr marL="457200" indent="-457200">
              <a:buAutoNum type="arabicPeriod"/>
            </a:pPr>
            <a:endParaRPr lang="en-US" sz="2400" dirty="0" smtClean="0"/>
          </a:p>
          <a:p>
            <a:pPr marL="457200" indent="-457200">
              <a:buAutoNum type="arabicPeriod"/>
            </a:pPr>
            <a:r>
              <a:rPr lang="en-US" sz="2400" dirty="0" smtClean="0"/>
              <a:t>Road </a:t>
            </a:r>
            <a:r>
              <a:rPr lang="en-US" sz="2400" smtClean="0"/>
              <a:t>departure warning.</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686800" cy="4278094"/>
          </a:xfrm>
          <a:prstGeom prst="rect">
            <a:avLst/>
          </a:prstGeom>
        </p:spPr>
        <p:txBody>
          <a:bodyPr wrap="square">
            <a:spAutoFit/>
          </a:bodyPr>
          <a:lstStyle/>
          <a:p>
            <a:r>
              <a:rPr lang="en-US" sz="2800" dirty="0" smtClean="0"/>
              <a:t>2. LITERA TURE SURVEY</a:t>
            </a:r>
          </a:p>
          <a:p>
            <a:r>
              <a:rPr lang="en-US" sz="2800" dirty="0" smtClean="0"/>
              <a:t>                          </a:t>
            </a:r>
          </a:p>
          <a:p>
            <a:r>
              <a:rPr lang="en-US" dirty="0" smtClean="0"/>
              <a:t>                  </a:t>
            </a:r>
            <a:r>
              <a:rPr lang="en-US" sz="2400" dirty="0" smtClean="0"/>
              <a:t>2.1 EXISTING PROBLEM</a:t>
            </a:r>
          </a:p>
          <a:p>
            <a:endParaRPr lang="en-US" sz="2400" dirty="0" smtClean="0"/>
          </a:p>
          <a:p>
            <a:r>
              <a:rPr lang="en-US" sz="2400" dirty="0" smtClean="0"/>
              <a:t>                                        Many factors increase both the risk of road traffic crashes and the risk of death or injury they result in. Driving</a:t>
            </a:r>
          </a:p>
          <a:p>
            <a:r>
              <a:rPr lang="en-US" sz="2400" dirty="0" smtClean="0"/>
              <a:t>at speed significantly increases both the likelihood of a crash </a:t>
            </a:r>
            <a:r>
              <a:rPr lang="en-US" sz="2400" dirty="0" err="1" smtClean="0"/>
              <a:t>occurring,and</a:t>
            </a:r>
            <a:r>
              <a:rPr lang="en-US" sz="2400" dirty="0" smtClean="0"/>
              <a:t> the severity of its </a:t>
            </a:r>
            <a:r>
              <a:rPr lang="en-US" sz="2400" dirty="0" err="1" smtClean="0"/>
              <a:t>consequences.for</a:t>
            </a:r>
            <a:r>
              <a:rPr lang="en-US" sz="2400" dirty="0" smtClean="0"/>
              <a:t> every 1% increase in mean speed there is a 4% increase in fatal crash risk.</a:t>
            </a:r>
          </a:p>
          <a:p>
            <a:r>
              <a:rPr lang="en-US" sz="2400" dirty="0" smtClean="0"/>
              <a:t>                                </a:t>
            </a:r>
          </a:p>
          <a:p>
            <a:r>
              <a:rPr lang="en-US" sz="2400" dirty="0" smtClean="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533400"/>
            <a:ext cx="8763000" cy="6678751"/>
          </a:xfrm>
          <a:prstGeom prst="rect">
            <a:avLst/>
          </a:prstGeom>
          <a:noFill/>
        </p:spPr>
        <p:txBody>
          <a:bodyPr wrap="square" rtlCol="0">
            <a:spAutoFit/>
          </a:bodyPr>
          <a:lstStyle/>
          <a:p>
            <a:r>
              <a:rPr lang="en-US" sz="2800" dirty="0" smtClean="0"/>
              <a:t>2.2  REFERENCES : </a:t>
            </a:r>
          </a:p>
          <a:p>
            <a:endParaRPr lang="en-US" sz="2400" dirty="0" smtClean="0"/>
          </a:p>
          <a:p>
            <a:r>
              <a:rPr lang="en-US" sz="2400" dirty="0" smtClean="0"/>
              <a:t>               </a:t>
            </a:r>
          </a:p>
          <a:p>
            <a:endParaRPr lang="en-US" sz="2400" dirty="0" smtClean="0"/>
          </a:p>
          <a:p>
            <a:r>
              <a:rPr lang="en-US" sz="2400" dirty="0" smtClean="0"/>
              <a:t>                  </a:t>
            </a:r>
          </a:p>
          <a:p>
            <a:endParaRPr lang="en-US" sz="2400" dirty="0" smtClean="0"/>
          </a:p>
          <a:p>
            <a:r>
              <a:rPr lang="en-US" sz="2800" dirty="0" smtClean="0"/>
              <a:t>2.3  PROBLEM STATEMENT DEFINITION :</a:t>
            </a:r>
          </a:p>
          <a:p>
            <a:endParaRPr lang="en-US" sz="2400" dirty="0" smtClean="0"/>
          </a:p>
          <a:p>
            <a:r>
              <a:rPr lang="en-US" sz="2400" dirty="0" smtClean="0"/>
              <a:t>                    THIS PROJECT WILL REPLACE THE  STATIC BOARDS TO  SMART SIGNED BOARDS THAT WILL CHANGE THE SPEED LIMITS ACCORDING TO THE WEATHER CLIMATE AND SHOW DIVERSION MESSAGES IF THERE IS ACCIDENTS  IN THE ROAD AND ALERT  IF THERE  IS HOSPITAL,SCHOOL OR ANY ROADWORKS.</a:t>
            </a:r>
          </a:p>
          <a:p>
            <a:endParaRPr lang="en-US" sz="2400" dirty="0" smtClean="0"/>
          </a:p>
          <a:p>
            <a:endParaRPr lang="en-US" sz="2400" dirty="0" smtClean="0"/>
          </a:p>
          <a:p>
            <a:r>
              <a:rPr lang="en-US" sz="2400" dirty="0" smtClean="0"/>
              <a:t>                   </a:t>
            </a:r>
          </a:p>
          <a:p>
            <a:r>
              <a:rPr lang="en-US" dirty="0" smtClean="0"/>
              <a:t>     </a:t>
            </a:r>
          </a:p>
          <a:p>
            <a:r>
              <a:rPr lang="en-US" dirty="0" smtClean="0"/>
              <a:t>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304800"/>
            <a:ext cx="8763000" cy="7355860"/>
          </a:xfrm>
          <a:prstGeom prst="rect">
            <a:avLst/>
          </a:prstGeom>
          <a:noFill/>
        </p:spPr>
        <p:txBody>
          <a:bodyPr wrap="square" rtlCol="0">
            <a:spAutoFit/>
          </a:bodyPr>
          <a:lstStyle/>
          <a:p>
            <a:r>
              <a:rPr lang="en-US" sz="2800" dirty="0" smtClean="0"/>
              <a:t>3.IDEATION  &amp;  PROPOSED SLUTION :</a:t>
            </a:r>
          </a:p>
          <a:p>
            <a:endParaRPr lang="en-US" sz="2800" dirty="0" smtClean="0"/>
          </a:p>
          <a:p>
            <a:r>
              <a:rPr lang="en-US" sz="2800" dirty="0" smtClean="0"/>
              <a:t>     </a:t>
            </a:r>
            <a:r>
              <a:rPr lang="en-US" sz="2400" dirty="0" smtClean="0"/>
              <a:t>3.1  EMPATHY  MAP CANVAS  </a:t>
            </a:r>
          </a:p>
          <a:p>
            <a:endParaRPr lang="en-US" sz="2400" dirty="0" smtClean="0"/>
          </a:p>
          <a:p>
            <a:r>
              <a:rPr lang="en-US" sz="2400" dirty="0" smtClean="0"/>
              <a:t>                                   </a:t>
            </a:r>
          </a:p>
          <a:p>
            <a:endParaRPr lang="en-US" sz="2400" dirty="0" smtClean="0"/>
          </a:p>
          <a:p>
            <a:r>
              <a:rPr lang="en-US" sz="2400" dirty="0" smtClean="0"/>
              <a:t>                                          </a:t>
            </a:r>
          </a:p>
          <a:p>
            <a:endParaRPr lang="en-US" sz="2400" dirty="0" smtClean="0"/>
          </a:p>
          <a:p>
            <a:r>
              <a:rPr lang="en-US" sz="2400" dirty="0" smtClean="0"/>
              <a:t>                                      </a:t>
            </a:r>
          </a:p>
          <a:p>
            <a:endParaRPr lang="en-US" sz="2400" dirty="0" smtClean="0"/>
          </a:p>
          <a:p>
            <a:r>
              <a:rPr lang="en-US" sz="2400" dirty="0" smtClean="0"/>
              <a:t>                             </a:t>
            </a:r>
          </a:p>
          <a:p>
            <a:r>
              <a:rPr lang="en-US" sz="2400" dirty="0" smtClean="0"/>
              <a:t> </a:t>
            </a:r>
          </a:p>
          <a:p>
            <a:endParaRPr lang="en-US" sz="2400" dirty="0" smtClean="0"/>
          </a:p>
          <a:p>
            <a:endParaRPr lang="en-US" sz="2400" dirty="0" smtClean="0"/>
          </a:p>
          <a:p>
            <a:r>
              <a:rPr lang="en-US" sz="2400" dirty="0" smtClean="0"/>
              <a:t>                                    </a:t>
            </a:r>
          </a:p>
          <a:p>
            <a:endParaRPr lang="en-US" sz="2400" dirty="0" smtClean="0"/>
          </a:p>
          <a:p>
            <a:r>
              <a:rPr lang="en-US" sz="2400" dirty="0" smtClean="0"/>
              <a:t>    </a:t>
            </a:r>
          </a:p>
          <a:p>
            <a:r>
              <a:rPr lang="en-US" sz="2400" dirty="0" smtClean="0"/>
              <a:t>                                 </a:t>
            </a:r>
            <a:endParaRPr lang="en-US" sz="2800" dirty="0" smtClean="0"/>
          </a:p>
          <a:p>
            <a:endParaRPr lang="en-US" sz="2800" dirty="0"/>
          </a:p>
        </p:txBody>
      </p:sp>
      <p:sp>
        <p:nvSpPr>
          <p:cNvPr id="3074" name="AutoShape 2" descr="C:\Users\asi\Desktop\630e421261cf4950bc957b49_EMPATHY MAP CANVAS .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9" name="AutoShape 5" descr="C:\Users\asi\Desktop\630e421261cf4950bc957b49_EMPATHY MAP CANVAS .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1" name="AutoShape 7" descr="C:\Users\asi\Desktop\630e421261cf4950bc957b49_EMPATHY MAP CANVAS .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3" name="Picture 9"/>
          <p:cNvPicPr>
            <a:picLocks noChangeAspect="1" noChangeArrowheads="1"/>
          </p:cNvPicPr>
          <p:nvPr/>
        </p:nvPicPr>
        <p:blipFill>
          <a:blip r:embed="rId2"/>
          <a:srcRect/>
          <a:stretch>
            <a:fillRect/>
          </a:stretch>
        </p:blipFill>
        <p:spPr bwMode="auto">
          <a:xfrm>
            <a:off x="1066800" y="1905000"/>
            <a:ext cx="7391400" cy="43434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152400"/>
            <a:ext cx="8915400" cy="9818072"/>
          </a:xfrm>
          <a:prstGeom prst="rect">
            <a:avLst/>
          </a:prstGeom>
          <a:noFill/>
        </p:spPr>
        <p:txBody>
          <a:bodyPr wrap="square" rtlCol="0">
            <a:spAutoFit/>
          </a:bodyPr>
          <a:lstStyle/>
          <a:p>
            <a:r>
              <a:rPr lang="en-US" sz="2800" dirty="0" smtClean="0"/>
              <a:t>3.2  IDEATION &amp;  BRAINSTORMING :</a:t>
            </a:r>
          </a:p>
          <a:p>
            <a:endParaRPr lang="en-US" sz="2800" dirty="0" smtClean="0"/>
          </a:p>
          <a:p>
            <a:pPr lvl="4"/>
            <a:r>
              <a:rPr lang="en-US" sz="2400" dirty="0" smtClean="0"/>
              <a:t>   High brightness signs are used to improve  road   safety</a:t>
            </a:r>
          </a:p>
          <a:p>
            <a:endParaRPr lang="en-US" sz="2400" dirty="0" smtClean="0"/>
          </a:p>
          <a:p>
            <a:r>
              <a:rPr lang="en-US" sz="2400" dirty="0" smtClean="0"/>
              <a:t>                              The sign boards have button mode and that button is used when there is no network connectivity.</a:t>
            </a:r>
          </a:p>
          <a:p>
            <a:endParaRPr lang="en-US" sz="2400" dirty="0" smtClean="0"/>
          </a:p>
          <a:p>
            <a:r>
              <a:rPr lang="en-US" sz="2400" dirty="0" smtClean="0"/>
              <a:t>                               Using PIR </a:t>
            </a:r>
            <a:r>
              <a:rPr lang="en-US" sz="2400" dirty="0" err="1" smtClean="0"/>
              <a:t>sensor,presence</a:t>
            </a:r>
            <a:r>
              <a:rPr lang="en-US" sz="2400" dirty="0" smtClean="0"/>
              <a:t> of a moving body is </a:t>
            </a:r>
            <a:r>
              <a:rPr lang="en-US" sz="2400" dirty="0" err="1" smtClean="0"/>
              <a:t>detected.so</a:t>
            </a:r>
            <a:r>
              <a:rPr lang="en-US" sz="2400" dirty="0" smtClean="0"/>
              <a:t> that while the traffic time on the </a:t>
            </a:r>
            <a:r>
              <a:rPr lang="en-US" sz="2400" dirty="0" err="1" smtClean="0"/>
              <a:t>crosswalks,auto</a:t>
            </a:r>
            <a:r>
              <a:rPr lang="en-US" sz="2400" dirty="0" smtClean="0"/>
              <a:t> traffic signals can be implemented.</a:t>
            </a:r>
          </a:p>
          <a:p>
            <a:endParaRPr lang="en-US" sz="2400" dirty="0" smtClean="0"/>
          </a:p>
          <a:p>
            <a:r>
              <a:rPr lang="en-US" sz="2400" dirty="0" smtClean="0"/>
              <a:t>                                During off peak hours weather based speed limit is avoided and the speed limits can be changed according to the traffic.</a:t>
            </a:r>
          </a:p>
          <a:p>
            <a:endParaRPr lang="en-US" sz="2400" dirty="0" smtClean="0"/>
          </a:p>
          <a:p>
            <a:r>
              <a:rPr lang="en-US" sz="2400" dirty="0" smtClean="0"/>
              <a:t>                                 Weather report will be displayed in the sign board using the weather API</a:t>
            </a:r>
          </a:p>
          <a:p>
            <a:endParaRPr lang="en-US" sz="2400" dirty="0" smtClean="0"/>
          </a:p>
          <a:p>
            <a:endParaRPr lang="en-US" sz="2400" dirty="0" smtClean="0"/>
          </a:p>
          <a:p>
            <a:r>
              <a:rPr lang="en-US" sz="2400" dirty="0" smtClean="0"/>
              <a:t>                              </a:t>
            </a:r>
          </a:p>
          <a:p>
            <a:pPr lvl="5">
              <a:buFont typeface="Wingdings" pitchFamily="2" charset="2"/>
              <a:buChar char="Ø"/>
            </a:pPr>
            <a:endParaRPr lang="en-US" dirty="0" smtClean="0"/>
          </a:p>
          <a:p>
            <a:pPr lvl="5">
              <a:buFont typeface="Wingdings" pitchFamily="2" charset="2"/>
              <a:buChar char="Ø"/>
            </a:pPr>
            <a:endParaRPr lang="en-US" dirty="0" smtClean="0"/>
          </a:p>
          <a:p>
            <a:pPr lvl="5">
              <a:buFont typeface="Wingdings" pitchFamily="2" charset="2"/>
              <a:buChar char="Ø"/>
            </a:pPr>
            <a:endParaRPr lang="en-US" dirty="0" smtClean="0"/>
          </a:p>
          <a:p>
            <a:pPr lvl="5"/>
            <a:endParaRPr lang="en-US" dirty="0" smtClean="0"/>
          </a:p>
          <a:p>
            <a:pPr lvl="5"/>
            <a:endParaRPr lang="en-US" dirty="0" smtClean="0"/>
          </a:p>
          <a:p>
            <a:pPr lvl="5">
              <a:buFont typeface="Wingdings" pitchFamily="2" charset="2"/>
              <a:buChar char="Ø"/>
            </a:pPr>
            <a:endParaRPr lang="en-US" dirty="0" smtClean="0"/>
          </a:p>
          <a:p>
            <a:pPr lvl="5">
              <a:buFont typeface="Wingdings" pitchFamily="2" charset="2"/>
              <a:buChar char="Ø"/>
            </a:pPr>
            <a:endParaRPr lang="en-US" dirty="0" smtClean="0"/>
          </a:p>
          <a:p>
            <a:pPr lvl="5"/>
            <a:r>
              <a:rPr lang="en-US" dirty="0" smtClean="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8217634"/>
          </a:xfrm>
          <a:prstGeom prst="rect">
            <a:avLst/>
          </a:prstGeom>
          <a:noFill/>
        </p:spPr>
        <p:txBody>
          <a:bodyPr wrap="square" rtlCol="0">
            <a:spAutoFit/>
          </a:bodyPr>
          <a:lstStyle/>
          <a:p>
            <a:r>
              <a:rPr lang="en-US" sz="2400" dirty="0" smtClean="0"/>
              <a:t>3.3  PROPOSED   SOLUTION :</a:t>
            </a:r>
          </a:p>
          <a:p>
            <a:endParaRPr lang="en-US" sz="2400" dirty="0" smtClean="0"/>
          </a:p>
          <a:p>
            <a:r>
              <a:rPr lang="en-US" sz="2400" dirty="0" smtClean="0"/>
              <a:t>               </a:t>
            </a:r>
          </a:p>
          <a:p>
            <a:r>
              <a:rPr lang="en-US" sz="2400" dirty="0" smtClean="0"/>
              <a:t>                  To  replace the static </a:t>
            </a:r>
            <a:r>
              <a:rPr lang="en-US" sz="2400" dirty="0" err="1" smtClean="0"/>
              <a:t>signboards,smart</a:t>
            </a:r>
            <a:r>
              <a:rPr lang="en-US" sz="2400" dirty="0" smtClean="0"/>
              <a:t> connected sign boards are used.</a:t>
            </a:r>
          </a:p>
          <a:p>
            <a:r>
              <a:rPr lang="en-US" sz="2400" b="1" dirty="0" smtClean="0"/>
              <a:t> </a:t>
            </a:r>
            <a:endParaRPr lang="en-US" sz="2400" dirty="0" smtClean="0"/>
          </a:p>
          <a:p>
            <a:r>
              <a:rPr lang="en-US" sz="2400" dirty="0" smtClean="0"/>
              <a:t>                   These smart connected sign boards get the speed limitations </a:t>
            </a:r>
            <a:r>
              <a:rPr lang="en-US" sz="2400" dirty="0" err="1" smtClean="0"/>
              <a:t>froma</a:t>
            </a:r>
            <a:r>
              <a:rPr lang="en-US" sz="2400" dirty="0" smtClean="0"/>
              <a:t> </a:t>
            </a:r>
            <a:r>
              <a:rPr lang="en-US" sz="2400" dirty="0" err="1" smtClean="0"/>
              <a:t>webapp</a:t>
            </a:r>
            <a:r>
              <a:rPr lang="en-US" sz="2400" dirty="0" smtClean="0"/>
              <a:t> using weather API and update automatically.</a:t>
            </a:r>
          </a:p>
          <a:p>
            <a:r>
              <a:rPr lang="en-US" sz="2400" b="1" dirty="0" smtClean="0"/>
              <a:t> </a:t>
            </a:r>
            <a:endParaRPr lang="en-US" sz="2400" dirty="0" smtClean="0"/>
          </a:p>
          <a:p>
            <a:r>
              <a:rPr lang="en-US" sz="2400" dirty="0" smtClean="0"/>
              <a:t>                   Based on the weather changes the speed may  increase or decrease.</a:t>
            </a:r>
          </a:p>
          <a:p>
            <a:r>
              <a:rPr lang="en-US" sz="2400" b="1" dirty="0" smtClean="0"/>
              <a:t> </a:t>
            </a:r>
            <a:endParaRPr lang="en-US" sz="2400" dirty="0" smtClean="0"/>
          </a:p>
          <a:p>
            <a:r>
              <a:rPr lang="en-US" sz="2400" dirty="0" smtClean="0"/>
              <a:t>                   Based on the traffic and fatal situations the diversion signs are displayed.</a:t>
            </a:r>
          </a:p>
          <a:p>
            <a:r>
              <a:rPr lang="en-US" sz="2400" b="1" dirty="0" smtClean="0"/>
              <a:t> </a:t>
            </a:r>
            <a:endParaRPr lang="en-US" sz="2400" dirty="0" smtClean="0"/>
          </a:p>
          <a:p>
            <a:r>
              <a:rPr lang="en-US" sz="2400" dirty="0" smtClean="0"/>
              <a:t>                     Guide(Schools),Warning and Service(</a:t>
            </a:r>
            <a:r>
              <a:rPr lang="en-US" sz="2400" dirty="0" err="1" smtClean="0"/>
              <a:t>Hospitals,Restaurant</a:t>
            </a:r>
            <a:r>
              <a:rPr lang="en-US" sz="2400" dirty="0" smtClean="0"/>
              <a:t>)  signs area also displayed accordingly.</a:t>
            </a:r>
          </a:p>
          <a:p>
            <a:r>
              <a:rPr lang="en-US" sz="2400" b="1" dirty="0" smtClean="0"/>
              <a:t> </a:t>
            </a:r>
          </a:p>
          <a:p>
            <a:r>
              <a:rPr lang="en-US" sz="2400" b="1" dirty="0" smtClean="0"/>
              <a:t>      </a:t>
            </a:r>
            <a:endParaRPr lang="en-US" sz="2400" dirty="0" smtClean="0"/>
          </a:p>
          <a:p>
            <a:r>
              <a:rPr lang="en-US" sz="2400" dirty="0" smtClean="0"/>
              <a:t>                                        </a:t>
            </a:r>
          </a:p>
          <a:p>
            <a:r>
              <a:rPr lang="en-US" sz="2400" dirty="0" smtClean="0"/>
              <a:t>                                       </a:t>
            </a:r>
            <a:r>
              <a:rPr lang="en-US" sz="2400" b="1" dirty="0" smtClean="0"/>
              <a:t> </a:t>
            </a:r>
            <a:endParaRPr lang="en-US" sz="2400" dirty="0" smtClean="0"/>
          </a:p>
          <a:p>
            <a:r>
              <a:rPr lang="en-US" sz="2400" dirty="0" smtClean="0"/>
              <a:t>            </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304800"/>
            <a:ext cx="8686800" cy="5632311"/>
          </a:xfrm>
          <a:prstGeom prst="rect">
            <a:avLst/>
          </a:prstGeom>
          <a:noFill/>
        </p:spPr>
        <p:txBody>
          <a:bodyPr wrap="square" rtlCol="0">
            <a:spAutoFit/>
          </a:bodyPr>
          <a:lstStyle/>
          <a:p>
            <a:r>
              <a:rPr lang="en-US" sz="2400" dirty="0" smtClean="0"/>
              <a:t>The weather and temperature details are obtained from the Open Weather Map API. Using these details, the speed limit will be updated automatically in accordance with the weather conditions. Also, the details regarding any accidents and traffic congestion faced on the particular road are </a:t>
            </a:r>
            <a:r>
              <a:rPr lang="en-US" sz="2400" dirty="0" err="1" smtClean="0"/>
              <a:t>obtained.Based</a:t>
            </a:r>
            <a:r>
              <a:rPr lang="en-US" sz="2400" dirty="0" smtClean="0"/>
              <a:t> on </a:t>
            </a:r>
            <a:r>
              <a:rPr lang="en-US" sz="2400" dirty="0" err="1" smtClean="0"/>
              <a:t>this,the</a:t>
            </a:r>
            <a:r>
              <a:rPr lang="en-US" sz="2400" dirty="0" smtClean="0"/>
              <a:t> traffic is diverted followed by a change in map path and the traffic is cleared.</a:t>
            </a:r>
          </a:p>
          <a:p>
            <a:r>
              <a:rPr lang="en-US" sz="2400" dirty="0" smtClean="0"/>
              <a:t>By activating this </a:t>
            </a:r>
            <a:r>
              <a:rPr lang="en-US" sz="2400" dirty="0" err="1" smtClean="0"/>
              <a:t>button,either</a:t>
            </a:r>
            <a:r>
              <a:rPr lang="en-US" sz="2400" dirty="0" smtClean="0"/>
              <a:t> through the </a:t>
            </a:r>
            <a:r>
              <a:rPr lang="en-US" sz="2400" dirty="0" err="1" smtClean="0"/>
              <a:t>webapplication</a:t>
            </a:r>
            <a:r>
              <a:rPr lang="en-US" sz="2400" dirty="0" smtClean="0"/>
              <a:t> or the physical buttons, sign of the board can be changed accordingly, and the speed limit will also be set depending upon the zones. Also, the pedestrians are given an option to change the traffic signs if they want to cross the road. If the pedestrian presses the button that is present on the post at the end of the road, then the traffic will be analyzed immediately. Accordingly, the sign of the traffic signal will be changed. This </a:t>
            </a:r>
            <a:r>
              <a:rPr lang="en-US" sz="2400" dirty="0" err="1" smtClean="0"/>
              <a:t>inturn</a:t>
            </a:r>
            <a:r>
              <a:rPr lang="en-US" sz="2400" dirty="0" smtClean="0"/>
              <a:t> reduces the frequent changing </a:t>
            </a:r>
            <a:r>
              <a:rPr lang="en-US" sz="2400" dirty="0" err="1" smtClean="0"/>
              <a:t>ofthetraffic</a:t>
            </a:r>
            <a:r>
              <a:rPr lang="en-US" sz="2400" dirty="0" smtClean="0"/>
              <a:t> signs even </a:t>
            </a:r>
            <a:r>
              <a:rPr lang="en-US" sz="2400" dirty="0" err="1" smtClean="0"/>
              <a:t>ifthepedestriansare</a:t>
            </a:r>
            <a:r>
              <a:rPr lang="en-US" sz="2400" dirty="0" smtClean="0"/>
              <a:t> not present</a:t>
            </a: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663</TotalTime>
  <Words>1605</Words>
  <Application>Microsoft Office PowerPoint</Application>
  <PresentationFormat>On-screen Show (4:3)</PresentationFormat>
  <Paragraphs>344</Paragraphs>
  <Slides>30</Slides>
  <Notes>1</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SIGNS WITH SMART CONNECTIVITY FOR BETTER ROAD SAFETY</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asi</dc:creator>
  <cp:lastModifiedBy>asi</cp:lastModifiedBy>
  <cp:revision>54</cp:revision>
  <dcterms:created xsi:type="dcterms:W3CDTF">2022-11-16T04:56:43Z</dcterms:created>
  <dcterms:modified xsi:type="dcterms:W3CDTF">2022-11-18T17:29:30Z</dcterms:modified>
</cp:coreProperties>
</file>