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 id="2147483673" r:id="rId2"/>
  </p:sldMasterIdLst>
  <p:notesMasterIdLst>
    <p:notesMasterId r:id="rId11"/>
  </p:notesMasterIdLst>
  <p:sldIdLst>
    <p:sldId id="265" r:id="rId3"/>
    <p:sldId id="266" r:id="rId4"/>
    <p:sldId id="267" r:id="rId5"/>
    <p:sldId id="268" r:id="rId6"/>
    <p:sldId id="269"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33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450117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endParaRPr lang="en-IN"/>
          </a:p>
        </p:txBody>
      </p:sp>
      <p:sp>
        <p:nvSpPr>
          <p:cNvPr id="104867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75" name="Footer Placeholder 4"/>
          <p:cNvSpPr>
            <a:spLocks noGrp="1"/>
          </p:cNvSpPr>
          <p:nvPr>
            <p:ph type="ftr" sz="quarter" idx="11"/>
          </p:nvPr>
        </p:nvSpPr>
        <p:spPr/>
        <p:txBody>
          <a:bodyPr/>
          <a:lstStyle/>
          <a:p>
            <a:endParaRPr lang="en-IN"/>
          </a:p>
        </p:txBody>
      </p:sp>
      <p:sp>
        <p:nvSpPr>
          <p:cNvPr id="104867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2"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64" name="Footer Placeholder 4"/>
          <p:cNvSpPr>
            <a:spLocks noGrp="1"/>
          </p:cNvSpPr>
          <p:nvPr>
            <p:ph type="ftr" sz="quarter" idx="11"/>
          </p:nvPr>
        </p:nvSpPr>
        <p:spPr/>
        <p:txBody>
          <a:bodyPr/>
          <a:lstStyle/>
          <a:p>
            <a:endParaRPr lang="en-IN"/>
          </a:p>
        </p:txBody>
      </p:sp>
      <p:sp>
        <p:nvSpPr>
          <p:cNvPr id="1048665"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0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09"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10" name="Footer Placeholder 4"/>
          <p:cNvSpPr>
            <a:spLocks noGrp="1"/>
          </p:cNvSpPr>
          <p:nvPr>
            <p:ph type="ftr" sz="quarter" idx="11"/>
          </p:nvPr>
        </p:nvSpPr>
        <p:spPr/>
        <p:txBody>
          <a:bodyPr/>
          <a:lstStyle/>
          <a:p>
            <a:endParaRPr lang="en-IN"/>
          </a:p>
        </p:txBody>
      </p:sp>
      <p:sp>
        <p:nvSpPr>
          <p:cNvPr id="1048611"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endParaRPr lang="en-IN"/>
          </a:p>
        </p:txBody>
      </p:sp>
      <p:sp>
        <p:nvSpPr>
          <p:cNvPr id="104859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0"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01" name="Footer Placeholder 4"/>
          <p:cNvSpPr>
            <a:spLocks noGrp="1"/>
          </p:cNvSpPr>
          <p:nvPr>
            <p:ph type="ftr" sz="quarter" idx="11"/>
          </p:nvPr>
        </p:nvSpPr>
        <p:spPr/>
        <p:txBody>
          <a:bodyPr/>
          <a:lstStyle/>
          <a:p>
            <a:endParaRPr lang="en-IN"/>
          </a:p>
        </p:txBody>
      </p:sp>
      <p:sp>
        <p:nvSpPr>
          <p:cNvPr id="1048602"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endParaRPr lang="en-IN"/>
          </a:p>
        </p:txBody>
      </p:sp>
      <p:sp>
        <p:nvSpPr>
          <p:cNvPr id="104862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32" name="Footer Placeholder 5"/>
          <p:cNvSpPr>
            <a:spLocks noGrp="1"/>
          </p:cNvSpPr>
          <p:nvPr>
            <p:ph type="ftr" sz="quarter" idx="11"/>
          </p:nvPr>
        </p:nvSpPr>
        <p:spPr/>
        <p:txBody>
          <a:bodyPr/>
          <a:lstStyle/>
          <a:p>
            <a:endParaRPr lang="en-IN"/>
          </a:p>
        </p:txBody>
      </p:sp>
      <p:sp>
        <p:nvSpPr>
          <p:cNvPr id="1048633"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4" name="Date Placeholder 6"/>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55" name="Footer Placeholder 7"/>
          <p:cNvSpPr>
            <a:spLocks noGrp="1"/>
          </p:cNvSpPr>
          <p:nvPr>
            <p:ph type="ftr" sz="quarter" idx="11"/>
          </p:nvPr>
        </p:nvSpPr>
        <p:spPr/>
        <p:txBody>
          <a:bodyPr/>
          <a:lstStyle/>
          <a:p>
            <a:endParaRPr lang="en-IN"/>
          </a:p>
        </p:txBody>
      </p:sp>
      <p:sp>
        <p:nvSpPr>
          <p:cNvPr id="1048656" name="Slide Number Placeholder 8"/>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endParaRPr lang="en-IN"/>
          </a:p>
        </p:txBody>
      </p:sp>
      <p:sp>
        <p:nvSpPr>
          <p:cNvPr id="1048646" name="Date Placeholder 2"/>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47" name="Footer Placeholder 3"/>
          <p:cNvSpPr>
            <a:spLocks noGrp="1"/>
          </p:cNvSpPr>
          <p:nvPr>
            <p:ph type="ftr" sz="quarter" idx="11"/>
          </p:nvPr>
        </p:nvSpPr>
        <p:spPr/>
        <p:txBody>
          <a:bodyPr/>
          <a:lstStyle/>
          <a:p>
            <a:endParaRPr lang="en-IN"/>
          </a:p>
        </p:txBody>
      </p:sp>
      <p:sp>
        <p:nvSpPr>
          <p:cNvPr id="1048648" name="Slide Number Placeholder 4"/>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4" name="Date Placeholder 1"/>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05" name="Footer Placeholder 2"/>
          <p:cNvSpPr>
            <a:spLocks noGrp="1"/>
          </p:cNvSpPr>
          <p:nvPr>
            <p:ph type="ftr" sz="quarter" idx="11"/>
          </p:nvPr>
        </p:nvSpPr>
        <p:spPr/>
        <p:txBody>
          <a:bodyPr/>
          <a:lstStyle/>
          <a:p>
            <a:endParaRPr lang="en-IN"/>
          </a:p>
        </p:txBody>
      </p:sp>
      <p:sp>
        <p:nvSpPr>
          <p:cNvPr id="1048606" name="Slide Number Placeholder 3"/>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IN"/>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1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5"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16" name="Footer Placeholder 5"/>
          <p:cNvSpPr>
            <a:spLocks noGrp="1"/>
          </p:cNvSpPr>
          <p:nvPr>
            <p:ph type="ftr" sz="quarter" idx="11"/>
          </p:nvPr>
        </p:nvSpPr>
        <p:spPr/>
        <p:txBody>
          <a:bodyPr/>
          <a:lstStyle/>
          <a:p>
            <a:endParaRPr lang="en-IN"/>
          </a:p>
        </p:txBody>
      </p:sp>
      <p:sp>
        <p:nvSpPr>
          <p:cNvPr id="104861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endParaRPr lang="en-IN"/>
          </a:p>
        </p:txBody>
      </p:sp>
      <p:sp>
        <p:nvSpPr>
          <p:cNvPr id="104861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26" name="Footer Placeholder 4"/>
          <p:cNvSpPr>
            <a:spLocks noGrp="1"/>
          </p:cNvSpPr>
          <p:nvPr>
            <p:ph type="ftr" sz="quarter" idx="11"/>
          </p:nvPr>
        </p:nvSpPr>
        <p:spPr/>
        <p:txBody>
          <a:bodyPr/>
          <a:lstStyle/>
          <a:p>
            <a:endParaRPr lang="en-IN"/>
          </a:p>
        </p:txBody>
      </p:sp>
      <p:sp>
        <p:nvSpPr>
          <p:cNvPr id="1048627"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IN"/>
          </a:p>
        </p:txBody>
      </p:sp>
      <p:sp>
        <p:nvSpPr>
          <p:cNvPr id="104868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86" name="Footer Placeholder 5"/>
          <p:cNvSpPr>
            <a:spLocks noGrp="1"/>
          </p:cNvSpPr>
          <p:nvPr>
            <p:ph type="ftr" sz="quarter" idx="11"/>
          </p:nvPr>
        </p:nvSpPr>
        <p:spPr/>
        <p:txBody>
          <a:bodyPr/>
          <a:lstStyle/>
          <a:p>
            <a:endParaRPr lang="en-IN"/>
          </a:p>
        </p:txBody>
      </p:sp>
      <p:sp>
        <p:nvSpPr>
          <p:cNvPr id="104868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8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Date Placeholder 6"/>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94" name="Footer Placeholder 7"/>
          <p:cNvSpPr>
            <a:spLocks noGrp="1"/>
          </p:cNvSpPr>
          <p:nvPr>
            <p:ph type="ftr" sz="quarter" idx="11"/>
          </p:nvPr>
        </p:nvSpPr>
        <p:spPr/>
        <p:txBody>
          <a:bodyPr/>
          <a:lstStyle/>
          <a:p>
            <a:endParaRPr lang="en-IN"/>
          </a:p>
        </p:txBody>
      </p:sp>
      <p:sp>
        <p:nvSpPr>
          <p:cNvPr id="1048695" name="Slide Number Placeholder 8"/>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a:t>Click to edit Master title style</a:t>
            </a:r>
            <a:endParaRPr lang="en-IN"/>
          </a:p>
        </p:txBody>
      </p:sp>
      <p:sp>
        <p:nvSpPr>
          <p:cNvPr id="1048658" name="Date Placeholder 2"/>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59" name="Footer Placeholder 3"/>
          <p:cNvSpPr>
            <a:spLocks noGrp="1"/>
          </p:cNvSpPr>
          <p:nvPr>
            <p:ph type="ftr" sz="quarter" idx="11"/>
          </p:nvPr>
        </p:nvSpPr>
        <p:spPr/>
        <p:txBody>
          <a:bodyPr/>
          <a:lstStyle/>
          <a:p>
            <a:endParaRPr lang="en-IN"/>
          </a:p>
        </p:txBody>
      </p:sp>
      <p:sp>
        <p:nvSpPr>
          <p:cNvPr id="1048660" name="Slide Number Placeholder 4"/>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6" name="Date Placeholder 1"/>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97" name="Footer Placeholder 2"/>
          <p:cNvSpPr>
            <a:spLocks noGrp="1"/>
          </p:cNvSpPr>
          <p:nvPr>
            <p:ph type="ftr" sz="quarter" idx="11"/>
          </p:nvPr>
        </p:nvSpPr>
        <p:spPr/>
        <p:txBody>
          <a:bodyPr/>
          <a:lstStyle/>
          <a:p>
            <a:endParaRPr lang="en-IN"/>
          </a:p>
        </p:txBody>
      </p:sp>
      <p:sp>
        <p:nvSpPr>
          <p:cNvPr id="1048698" name="Slide Number Placeholder 3"/>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703" name="Footer Placeholder 5"/>
          <p:cNvSpPr>
            <a:spLocks noGrp="1"/>
          </p:cNvSpPr>
          <p:nvPr>
            <p:ph type="ftr" sz="quarter" idx="11"/>
          </p:nvPr>
        </p:nvSpPr>
        <p:spPr/>
        <p:txBody>
          <a:bodyPr/>
          <a:lstStyle/>
          <a:p>
            <a:endParaRPr lang="en-IN"/>
          </a:p>
        </p:txBody>
      </p:sp>
      <p:sp>
        <p:nvSpPr>
          <p:cNvPr id="1048704"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70" name="Footer Placeholder 5"/>
          <p:cNvSpPr>
            <a:spLocks noGrp="1"/>
          </p:cNvSpPr>
          <p:nvPr>
            <p:ph type="ftr" sz="quarter" idx="11"/>
          </p:nvPr>
        </p:nvSpPr>
        <p:spPr/>
        <p:txBody>
          <a:bodyPr/>
          <a:lstStyle/>
          <a:p>
            <a:endParaRPr lang="en-IN"/>
          </a:p>
        </p:txBody>
      </p:sp>
      <p:sp>
        <p:nvSpPr>
          <p:cNvPr id="1048671"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15-10-2022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3"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94"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15-10-2022</a:t>
            </a:fld>
            <a:endParaRPr lang="en-IN"/>
          </a:p>
        </p:txBody>
      </p:sp>
      <p:sp>
        <p:nvSpPr>
          <p:cNvPr id="104859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9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lstStyle/>
          <a:p>
            <a:r>
              <a:rPr lang="en-IN" sz="11500" b="1" dirty="0"/>
              <a:t>Literature Survey</a:t>
            </a:r>
          </a:p>
        </p:txBody>
      </p:sp>
      <p:sp>
        <p:nvSpPr>
          <p:cNvPr id="1048587" name="Subtitle 2"/>
          <p:cNvSpPr>
            <a:spLocks noGrp="1"/>
          </p:cNvSpPr>
          <p:nvPr>
            <p:ph type="subTitle" idx="1"/>
          </p:nvPr>
        </p:nvSpPr>
        <p:spPr>
          <a:xfrm>
            <a:off x="1524000" y="3215640"/>
            <a:ext cx="9144000" cy="3202305"/>
          </a:xfrm>
        </p:spPr>
        <p:txBody>
          <a:bodyPr>
            <a:normAutofit fontScale="91667" lnSpcReduction="10000"/>
          </a:bodyPr>
          <a:lstStyle/>
          <a:p>
            <a:pPr algn="just"/>
            <a:r>
              <a:rPr lang="en-IN" dirty="0"/>
              <a:t>Team No</a:t>
            </a:r>
            <a:r>
              <a:rPr lang="en-US" altLang="en-IN" dirty="0"/>
              <a:t> </a:t>
            </a:r>
            <a:r>
              <a:rPr lang="en-US" altLang="en-IN"/>
              <a:t>: </a:t>
            </a:r>
            <a:r>
              <a:rPr lang="en-US" altLang="en-IN" smtClean="0"/>
              <a:t>PNT2022TMID40029</a:t>
            </a:r>
            <a:endParaRPr lang="en-IN" dirty="0"/>
          </a:p>
          <a:p>
            <a:pPr algn="just"/>
            <a:r>
              <a:rPr lang="en-IN" dirty="0"/>
              <a:t>College Name</a:t>
            </a:r>
            <a:r>
              <a:rPr lang="en-US" altLang="en-IN" dirty="0"/>
              <a:t> : </a:t>
            </a:r>
            <a:r>
              <a:rPr lang="en-US" altLang="en-IN" dirty="0" smtClean="0"/>
              <a:t>P.T.LEE CNCET COLLEGE</a:t>
            </a:r>
            <a:endParaRPr lang="en-IN" dirty="0"/>
          </a:p>
          <a:p>
            <a:pPr algn="just"/>
            <a:r>
              <a:rPr lang="en-IN" dirty="0"/>
              <a:t>Department</a:t>
            </a:r>
            <a:r>
              <a:rPr lang="en-US" altLang="en-IN" dirty="0"/>
              <a:t> : </a:t>
            </a:r>
            <a:r>
              <a:rPr lang="en-US" altLang="en-IN" dirty="0" smtClean="0"/>
              <a:t>COMPUTER SCIENCE &amp; ENGINEERING</a:t>
            </a:r>
            <a:endParaRPr lang="en-IN" dirty="0"/>
          </a:p>
          <a:p>
            <a:pPr algn="just"/>
            <a:r>
              <a:rPr lang="en-IN" dirty="0"/>
              <a:t>Team Names</a:t>
            </a:r>
            <a:r>
              <a:rPr lang="en-US" altLang="en-IN" dirty="0"/>
              <a:t>: </a:t>
            </a:r>
            <a:r>
              <a:rPr lang="en-US" altLang="en-IN" dirty="0" smtClean="0"/>
              <a:t>SAKTHIVEL .J(TEAM </a:t>
            </a:r>
            <a:r>
              <a:rPr lang="en-US" altLang="en-IN" dirty="0"/>
              <a:t>LEADER)</a:t>
            </a:r>
          </a:p>
          <a:p>
            <a:pPr algn="just"/>
            <a:r>
              <a:rPr lang="en-US" altLang="en-IN" dirty="0"/>
              <a:t>                         </a:t>
            </a:r>
            <a:r>
              <a:rPr lang="en-US" altLang="en-IN" dirty="0" smtClean="0"/>
              <a:t>KANNAN.N</a:t>
            </a:r>
            <a:endParaRPr lang="en-US" altLang="en-IN" dirty="0"/>
          </a:p>
          <a:p>
            <a:pPr algn="just"/>
            <a:r>
              <a:rPr lang="en-US" altLang="en-IN" dirty="0"/>
              <a:t>                         </a:t>
            </a:r>
            <a:r>
              <a:rPr lang="en-US" altLang="en-IN" dirty="0" smtClean="0"/>
              <a:t>SUBASH CHANDRA BOSE.M</a:t>
            </a:r>
            <a:endParaRPr lang="en-US" altLang="en-IN" dirty="0"/>
          </a:p>
          <a:p>
            <a:pPr algn="just"/>
            <a:r>
              <a:rPr lang="en-US" altLang="en-IN" dirty="0"/>
              <a:t>                         </a:t>
            </a:r>
            <a:r>
              <a:rPr lang="en-US" altLang="en-IN" dirty="0" smtClean="0"/>
              <a:t>SATHAYA .G</a:t>
            </a:r>
            <a:endParaRPr lang="en-US" altLang="en-IN" dirty="0"/>
          </a:p>
          <a:p>
            <a:pPr algn="just"/>
            <a:r>
              <a:rPr lang="en-US" altLang="en-IN" dirty="0"/>
              <a:t>                         </a:t>
            </a:r>
          </a:p>
          <a:p>
            <a:pPr algn="just"/>
            <a:endParaRPr lang="en-US" altLang="en-IN" dirty="0"/>
          </a:p>
          <a:p>
            <a:pPr algn="just"/>
            <a:endParaRPr lang="en-US" alt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ph idx="1"/>
          </p:nvPr>
        </p:nvGraphicFramePr>
        <p:xfrm>
          <a:off x="280670" y="163195"/>
          <a:ext cx="11273155" cy="7562850"/>
        </p:xfrm>
        <a:graphic>
          <a:graphicData uri="http://schemas.openxmlformats.org/drawingml/2006/table">
            <a:tbl>
              <a:tblPr firstRow="1" bandRow="1">
                <a:tableStyleId>{5940675A-B579-460E-94D1-54222C63F5DA}</a:tableStyleId>
              </a:tblPr>
              <a:tblGrid>
                <a:gridCol w="897890"/>
                <a:gridCol w="2031365"/>
                <a:gridCol w="2235200"/>
                <a:gridCol w="2034540"/>
                <a:gridCol w="1745615"/>
                <a:gridCol w="2328545"/>
              </a:tblGrid>
              <a:tr h="10058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5577840">
                <a:tc>
                  <a:txBody>
                    <a:bodyPr/>
                    <a:lstStyle/>
                    <a:p>
                      <a:r>
                        <a:rPr lang="en-US" altLang="en-IN" sz="2800" b="1"/>
                        <a:t>1.</a:t>
                      </a:r>
                    </a:p>
                  </a:txBody>
                  <a:tcPr/>
                </a:tc>
                <a:tc>
                  <a:txBody>
                    <a:bodyPr/>
                    <a:lstStyle/>
                    <a:p>
                      <a:r>
                        <a:rPr lang="en-IN" dirty="0"/>
                        <a:t>5G key technologies for smart railways</a:t>
                      </a:r>
                    </a:p>
                  </a:txBody>
                  <a:tcPr/>
                </a:tc>
                <a:tc>
                  <a:txBody>
                    <a:bodyPr/>
                    <a:lstStyle/>
                    <a:p>
                      <a:r>
                        <a:rPr lang="en-IN"/>
                        <a:t>Railway communications has attracted significant attention from both academia and industries due to the booming development of railways, especially high-speed railways (HSRs). To be in line with the vision of future smart rail communications, the rail transport industry needs to develop innovative communication network architectures and key technologies </a:t>
                      </a:r>
                    </a:p>
                  </a:txBody>
                  <a:tcPr/>
                </a:tc>
                <a:tc>
                  <a:txBody>
                    <a:bodyPr/>
                    <a:lstStyle/>
                    <a:p>
                      <a:r>
                        <a:rPr lang="en-US" altLang="en-IN"/>
                        <a:t>SDN , SD-WAN ,5G edge, digital and hybrid mulicloud</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we have identified significant 5G-based key technologies for HSRs, such as spatial modulation, fast channel estimation, cell-free massive multiple-input-multiple-output (MIMO), mmWave, efficient beamforming, wireless backhaul, ultrareliable low latency communications, and enhanced handover strategies. </a:t>
                      </a:r>
                    </a:p>
                  </a:txBody>
                  <a:tcPr/>
                </a:tc>
              </a:tr>
              <a:tr h="979170">
                <a:tc>
                  <a:txBody>
                    <a:bodyPr/>
                    <a:lstStyle/>
                    <a:p>
                      <a:endParaRPr lang="en-US" alt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4"/>
          <p:cNvGraphicFramePr>
            <a:graphicFrameLocks noGrp="1"/>
          </p:cNvGraphicFramePr>
          <p:nvPr>
            <p:ph idx="1"/>
          </p:nvPr>
        </p:nvGraphicFramePr>
        <p:xfrm>
          <a:off x="789305" y="344170"/>
          <a:ext cx="10905490" cy="8667750"/>
        </p:xfrm>
        <a:graphic>
          <a:graphicData uri="http://schemas.openxmlformats.org/drawingml/2006/table">
            <a:tbl>
              <a:tblPr firstRow="1" bandRow="1">
                <a:tableStyleId>{5940675A-B579-460E-94D1-54222C63F5DA}</a:tableStyleId>
              </a:tblPr>
              <a:tblGrid>
                <a:gridCol w="744220"/>
                <a:gridCol w="1969135"/>
                <a:gridCol w="2739390"/>
                <a:gridCol w="2009775"/>
                <a:gridCol w="1179195"/>
                <a:gridCol w="2263775"/>
              </a:tblGrid>
              <a:tr h="144653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888865">
                <a:tc>
                  <a:txBody>
                    <a:bodyPr/>
                    <a:lstStyle/>
                    <a:p>
                      <a:r>
                        <a:rPr lang="en-US" altLang="en-IN" sz="2800" b="1"/>
                        <a:t>2.</a:t>
                      </a:r>
                    </a:p>
                  </a:txBody>
                  <a:tcPr/>
                </a:tc>
                <a:tc>
                  <a:txBody>
                    <a:bodyPr/>
                    <a:lstStyle/>
                    <a:p>
                      <a:r>
                        <a:rPr lang="en-US" altLang="en-IN" dirty="0"/>
                        <a:t>smart railway systems of layer applications based on internet of things</a:t>
                      </a:r>
                    </a:p>
                  </a:txBody>
                  <a:tcPr/>
                </a:tc>
                <a:tc>
                  <a:txBody>
                    <a:bodyPr/>
                    <a:lstStyle/>
                    <a:p>
                      <a:r>
                        <a:rPr lang="en-IN" sz="1800" dirty="0">
                          <a:sym typeface="+mn-ea"/>
                        </a:rPr>
                        <a:t>Railway networks across the world are getting busier and busier; trains travel at higher speeds and carry more passengers or heavier axle loads than ever before. Accordingly, the railway industry calls for new information technologies (ITs) to meet its development. Railway systems have already relied on ITs almost as much as they rely on physical assets, and this dependence is growing as these systems  face burgeoning demands </a:t>
                      </a:r>
                      <a:r>
                        <a:rPr lang="en-US" altLang="en-IN" sz="1800" dirty="0">
                          <a:sym typeface="+mn-ea"/>
                        </a:rPr>
                        <a:t>.</a:t>
                      </a:r>
                      <a:endParaRPr lang="en-IN"/>
                    </a:p>
                  </a:txBody>
                  <a:tcPr/>
                </a:tc>
                <a:tc>
                  <a:txBody>
                    <a:bodyPr/>
                    <a:lstStyle/>
                    <a:p>
                      <a:r>
                        <a:rPr lang="en-US" altLang="en-IN"/>
                        <a:t>big data, sensors, data mining,intelligent systems</a:t>
                      </a:r>
                    </a:p>
                  </a:txBody>
                  <a:tcPr/>
                </a:tc>
                <a:tc>
                  <a:txBody>
                    <a:bodyPr/>
                    <a:lstStyle/>
                    <a:p>
                      <a:r>
                        <a:rPr lang="en-US" altLang="en-IN"/>
                        <a:t>Internet of Things</a:t>
                      </a:r>
                    </a:p>
                  </a:txBody>
                  <a:tcPr/>
                </a:tc>
                <a:tc>
                  <a:txBody>
                    <a:bodyPr/>
                    <a:lstStyle/>
                    <a:p>
                      <a:r>
                        <a:rPr lang="en-IN"/>
                        <a:t>This chapter will discuss the framework and for a smart railway based on the Internet of Things and big data, we present the architecture of a smart railway, which is divided into four layers perception and action layer, transfer layer, data engine layer, application layer, and discuss the advanced  technologies in each laye</a:t>
                      </a:r>
                      <a:r>
                        <a:rPr lang="en-US" altLang="en-IN"/>
                        <a:t>r</a:t>
                      </a:r>
                      <a:r>
                        <a:rPr lang="en-IN"/>
                        <a:t>.</a:t>
                      </a:r>
                    </a:p>
                  </a:txBody>
                  <a:tcPr/>
                </a:tc>
              </a:tr>
              <a:tr h="219202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Table 4"/>
          <p:cNvGraphicFramePr>
            <a:graphicFrameLocks noGrp="1"/>
          </p:cNvGraphicFramePr>
          <p:nvPr>
            <p:ph idx="1"/>
          </p:nvPr>
        </p:nvGraphicFramePr>
        <p:xfrm>
          <a:off x="643255" y="238760"/>
          <a:ext cx="10905490" cy="8876665"/>
        </p:xfrm>
        <a:graphic>
          <a:graphicData uri="http://schemas.openxmlformats.org/drawingml/2006/table">
            <a:tbl>
              <a:tblPr firstRow="1" bandRow="1">
                <a:tableStyleId>{5940675A-B579-460E-94D1-54222C63F5DA}</a:tableStyleId>
              </a:tblPr>
              <a:tblGrid>
                <a:gridCol w="892810"/>
                <a:gridCol w="2177415"/>
                <a:gridCol w="2308225"/>
                <a:gridCol w="1891665"/>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829175">
                <a:tc>
                  <a:txBody>
                    <a:bodyPr/>
                    <a:lstStyle/>
                    <a:p>
                      <a:r>
                        <a:rPr lang="en-US" altLang="en-IN" sz="2800" b="1"/>
                        <a:t>3.</a:t>
                      </a:r>
                    </a:p>
                  </a:txBody>
                  <a:tcPr/>
                </a:tc>
                <a:tc>
                  <a:txBody>
                    <a:bodyPr/>
                    <a:lstStyle/>
                    <a:p>
                      <a:r>
                        <a:rPr lang="en-IN" dirty="0"/>
                        <a:t>Remote sensor networks for condition monitoring: An application on railway industry</a:t>
                      </a:r>
                    </a:p>
                  </a:txBody>
                  <a:tcPr/>
                </a:tc>
                <a:tc>
                  <a:txBody>
                    <a:bodyPr/>
                    <a:lstStyle/>
                    <a:p>
                      <a:r>
                        <a:rPr lang="en-IN"/>
                        <a:t>In recent years, the range of sensing technologies has expanded rapidly, whereas sensor devices have become cheaperThis has prompted to a fast extension in condition checking of frameworks, structures, vehicles, and hardware utilizing sensors. Key components are the current advances in systems administration </a:t>
                      </a:r>
                    </a:p>
                  </a:txBody>
                  <a:tcPr/>
                </a:tc>
                <a:tc>
                  <a:txBody>
                    <a:bodyPr/>
                    <a:lstStyle/>
                    <a:p>
                      <a:r>
                        <a:rPr lang="en-IN"/>
                        <a:t>Remote sensor systems (WSNs)</a:t>
                      </a:r>
                      <a:r>
                        <a:rPr lang="en-US" altLang="en-IN"/>
                        <a:t> , LPWAN,RFID.</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This is indispensable for the advancement, redesigning, and extension of railroad systems. This venture studies the remote sensors arrange innovation for checking in the railroad business for dissecting frameworks, structures, vehicles, and apparatus. </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7" name="Table 4"/>
          <p:cNvGraphicFramePr>
            <a:graphicFrameLocks noGrp="1"/>
          </p:cNvGraphicFramePr>
          <p:nvPr>
            <p:ph idx="1"/>
          </p:nvPr>
        </p:nvGraphicFramePr>
        <p:xfrm>
          <a:off x="643255" y="238760"/>
          <a:ext cx="10905490" cy="8876665"/>
        </p:xfrm>
        <a:graphic>
          <a:graphicData uri="http://schemas.openxmlformats.org/drawingml/2006/table">
            <a:tbl>
              <a:tblPr firstRow="1" bandRow="1">
                <a:tableStyleId>{5940675A-B579-460E-94D1-54222C63F5DA}</a:tableStyleId>
              </a:tblPr>
              <a:tblGrid>
                <a:gridCol w="892810"/>
                <a:gridCol w="2177415"/>
                <a:gridCol w="2308225"/>
                <a:gridCol w="1891665"/>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829175">
                <a:tc>
                  <a:txBody>
                    <a:bodyPr/>
                    <a:lstStyle/>
                    <a:p>
                      <a:r>
                        <a:rPr lang="en-US" altLang="en-IN" sz="2800" b="1"/>
                        <a:t>4.</a:t>
                      </a:r>
                    </a:p>
                  </a:txBody>
                  <a:tcPr/>
                </a:tc>
                <a:tc>
                  <a:txBody>
                    <a:bodyPr/>
                    <a:lstStyle/>
                    <a:p>
                      <a:r>
                        <a:rPr lang="en-IN" dirty="0"/>
                        <a:t>A Novel Approach for Big Data Classification and Transportation in Rail Networks</a:t>
                      </a:r>
                    </a:p>
                  </a:txBody>
                  <a:tcPr/>
                </a:tc>
                <a:tc>
                  <a:txBody>
                    <a:bodyPr/>
                    <a:lstStyle/>
                    <a:p>
                      <a:r>
                        <a:rPr lang="en-US" altLang="en-IN"/>
                        <a:t>A </a:t>
                      </a:r>
                      <a:r>
                        <a:rPr lang="en-IN"/>
                        <a:t> new framework into future data-driven railway condition monitoring systems (RCM). For this proposed an edge processing unit that includes two main parts: a data classification model that classifies Internet of Things (IoT) data into maintenance-critical data (MCD) and maintenance-non-critical data (MNCD) and a data transmission </a:t>
                      </a:r>
                      <a:r>
                        <a:rPr lang="en-US" altLang="en-IN"/>
                        <a:t>.</a:t>
                      </a:r>
                    </a:p>
                  </a:txBody>
                  <a:tcPr/>
                </a:tc>
                <a:tc>
                  <a:txBody>
                    <a:bodyPr/>
                    <a:lstStyle/>
                    <a:p>
                      <a:r>
                        <a:rPr lang="en-US" altLang="en-IN"/>
                        <a:t>CBM, RCM, MCD,MNCD</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 </a:t>
                      </a:r>
                      <a:r>
                        <a:rPr lang="en-US" altLang="en-IN"/>
                        <a:t>The development of condition based monitoring CBN systems in the railway industry has received the highest investment policy will deal with of big data problem in the future because these have velocity, and volume . RCM  will be strongly reliant on data received from heterogeneous IOT  devices .</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8" name="Table 4"/>
          <p:cNvGraphicFramePr>
            <a:graphicFrameLocks noGrp="1"/>
          </p:cNvGraphicFramePr>
          <p:nvPr>
            <p:ph idx="1"/>
          </p:nvPr>
        </p:nvGraphicFramePr>
        <p:xfrm>
          <a:off x="643255" y="238760"/>
          <a:ext cx="10905490" cy="9150985"/>
        </p:xfrm>
        <a:graphic>
          <a:graphicData uri="http://schemas.openxmlformats.org/drawingml/2006/table">
            <a:tbl>
              <a:tblPr firstRow="1" bandRow="1">
                <a:tableStyleId>{5940675A-B579-460E-94D1-54222C63F5DA}</a:tableStyleId>
              </a:tblPr>
              <a:tblGrid>
                <a:gridCol w="892810"/>
                <a:gridCol w="2177415"/>
                <a:gridCol w="2308225"/>
                <a:gridCol w="1891665"/>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sym typeface="+mn-ea"/>
                        </a:rPr>
                        <a:t>ADVANTAGES/ DISADVANTAGES</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txBody>
                  <a:tcPr/>
                </a:tc>
              </a:tr>
              <a:tr h="4829175">
                <a:tc>
                  <a:txBody>
                    <a:bodyPr/>
                    <a:lstStyle/>
                    <a:p>
                      <a:r>
                        <a:rPr lang="en-US" altLang="en-IN" sz="2800" b="1"/>
                        <a:t>5.</a:t>
                      </a:r>
                    </a:p>
                  </a:txBody>
                  <a:tcPr/>
                </a:tc>
                <a:tc>
                  <a:txBody>
                    <a:bodyPr/>
                    <a:lstStyle/>
                    <a:p>
                      <a:r>
                        <a:rPr lang="en-IN" dirty="0"/>
                        <a:t>Enhancement of Railway Reservation System Using Internet of Things</a:t>
                      </a:r>
                    </a:p>
                  </a:txBody>
                  <a:tcPr/>
                </a:tc>
                <a:tc>
                  <a:txBody>
                    <a:bodyPr/>
                    <a:lstStyle/>
                    <a:p>
                      <a:r>
                        <a:rPr lang="en-US" altLang="en-IN"/>
                        <a:t>smart train using internet of things (IoT), IoT provide exploit the opportunities created by Industrial Internet of Things (IIOT). In this paper the survey focuses on different communication technologies under the paradigm of IoT. The broad band communication technologies like Global System Mobile Communications-Railway (GSM-R), Long Term Evaluation (LTE)</a:t>
                      </a:r>
                    </a:p>
                  </a:txBody>
                  <a:tcPr/>
                </a:tc>
                <a:tc>
                  <a:txBody>
                    <a:bodyPr/>
                    <a:lstStyle/>
                    <a:p>
                      <a:r>
                        <a:rPr lang="en-US" altLang="en-IN"/>
                        <a:t>WSN,  I-IOT,   GSM-R,LTE</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US" altLang="en-IN"/>
                        <a:t>The base stations </a:t>
                      </a:r>
                    </a:p>
                    <a:p>
                      <a:r>
                        <a:rPr lang="en-US" altLang="en-IN"/>
                        <a:t>contains GSM-R with the distance of 7-15 KM this </a:t>
                      </a:r>
                    </a:p>
                    <a:p>
                      <a:r>
                        <a:rPr lang="en-US" altLang="en-IN"/>
                        <a:t>creates higher degree of reliability. availability, </a:t>
                      </a:r>
                    </a:p>
                    <a:p>
                      <a:r>
                        <a:rPr lang="en-US" altLang="en-IN"/>
                        <a:t>redundancy (EOR) under European Traffic Management Layer </a:t>
                      </a:r>
                    </a:p>
                    <a:p>
                      <a:r>
                        <a:rPr lang="en-US" altLang="en-IN"/>
                        <a:t>(ETML) an harmonized solution Project </a:t>
                      </a:r>
                    </a:p>
                    <a:p>
                      <a:r>
                        <a:rPr lang="en-US" altLang="en-IN"/>
                        <a:t>(3GPP) to develop specifications In it .</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9" name="Table 4"/>
          <p:cNvGraphicFramePr>
            <a:graphicFrameLocks noGrp="1"/>
          </p:cNvGraphicFramePr>
          <p:nvPr>
            <p:ph idx="1"/>
          </p:nvPr>
        </p:nvGraphicFramePr>
        <p:xfrm>
          <a:off x="643255" y="238760"/>
          <a:ext cx="10905490" cy="8795385"/>
        </p:xfrm>
        <a:graphic>
          <a:graphicData uri="http://schemas.openxmlformats.org/drawingml/2006/table">
            <a:tbl>
              <a:tblPr firstRow="1" bandRow="1">
                <a:tableStyleId>{5940675A-B579-460E-94D1-54222C63F5DA}</a:tableStyleId>
              </a:tblPr>
              <a:tblGrid>
                <a:gridCol w="892810"/>
                <a:gridCol w="2177415"/>
                <a:gridCol w="2278380"/>
                <a:gridCol w="1921510"/>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947920">
                <a:tc>
                  <a:txBody>
                    <a:bodyPr/>
                    <a:lstStyle/>
                    <a:p>
                      <a:r>
                        <a:rPr lang="en-US" altLang="en-IN" sz="2800" b="1"/>
                        <a:t>6.</a:t>
                      </a:r>
                    </a:p>
                  </a:txBody>
                  <a:tcPr/>
                </a:tc>
                <a:tc>
                  <a:txBody>
                    <a:bodyPr/>
                    <a:lstStyle/>
                    <a:p>
                      <a:r>
                        <a:rPr lang="en-IN" dirty="0"/>
                        <a:t>OTFS-TSMA for Massive Internet of Things in High-Speed Railway</a:t>
                      </a:r>
                    </a:p>
                  </a:txBody>
                  <a:tcPr/>
                </a:tc>
                <a:tc>
                  <a:txBody>
                    <a:bodyPr/>
                    <a:lstStyle/>
                    <a:p>
                      <a:r>
                        <a:rPr lang="en-US" altLang="en-IN"/>
                        <a:t>Massive internet of things (mIoT) could play an important role in the future smart high-speed railway (HSR), where grant-free multiple access technologies are required. Recently, tandem spreading multiple access (TSMA) has been raised for mIoT without mobility which achieves high connectivity and reliability. </a:t>
                      </a:r>
                    </a:p>
                  </a:txBody>
                  <a:tcPr/>
                </a:tc>
                <a:tc>
                  <a:txBody>
                    <a:bodyPr/>
                    <a:lstStyle/>
                    <a:p>
                      <a:r>
                        <a:rPr lang="en-US" altLang="en-IN"/>
                        <a:t>MIOT , TSMA , OTFS Transceiver</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 </a:t>
                      </a:r>
                      <a:r>
                        <a:rPr lang="en-US" altLang="en-IN"/>
                        <a:t>the four tyical smart railways services, including railway safety- critical service, passenger oriented service , decision making smart HSR to enable environment sensing of IOT service in greater ways.</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059581" y="3166076"/>
            <a:ext cx="10515600" cy="1325563"/>
          </a:xfrm>
        </p:spPr>
        <p:txBody>
          <a:bodyPr/>
          <a:lstStyle/>
          <a:p>
            <a:pPr algn="ctr"/>
            <a:r>
              <a:rPr lang="en-IN" b="1"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858</Words>
  <Application>Microsoft Office PowerPoint</Application>
  <PresentationFormat>Custom</PresentationFormat>
  <Paragraphs>93</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sakthi</cp:lastModifiedBy>
  <cp:revision>3</cp:revision>
  <dcterms:created xsi:type="dcterms:W3CDTF">2022-09-09T21:59:00Z</dcterms:created>
  <dcterms:modified xsi:type="dcterms:W3CDTF">2022-10-15T11:32:46Z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60E93AE2ABA7401EBFCADA0CC2A742CF</vt:lpwstr>
  </property>
  <property fmtid="{D5CDD505-2E9C-101B-9397-08002B2CF9AE}" pid="3" name="KSOProductBuildVer">
    <vt:lpwstr>1033-11.2.0.11306</vt:lpwstr>
  </property>
</Properties>
</file>