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4" r:id="rId2"/>
    <p:sldId id="396" r:id="rId3"/>
    <p:sldId id="373" r:id="rId4"/>
    <p:sldId id="392" r:id="rId5"/>
    <p:sldId id="391" r:id="rId6"/>
    <p:sldId id="406" r:id="rId7"/>
    <p:sldId id="412" r:id="rId8"/>
    <p:sldId id="413" r:id="rId9"/>
    <p:sldId id="409" r:id="rId10"/>
    <p:sldId id="407" r:id="rId11"/>
    <p:sldId id="410" r:id="rId12"/>
    <p:sldId id="307" r:id="rId13"/>
    <p:sldId id="359" r:id="rId14"/>
    <p:sldId id="363" r:id="rId15"/>
    <p:sldId id="399" r:id="rId16"/>
    <p:sldId id="400" r:id="rId1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B47D18-51C4-4D98-B351-4EAEB3C64BAF}" v="6" dt="2022-09-19T03:54:21.518"/>
    <p1510:client id="{629C6999-9ECF-4717-968B-1D0A9B4E5464}" v="3425" dt="2022-09-05T16:28:59.770"/>
    <p1510:client id="{7734D858-6BA4-4141-9F37-DCC2B8A181E5}" v="1259" dt="2022-09-05T12:00:20.3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79749" autoAdjust="0"/>
  </p:normalViewPr>
  <p:slideViewPr>
    <p:cSldViewPr>
      <p:cViewPr varScale="1">
        <p:scale>
          <a:sx n="58" d="100"/>
          <a:sy n="58" d="100"/>
        </p:scale>
        <p:origin x="1746" y="48"/>
      </p:cViewPr>
      <p:guideLst>
        <p:guide orient="horz" pos="2160"/>
        <p:guide pos="2880"/>
      </p:guideLst>
    </p:cSldViewPr>
  </p:slideViewPr>
  <p:outlineViewPr>
    <p:cViewPr>
      <p:scale>
        <a:sx n="33" d="100"/>
        <a:sy n="33" d="100"/>
      </p:scale>
      <p:origin x="0" y="349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8A5CF88-693A-7219-244C-999A8B6274F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2E6C90E6-013F-73D1-30E3-23234571406B}"/>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FB8FA148-C5C9-4191-ADF9-A9FA13386DA6}" type="datetimeFigureOut">
              <a:rPr lang="en-US"/>
              <a:pPr>
                <a:defRPr/>
              </a:pPr>
              <a:t>10/7/2022</a:t>
            </a:fld>
            <a:endParaRPr lang="en-US"/>
          </a:p>
        </p:txBody>
      </p:sp>
      <p:sp>
        <p:nvSpPr>
          <p:cNvPr id="4" name="Slide Image Placeholder 3">
            <a:extLst>
              <a:ext uri="{FF2B5EF4-FFF2-40B4-BE49-F238E27FC236}">
                <a16:creationId xmlns:a16="http://schemas.microsoft.com/office/drawing/2014/main" id="{CE55AA49-DFDD-D5AF-BA2F-56BF68EF57A9}"/>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CC65D0E4-2B35-552E-579D-010E96BFC089}"/>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73AECCB2-F0F5-B233-872A-746EA8494620}"/>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C5F9329F-16EC-7DD9-0AB1-7B5020087F45}"/>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7F412751-9883-4A80-AB5B-F6A75A0034F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ED624CB4-15EC-3DA6-1AE7-CB029AC0DC1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91732747-8746-BE71-0705-CB4C4B0AFC3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20484" name="Slide Number Placeholder 3">
            <a:extLst>
              <a:ext uri="{FF2B5EF4-FFF2-40B4-BE49-F238E27FC236}">
                <a16:creationId xmlns:a16="http://schemas.microsoft.com/office/drawing/2014/main" id="{56B157B4-AC55-78AF-1FC6-2E0032D3F62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2A5CF4F-B5C1-438E-A51A-B60D78926120}" type="slidenum">
              <a:rPr lang="en-US" altLang="en-US">
                <a:latin typeface="Calibri" panose="020F0502020204030204" pitchFamily="34" charset="0"/>
              </a:rPr>
              <a:pPr/>
              <a:t>6</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ED624CB4-15EC-3DA6-1AE7-CB029AC0DC1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91732747-8746-BE71-0705-CB4C4B0AFC3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20484" name="Slide Number Placeholder 3">
            <a:extLst>
              <a:ext uri="{FF2B5EF4-FFF2-40B4-BE49-F238E27FC236}">
                <a16:creationId xmlns:a16="http://schemas.microsoft.com/office/drawing/2014/main" id="{56B157B4-AC55-78AF-1FC6-2E0032D3F62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2A5CF4F-B5C1-438E-A51A-B60D78926120}" type="slidenum">
              <a:rPr lang="en-US" altLang="en-US">
                <a:latin typeface="Calibri" panose="020F0502020204030204" pitchFamily="34" charset="0"/>
              </a:rPr>
              <a:pPr/>
              <a:t>7</a:t>
            </a:fld>
            <a:endParaRPr lang="en-US" altLang="en-US">
              <a:latin typeface="Calibri" panose="020F0502020204030204" pitchFamily="34" charset="0"/>
            </a:endParaRPr>
          </a:p>
        </p:txBody>
      </p:sp>
    </p:spTree>
    <p:extLst>
      <p:ext uri="{BB962C8B-B14F-4D97-AF65-F5344CB8AC3E}">
        <p14:creationId xmlns:p14="http://schemas.microsoft.com/office/powerpoint/2010/main" val="1337639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ED624CB4-15EC-3DA6-1AE7-CB029AC0DC1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91732747-8746-BE71-0705-CB4C4B0AFC3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20484" name="Slide Number Placeholder 3">
            <a:extLst>
              <a:ext uri="{FF2B5EF4-FFF2-40B4-BE49-F238E27FC236}">
                <a16:creationId xmlns:a16="http://schemas.microsoft.com/office/drawing/2014/main" id="{56B157B4-AC55-78AF-1FC6-2E0032D3F62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2A5CF4F-B5C1-438E-A51A-B60D78926120}" type="slidenum">
              <a:rPr lang="en-US" altLang="en-US">
                <a:latin typeface="Calibri" panose="020F0502020204030204" pitchFamily="34" charset="0"/>
              </a:rPr>
              <a:pPr/>
              <a:t>8</a:t>
            </a:fld>
            <a:endParaRPr lang="en-US" altLang="en-US">
              <a:latin typeface="Calibri" panose="020F0502020204030204" pitchFamily="34" charset="0"/>
            </a:endParaRPr>
          </a:p>
        </p:txBody>
      </p:sp>
    </p:spTree>
    <p:extLst>
      <p:ext uri="{BB962C8B-B14F-4D97-AF65-F5344CB8AC3E}">
        <p14:creationId xmlns:p14="http://schemas.microsoft.com/office/powerpoint/2010/main" val="3300244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7DAF7445-2D86-DCC6-88A5-D6EAAE85C61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a:extLst>
              <a:ext uri="{FF2B5EF4-FFF2-40B4-BE49-F238E27FC236}">
                <a16:creationId xmlns:a16="http://schemas.microsoft.com/office/drawing/2014/main" id="{A03FE0CB-076B-BFB6-C950-5F623C19047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1508" name="Slide Number Placeholder 3">
            <a:extLst>
              <a:ext uri="{FF2B5EF4-FFF2-40B4-BE49-F238E27FC236}">
                <a16:creationId xmlns:a16="http://schemas.microsoft.com/office/drawing/2014/main" id="{F63E40E2-31DF-6740-1CCA-50619FB4074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74CD23E-7364-4CD9-9E9E-ACBA69AD691B}" type="slidenum">
              <a:rPr lang="en-US" altLang="en-US">
                <a:latin typeface="Calibri" panose="020F0502020204030204" pitchFamily="34" charset="0"/>
              </a:rPr>
              <a:pPr/>
              <a:t>9</a:t>
            </a:fld>
            <a:endParaRPr lang="en-US"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25B82EF6-C460-998B-DDA8-2586A209379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a:extLst>
              <a:ext uri="{FF2B5EF4-FFF2-40B4-BE49-F238E27FC236}">
                <a16:creationId xmlns:a16="http://schemas.microsoft.com/office/drawing/2014/main" id="{B558DE77-32FC-C2CC-8519-C067A2287BA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3556" name="Slide Number Placeholder 3">
            <a:extLst>
              <a:ext uri="{FF2B5EF4-FFF2-40B4-BE49-F238E27FC236}">
                <a16:creationId xmlns:a16="http://schemas.microsoft.com/office/drawing/2014/main" id="{5E10045E-A8D9-743C-7E42-3D0DFC7291D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6675219-AE6E-48AF-A6E3-0C070F3433C0}" type="slidenum">
              <a:rPr lang="en-US" altLang="en-US">
                <a:latin typeface="Calibri" panose="020F0502020204030204" pitchFamily="34" charset="0"/>
              </a:rPr>
              <a:pPr/>
              <a:t>10</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1BF63DAB-2EFA-C83D-FA9C-A8DFB7791DDC}"/>
              </a:ext>
            </a:extLst>
          </p:cNvPr>
          <p:cNvSpPr>
            <a:spLocks noGrp="1"/>
          </p:cNvSpPr>
          <p:nvPr>
            <p:ph type="dt" sz="half" idx="10"/>
          </p:nvPr>
        </p:nvSpPr>
        <p:spPr/>
        <p:txBody>
          <a:bodyPr/>
          <a:lstStyle>
            <a:lvl1pPr>
              <a:defRPr/>
            </a:lvl1pPr>
          </a:lstStyle>
          <a:p>
            <a:pPr>
              <a:defRPr/>
            </a:pPr>
            <a:fld id="{54D086D7-CB0D-45DA-8664-45C080583AB4}" type="datetime1">
              <a:rPr lang="en-US"/>
              <a:pPr>
                <a:defRPr/>
              </a:pPr>
              <a:t>10/7/2022</a:t>
            </a:fld>
            <a:endParaRPr lang="en-US"/>
          </a:p>
        </p:txBody>
      </p:sp>
      <p:sp>
        <p:nvSpPr>
          <p:cNvPr id="5" name="Footer Placeholder 4">
            <a:extLst>
              <a:ext uri="{FF2B5EF4-FFF2-40B4-BE49-F238E27FC236}">
                <a16:creationId xmlns:a16="http://schemas.microsoft.com/office/drawing/2014/main" id="{1B8A9430-99B5-B1B3-48F5-E59D05A9A0F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3CA9853-0C2F-822A-9857-A92751202FC6}"/>
              </a:ext>
            </a:extLst>
          </p:cNvPr>
          <p:cNvSpPr>
            <a:spLocks noGrp="1"/>
          </p:cNvSpPr>
          <p:nvPr>
            <p:ph type="sldNum" sz="quarter" idx="12"/>
          </p:nvPr>
        </p:nvSpPr>
        <p:spPr/>
        <p:txBody>
          <a:bodyPr/>
          <a:lstStyle>
            <a:lvl1pPr>
              <a:defRPr/>
            </a:lvl1pPr>
          </a:lstStyle>
          <a:p>
            <a:fld id="{21EBA4C1-5934-4FCA-B33F-1E5E14757972}" type="slidenum">
              <a:rPr lang="en-US" altLang="en-US"/>
              <a:pPr/>
              <a:t>‹#›</a:t>
            </a:fld>
            <a:endParaRPr lang="en-US" altLang="en-US"/>
          </a:p>
        </p:txBody>
      </p:sp>
    </p:spTree>
    <p:extLst>
      <p:ext uri="{BB962C8B-B14F-4D97-AF65-F5344CB8AC3E}">
        <p14:creationId xmlns:p14="http://schemas.microsoft.com/office/powerpoint/2010/main" val="112954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C39652-365A-A203-B72A-F5F8BC265C82}"/>
              </a:ext>
            </a:extLst>
          </p:cNvPr>
          <p:cNvSpPr>
            <a:spLocks noGrp="1"/>
          </p:cNvSpPr>
          <p:nvPr>
            <p:ph type="dt" sz="half" idx="10"/>
          </p:nvPr>
        </p:nvSpPr>
        <p:spPr/>
        <p:txBody>
          <a:bodyPr/>
          <a:lstStyle>
            <a:lvl1pPr>
              <a:defRPr/>
            </a:lvl1pPr>
          </a:lstStyle>
          <a:p>
            <a:pPr>
              <a:defRPr/>
            </a:pPr>
            <a:fld id="{4F2AA284-2D1E-4F19-9516-2852D02640FD}" type="datetime1">
              <a:rPr lang="en-US"/>
              <a:pPr>
                <a:defRPr/>
              </a:pPr>
              <a:t>10/7/2022</a:t>
            </a:fld>
            <a:endParaRPr lang="en-US"/>
          </a:p>
        </p:txBody>
      </p:sp>
      <p:sp>
        <p:nvSpPr>
          <p:cNvPr id="5" name="Footer Placeholder 4">
            <a:extLst>
              <a:ext uri="{FF2B5EF4-FFF2-40B4-BE49-F238E27FC236}">
                <a16:creationId xmlns:a16="http://schemas.microsoft.com/office/drawing/2014/main" id="{16CAFEE4-36A9-CFAE-1944-32C7C492F38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B422243-846F-22C3-1BE8-3380CF684652}"/>
              </a:ext>
            </a:extLst>
          </p:cNvPr>
          <p:cNvSpPr>
            <a:spLocks noGrp="1"/>
          </p:cNvSpPr>
          <p:nvPr>
            <p:ph type="sldNum" sz="quarter" idx="12"/>
          </p:nvPr>
        </p:nvSpPr>
        <p:spPr/>
        <p:txBody>
          <a:bodyPr/>
          <a:lstStyle>
            <a:lvl1pPr>
              <a:defRPr/>
            </a:lvl1pPr>
          </a:lstStyle>
          <a:p>
            <a:fld id="{50331983-EEBC-4656-AC8C-210F22F249C3}" type="slidenum">
              <a:rPr lang="en-US" altLang="en-US"/>
              <a:pPr/>
              <a:t>‹#›</a:t>
            </a:fld>
            <a:endParaRPr lang="en-US" altLang="en-US"/>
          </a:p>
        </p:txBody>
      </p:sp>
    </p:spTree>
    <p:extLst>
      <p:ext uri="{BB962C8B-B14F-4D97-AF65-F5344CB8AC3E}">
        <p14:creationId xmlns:p14="http://schemas.microsoft.com/office/powerpoint/2010/main" val="3501065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B182EF-F270-86A4-3A72-6E4FB534AF30}"/>
              </a:ext>
            </a:extLst>
          </p:cNvPr>
          <p:cNvSpPr>
            <a:spLocks noGrp="1"/>
          </p:cNvSpPr>
          <p:nvPr>
            <p:ph type="dt" sz="half" idx="10"/>
          </p:nvPr>
        </p:nvSpPr>
        <p:spPr/>
        <p:txBody>
          <a:bodyPr/>
          <a:lstStyle>
            <a:lvl1pPr>
              <a:defRPr/>
            </a:lvl1pPr>
          </a:lstStyle>
          <a:p>
            <a:pPr>
              <a:defRPr/>
            </a:pPr>
            <a:fld id="{BCEAC7F0-4D1E-4458-BBB8-49C623D0A859}" type="datetime1">
              <a:rPr lang="en-US"/>
              <a:pPr>
                <a:defRPr/>
              </a:pPr>
              <a:t>10/7/2022</a:t>
            </a:fld>
            <a:endParaRPr lang="en-US"/>
          </a:p>
        </p:txBody>
      </p:sp>
      <p:sp>
        <p:nvSpPr>
          <p:cNvPr id="5" name="Footer Placeholder 4">
            <a:extLst>
              <a:ext uri="{FF2B5EF4-FFF2-40B4-BE49-F238E27FC236}">
                <a16:creationId xmlns:a16="http://schemas.microsoft.com/office/drawing/2014/main" id="{DB515B67-2CA3-F0A7-5ADE-664887CE50C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EE8946E-2014-6991-379A-87F3D91EDF83}"/>
              </a:ext>
            </a:extLst>
          </p:cNvPr>
          <p:cNvSpPr>
            <a:spLocks noGrp="1"/>
          </p:cNvSpPr>
          <p:nvPr>
            <p:ph type="sldNum" sz="quarter" idx="12"/>
          </p:nvPr>
        </p:nvSpPr>
        <p:spPr/>
        <p:txBody>
          <a:bodyPr/>
          <a:lstStyle>
            <a:lvl1pPr>
              <a:defRPr/>
            </a:lvl1pPr>
          </a:lstStyle>
          <a:p>
            <a:fld id="{3510020E-BEAF-4424-9D50-11C8576B4E00}" type="slidenum">
              <a:rPr lang="en-US" altLang="en-US"/>
              <a:pPr/>
              <a:t>‹#›</a:t>
            </a:fld>
            <a:endParaRPr lang="en-US" altLang="en-US"/>
          </a:p>
        </p:txBody>
      </p:sp>
    </p:spTree>
    <p:extLst>
      <p:ext uri="{BB962C8B-B14F-4D97-AF65-F5344CB8AC3E}">
        <p14:creationId xmlns:p14="http://schemas.microsoft.com/office/powerpoint/2010/main" val="1674994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7982D1-8C18-B661-A630-B4B0823A0E79}"/>
              </a:ext>
            </a:extLst>
          </p:cNvPr>
          <p:cNvSpPr>
            <a:spLocks noGrp="1"/>
          </p:cNvSpPr>
          <p:nvPr>
            <p:ph type="dt" sz="half" idx="10"/>
          </p:nvPr>
        </p:nvSpPr>
        <p:spPr/>
        <p:txBody>
          <a:bodyPr/>
          <a:lstStyle>
            <a:lvl1pPr>
              <a:defRPr/>
            </a:lvl1pPr>
          </a:lstStyle>
          <a:p>
            <a:pPr>
              <a:defRPr/>
            </a:pPr>
            <a:fld id="{F7F2AB08-5CE9-4A4A-B689-DAFC3F42F151}" type="datetime1">
              <a:rPr lang="en-US"/>
              <a:pPr>
                <a:defRPr/>
              </a:pPr>
              <a:t>10/7/2022</a:t>
            </a:fld>
            <a:endParaRPr lang="en-US"/>
          </a:p>
        </p:txBody>
      </p:sp>
      <p:sp>
        <p:nvSpPr>
          <p:cNvPr id="5" name="Footer Placeholder 4">
            <a:extLst>
              <a:ext uri="{FF2B5EF4-FFF2-40B4-BE49-F238E27FC236}">
                <a16:creationId xmlns:a16="http://schemas.microsoft.com/office/drawing/2014/main" id="{B54A284E-EFDB-EEC7-3124-10A23C8BC76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43A67A4-9F64-0591-403D-9220A34690FF}"/>
              </a:ext>
            </a:extLst>
          </p:cNvPr>
          <p:cNvSpPr>
            <a:spLocks noGrp="1"/>
          </p:cNvSpPr>
          <p:nvPr>
            <p:ph type="sldNum" sz="quarter" idx="12"/>
          </p:nvPr>
        </p:nvSpPr>
        <p:spPr/>
        <p:txBody>
          <a:bodyPr/>
          <a:lstStyle>
            <a:lvl1pPr>
              <a:defRPr/>
            </a:lvl1pPr>
          </a:lstStyle>
          <a:p>
            <a:fld id="{B04A2A0B-7C5E-4DFE-9BAC-90252182DAF3}" type="slidenum">
              <a:rPr lang="en-US" altLang="en-US"/>
              <a:pPr/>
              <a:t>‹#›</a:t>
            </a:fld>
            <a:endParaRPr lang="en-US" altLang="en-US"/>
          </a:p>
        </p:txBody>
      </p:sp>
    </p:spTree>
    <p:extLst>
      <p:ext uri="{BB962C8B-B14F-4D97-AF65-F5344CB8AC3E}">
        <p14:creationId xmlns:p14="http://schemas.microsoft.com/office/powerpoint/2010/main" val="3369895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AA2F63-B8D2-5B71-37FE-7CAD22FD5DBA}"/>
              </a:ext>
            </a:extLst>
          </p:cNvPr>
          <p:cNvSpPr>
            <a:spLocks noGrp="1"/>
          </p:cNvSpPr>
          <p:nvPr>
            <p:ph type="dt" sz="half" idx="10"/>
          </p:nvPr>
        </p:nvSpPr>
        <p:spPr/>
        <p:txBody>
          <a:bodyPr/>
          <a:lstStyle>
            <a:lvl1pPr>
              <a:defRPr/>
            </a:lvl1pPr>
          </a:lstStyle>
          <a:p>
            <a:pPr>
              <a:defRPr/>
            </a:pPr>
            <a:fld id="{5798DDE2-5702-4791-A743-F1230497D59E}" type="datetime1">
              <a:rPr lang="en-US"/>
              <a:pPr>
                <a:defRPr/>
              </a:pPr>
              <a:t>10/7/2022</a:t>
            </a:fld>
            <a:endParaRPr lang="en-US"/>
          </a:p>
        </p:txBody>
      </p:sp>
      <p:sp>
        <p:nvSpPr>
          <p:cNvPr id="5" name="Footer Placeholder 4">
            <a:extLst>
              <a:ext uri="{FF2B5EF4-FFF2-40B4-BE49-F238E27FC236}">
                <a16:creationId xmlns:a16="http://schemas.microsoft.com/office/drawing/2014/main" id="{5C16ABDA-E76D-3437-3D53-57FE8CF50C8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7765641-14FD-60CB-E47D-0CB5C4DDD19F}"/>
              </a:ext>
            </a:extLst>
          </p:cNvPr>
          <p:cNvSpPr>
            <a:spLocks noGrp="1"/>
          </p:cNvSpPr>
          <p:nvPr>
            <p:ph type="sldNum" sz="quarter" idx="12"/>
          </p:nvPr>
        </p:nvSpPr>
        <p:spPr/>
        <p:txBody>
          <a:bodyPr/>
          <a:lstStyle>
            <a:lvl1pPr>
              <a:defRPr/>
            </a:lvl1pPr>
          </a:lstStyle>
          <a:p>
            <a:fld id="{5A3F5478-055D-4D8F-BC75-EE91859C5AE0}" type="slidenum">
              <a:rPr lang="en-US" altLang="en-US"/>
              <a:pPr/>
              <a:t>‹#›</a:t>
            </a:fld>
            <a:endParaRPr lang="en-US" altLang="en-US"/>
          </a:p>
        </p:txBody>
      </p:sp>
    </p:spTree>
    <p:extLst>
      <p:ext uri="{BB962C8B-B14F-4D97-AF65-F5344CB8AC3E}">
        <p14:creationId xmlns:p14="http://schemas.microsoft.com/office/powerpoint/2010/main" val="3710438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CE1427E4-56D2-E80F-2163-EF22DB490B99}"/>
              </a:ext>
            </a:extLst>
          </p:cNvPr>
          <p:cNvSpPr>
            <a:spLocks noGrp="1"/>
          </p:cNvSpPr>
          <p:nvPr>
            <p:ph type="dt" sz="half" idx="10"/>
          </p:nvPr>
        </p:nvSpPr>
        <p:spPr/>
        <p:txBody>
          <a:bodyPr/>
          <a:lstStyle>
            <a:lvl1pPr>
              <a:defRPr/>
            </a:lvl1pPr>
          </a:lstStyle>
          <a:p>
            <a:pPr>
              <a:defRPr/>
            </a:pPr>
            <a:fld id="{85480FE0-CE7E-4099-9729-F22BDE7ED8C7}" type="datetime1">
              <a:rPr lang="en-US"/>
              <a:pPr>
                <a:defRPr/>
              </a:pPr>
              <a:t>10/7/2022</a:t>
            </a:fld>
            <a:endParaRPr lang="en-US"/>
          </a:p>
        </p:txBody>
      </p:sp>
      <p:sp>
        <p:nvSpPr>
          <p:cNvPr id="6" name="Footer Placeholder 4">
            <a:extLst>
              <a:ext uri="{FF2B5EF4-FFF2-40B4-BE49-F238E27FC236}">
                <a16:creationId xmlns:a16="http://schemas.microsoft.com/office/drawing/2014/main" id="{8646D96D-00A8-4836-5505-11EEF88972E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58568C8-944C-E603-C89F-DB1A3738FED6}"/>
              </a:ext>
            </a:extLst>
          </p:cNvPr>
          <p:cNvSpPr>
            <a:spLocks noGrp="1"/>
          </p:cNvSpPr>
          <p:nvPr>
            <p:ph type="sldNum" sz="quarter" idx="12"/>
          </p:nvPr>
        </p:nvSpPr>
        <p:spPr/>
        <p:txBody>
          <a:bodyPr/>
          <a:lstStyle>
            <a:lvl1pPr>
              <a:defRPr/>
            </a:lvl1pPr>
          </a:lstStyle>
          <a:p>
            <a:fld id="{67E5A3F0-D0A9-4530-B02B-FAEB13CBE5C0}" type="slidenum">
              <a:rPr lang="en-US" altLang="en-US"/>
              <a:pPr/>
              <a:t>‹#›</a:t>
            </a:fld>
            <a:endParaRPr lang="en-US" altLang="en-US"/>
          </a:p>
        </p:txBody>
      </p:sp>
    </p:spTree>
    <p:extLst>
      <p:ext uri="{BB962C8B-B14F-4D97-AF65-F5344CB8AC3E}">
        <p14:creationId xmlns:p14="http://schemas.microsoft.com/office/powerpoint/2010/main" val="614328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C0BBC5BB-F47A-F356-2EF0-89ABF2B876AE}"/>
              </a:ext>
            </a:extLst>
          </p:cNvPr>
          <p:cNvSpPr>
            <a:spLocks noGrp="1"/>
          </p:cNvSpPr>
          <p:nvPr>
            <p:ph type="dt" sz="half" idx="10"/>
          </p:nvPr>
        </p:nvSpPr>
        <p:spPr/>
        <p:txBody>
          <a:bodyPr/>
          <a:lstStyle>
            <a:lvl1pPr>
              <a:defRPr/>
            </a:lvl1pPr>
          </a:lstStyle>
          <a:p>
            <a:pPr>
              <a:defRPr/>
            </a:pPr>
            <a:fld id="{CA97BE27-4EBA-4526-8BCE-6F2CAAD2365C}" type="datetime1">
              <a:rPr lang="en-US"/>
              <a:pPr>
                <a:defRPr/>
              </a:pPr>
              <a:t>10/7/2022</a:t>
            </a:fld>
            <a:endParaRPr lang="en-US"/>
          </a:p>
        </p:txBody>
      </p:sp>
      <p:sp>
        <p:nvSpPr>
          <p:cNvPr id="8" name="Footer Placeholder 4">
            <a:extLst>
              <a:ext uri="{FF2B5EF4-FFF2-40B4-BE49-F238E27FC236}">
                <a16:creationId xmlns:a16="http://schemas.microsoft.com/office/drawing/2014/main" id="{04FABEFB-F6B2-369F-43C0-BCDADE83928B}"/>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4D3E0D54-4BE9-CAD2-5C34-01335DCF8FA0}"/>
              </a:ext>
            </a:extLst>
          </p:cNvPr>
          <p:cNvSpPr>
            <a:spLocks noGrp="1"/>
          </p:cNvSpPr>
          <p:nvPr>
            <p:ph type="sldNum" sz="quarter" idx="12"/>
          </p:nvPr>
        </p:nvSpPr>
        <p:spPr/>
        <p:txBody>
          <a:bodyPr/>
          <a:lstStyle>
            <a:lvl1pPr>
              <a:defRPr/>
            </a:lvl1pPr>
          </a:lstStyle>
          <a:p>
            <a:fld id="{C5E78B9D-2FF2-4C0A-8DAB-607E203D497B}" type="slidenum">
              <a:rPr lang="en-US" altLang="en-US"/>
              <a:pPr/>
              <a:t>‹#›</a:t>
            </a:fld>
            <a:endParaRPr lang="en-US" altLang="en-US"/>
          </a:p>
        </p:txBody>
      </p:sp>
    </p:spTree>
    <p:extLst>
      <p:ext uri="{BB962C8B-B14F-4D97-AF65-F5344CB8AC3E}">
        <p14:creationId xmlns:p14="http://schemas.microsoft.com/office/powerpoint/2010/main" val="1552075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112E00F4-91B0-278B-C780-07E7AA2A8D96}"/>
              </a:ext>
            </a:extLst>
          </p:cNvPr>
          <p:cNvSpPr>
            <a:spLocks noGrp="1"/>
          </p:cNvSpPr>
          <p:nvPr>
            <p:ph type="dt" sz="half" idx="10"/>
          </p:nvPr>
        </p:nvSpPr>
        <p:spPr/>
        <p:txBody>
          <a:bodyPr/>
          <a:lstStyle>
            <a:lvl1pPr>
              <a:defRPr/>
            </a:lvl1pPr>
          </a:lstStyle>
          <a:p>
            <a:pPr>
              <a:defRPr/>
            </a:pPr>
            <a:fld id="{5B6041C9-483C-476E-8064-20CD4E7E3831}" type="datetime1">
              <a:rPr lang="en-US"/>
              <a:pPr>
                <a:defRPr/>
              </a:pPr>
              <a:t>10/7/2022</a:t>
            </a:fld>
            <a:endParaRPr lang="en-US"/>
          </a:p>
        </p:txBody>
      </p:sp>
      <p:sp>
        <p:nvSpPr>
          <p:cNvPr id="4" name="Footer Placeholder 4">
            <a:extLst>
              <a:ext uri="{FF2B5EF4-FFF2-40B4-BE49-F238E27FC236}">
                <a16:creationId xmlns:a16="http://schemas.microsoft.com/office/drawing/2014/main" id="{E1CC77E8-E851-131F-C78F-5510AF4469D4}"/>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AD745917-9E7C-C411-6D12-9E9DE614504A}"/>
              </a:ext>
            </a:extLst>
          </p:cNvPr>
          <p:cNvSpPr>
            <a:spLocks noGrp="1"/>
          </p:cNvSpPr>
          <p:nvPr>
            <p:ph type="sldNum" sz="quarter" idx="12"/>
          </p:nvPr>
        </p:nvSpPr>
        <p:spPr/>
        <p:txBody>
          <a:bodyPr/>
          <a:lstStyle>
            <a:lvl1pPr>
              <a:defRPr/>
            </a:lvl1pPr>
          </a:lstStyle>
          <a:p>
            <a:fld id="{46892EAA-9E94-4729-B796-F6D705255522}" type="slidenum">
              <a:rPr lang="en-US" altLang="en-US"/>
              <a:pPr/>
              <a:t>‹#›</a:t>
            </a:fld>
            <a:endParaRPr lang="en-US" altLang="en-US"/>
          </a:p>
        </p:txBody>
      </p:sp>
    </p:spTree>
    <p:extLst>
      <p:ext uri="{BB962C8B-B14F-4D97-AF65-F5344CB8AC3E}">
        <p14:creationId xmlns:p14="http://schemas.microsoft.com/office/powerpoint/2010/main" val="4145833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1811E269-0864-9690-72E4-94573CA0F0F4}"/>
              </a:ext>
            </a:extLst>
          </p:cNvPr>
          <p:cNvSpPr>
            <a:spLocks noGrp="1"/>
          </p:cNvSpPr>
          <p:nvPr>
            <p:ph type="dt" sz="half" idx="10"/>
          </p:nvPr>
        </p:nvSpPr>
        <p:spPr/>
        <p:txBody>
          <a:bodyPr/>
          <a:lstStyle>
            <a:lvl1pPr>
              <a:defRPr/>
            </a:lvl1pPr>
          </a:lstStyle>
          <a:p>
            <a:pPr>
              <a:defRPr/>
            </a:pPr>
            <a:fld id="{A56A5DF7-71E8-41C7-AF35-A35B862B70C0}" type="datetime1">
              <a:rPr lang="en-US"/>
              <a:pPr>
                <a:defRPr/>
              </a:pPr>
              <a:t>10/7/2022</a:t>
            </a:fld>
            <a:endParaRPr lang="en-US"/>
          </a:p>
        </p:txBody>
      </p:sp>
      <p:sp>
        <p:nvSpPr>
          <p:cNvPr id="3" name="Footer Placeholder 4">
            <a:extLst>
              <a:ext uri="{FF2B5EF4-FFF2-40B4-BE49-F238E27FC236}">
                <a16:creationId xmlns:a16="http://schemas.microsoft.com/office/drawing/2014/main" id="{CFBAA678-1DB7-AC97-8A6D-E68D402C8CAC}"/>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90337FA9-AE20-8AD3-6A3A-AC27B41CC53E}"/>
              </a:ext>
            </a:extLst>
          </p:cNvPr>
          <p:cNvSpPr>
            <a:spLocks noGrp="1"/>
          </p:cNvSpPr>
          <p:nvPr>
            <p:ph type="sldNum" sz="quarter" idx="12"/>
          </p:nvPr>
        </p:nvSpPr>
        <p:spPr/>
        <p:txBody>
          <a:bodyPr/>
          <a:lstStyle>
            <a:lvl1pPr>
              <a:defRPr/>
            </a:lvl1pPr>
          </a:lstStyle>
          <a:p>
            <a:fld id="{CDDC8DF0-50E5-49CB-8597-16BF0825555B}" type="slidenum">
              <a:rPr lang="en-US" altLang="en-US"/>
              <a:pPr/>
              <a:t>‹#›</a:t>
            </a:fld>
            <a:endParaRPr lang="en-US" altLang="en-US"/>
          </a:p>
        </p:txBody>
      </p:sp>
    </p:spTree>
    <p:extLst>
      <p:ext uri="{BB962C8B-B14F-4D97-AF65-F5344CB8AC3E}">
        <p14:creationId xmlns:p14="http://schemas.microsoft.com/office/powerpoint/2010/main" val="572531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B31B8D68-7B83-196B-EE29-AFEA024C82A7}"/>
              </a:ext>
            </a:extLst>
          </p:cNvPr>
          <p:cNvSpPr>
            <a:spLocks noGrp="1"/>
          </p:cNvSpPr>
          <p:nvPr>
            <p:ph type="dt" sz="half" idx="10"/>
          </p:nvPr>
        </p:nvSpPr>
        <p:spPr/>
        <p:txBody>
          <a:bodyPr/>
          <a:lstStyle>
            <a:lvl1pPr>
              <a:defRPr/>
            </a:lvl1pPr>
          </a:lstStyle>
          <a:p>
            <a:pPr>
              <a:defRPr/>
            </a:pPr>
            <a:fld id="{67159CFA-A6E8-4109-8756-C5E044679DF3}" type="datetime1">
              <a:rPr lang="en-US"/>
              <a:pPr>
                <a:defRPr/>
              </a:pPr>
              <a:t>10/7/2022</a:t>
            </a:fld>
            <a:endParaRPr lang="en-US"/>
          </a:p>
        </p:txBody>
      </p:sp>
      <p:sp>
        <p:nvSpPr>
          <p:cNvPr id="6" name="Footer Placeholder 4">
            <a:extLst>
              <a:ext uri="{FF2B5EF4-FFF2-40B4-BE49-F238E27FC236}">
                <a16:creationId xmlns:a16="http://schemas.microsoft.com/office/drawing/2014/main" id="{833BD9FB-9D2E-7CE8-48C0-D8E4A5282EC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7497342-DF50-F76C-22CC-D454E6FEABF5}"/>
              </a:ext>
            </a:extLst>
          </p:cNvPr>
          <p:cNvSpPr>
            <a:spLocks noGrp="1"/>
          </p:cNvSpPr>
          <p:nvPr>
            <p:ph type="sldNum" sz="quarter" idx="12"/>
          </p:nvPr>
        </p:nvSpPr>
        <p:spPr/>
        <p:txBody>
          <a:bodyPr/>
          <a:lstStyle>
            <a:lvl1pPr>
              <a:defRPr/>
            </a:lvl1pPr>
          </a:lstStyle>
          <a:p>
            <a:fld id="{99C15398-9228-4C96-9ABE-412C43A04728}" type="slidenum">
              <a:rPr lang="en-US" altLang="en-US"/>
              <a:pPr/>
              <a:t>‹#›</a:t>
            </a:fld>
            <a:endParaRPr lang="en-US" altLang="en-US"/>
          </a:p>
        </p:txBody>
      </p:sp>
    </p:spTree>
    <p:extLst>
      <p:ext uri="{BB962C8B-B14F-4D97-AF65-F5344CB8AC3E}">
        <p14:creationId xmlns:p14="http://schemas.microsoft.com/office/powerpoint/2010/main" val="1960524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7875725D-F255-EF88-9FC5-58C63B24ED77}"/>
              </a:ext>
            </a:extLst>
          </p:cNvPr>
          <p:cNvSpPr>
            <a:spLocks noGrp="1"/>
          </p:cNvSpPr>
          <p:nvPr>
            <p:ph type="dt" sz="half" idx="10"/>
          </p:nvPr>
        </p:nvSpPr>
        <p:spPr/>
        <p:txBody>
          <a:bodyPr/>
          <a:lstStyle>
            <a:lvl1pPr>
              <a:defRPr/>
            </a:lvl1pPr>
          </a:lstStyle>
          <a:p>
            <a:pPr>
              <a:defRPr/>
            </a:pPr>
            <a:fld id="{BEEBC1C4-7762-4926-BF51-92697B3E7D51}" type="datetime1">
              <a:rPr lang="en-US"/>
              <a:pPr>
                <a:defRPr/>
              </a:pPr>
              <a:t>10/7/2022</a:t>
            </a:fld>
            <a:endParaRPr lang="en-US"/>
          </a:p>
        </p:txBody>
      </p:sp>
      <p:sp>
        <p:nvSpPr>
          <p:cNvPr id="6" name="Footer Placeholder 4">
            <a:extLst>
              <a:ext uri="{FF2B5EF4-FFF2-40B4-BE49-F238E27FC236}">
                <a16:creationId xmlns:a16="http://schemas.microsoft.com/office/drawing/2014/main" id="{CA9A55B0-CDAD-88F4-A0F3-EA02A8FF8F8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FF41A2C2-7526-D671-6299-C9EEEABB7105}"/>
              </a:ext>
            </a:extLst>
          </p:cNvPr>
          <p:cNvSpPr>
            <a:spLocks noGrp="1"/>
          </p:cNvSpPr>
          <p:nvPr>
            <p:ph type="sldNum" sz="quarter" idx="12"/>
          </p:nvPr>
        </p:nvSpPr>
        <p:spPr/>
        <p:txBody>
          <a:bodyPr/>
          <a:lstStyle>
            <a:lvl1pPr>
              <a:defRPr/>
            </a:lvl1pPr>
          </a:lstStyle>
          <a:p>
            <a:fld id="{8DC3D690-2D46-4F04-8623-9BF5998829DC}" type="slidenum">
              <a:rPr lang="en-US" altLang="en-US"/>
              <a:pPr/>
              <a:t>‹#›</a:t>
            </a:fld>
            <a:endParaRPr lang="en-US" altLang="en-US"/>
          </a:p>
        </p:txBody>
      </p:sp>
    </p:spTree>
    <p:extLst>
      <p:ext uri="{BB962C8B-B14F-4D97-AF65-F5344CB8AC3E}">
        <p14:creationId xmlns:p14="http://schemas.microsoft.com/office/powerpoint/2010/main" val="3587932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E8B86D9-5323-ED82-142B-B08907116860}"/>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C2006088-3532-E422-DA92-69B76357FBE7}"/>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585735-3D96-D7EB-71B2-1C8B3EA8C710}"/>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2E281BEE-B202-4C3F-867F-BC0F59C4E548}" type="datetime1">
              <a:rPr lang="en-US"/>
              <a:pPr>
                <a:defRPr/>
              </a:pPr>
              <a:t>10/7/2022</a:t>
            </a:fld>
            <a:endParaRPr lang="en-US"/>
          </a:p>
        </p:txBody>
      </p:sp>
      <p:sp>
        <p:nvSpPr>
          <p:cNvPr id="5" name="Footer Placeholder 4">
            <a:extLst>
              <a:ext uri="{FF2B5EF4-FFF2-40B4-BE49-F238E27FC236}">
                <a16:creationId xmlns:a16="http://schemas.microsoft.com/office/drawing/2014/main" id="{F655E6A4-5D2C-D929-97C2-A121AE02948D}"/>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51BE278D-1A2F-9AA8-808E-9953F5DAE3A5}"/>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508B0257-1A09-4199-83D2-3289062B818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40AD3AC-884E-1AF8-9592-8F029355FF3C}"/>
              </a:ext>
            </a:extLst>
          </p:cNvPr>
          <p:cNvSpPr>
            <a:spLocks noGrp="1"/>
          </p:cNvSpPr>
          <p:nvPr>
            <p:ph type="subTitle" idx="1"/>
          </p:nvPr>
        </p:nvSpPr>
        <p:spPr>
          <a:xfrm>
            <a:off x="228600" y="4891177"/>
            <a:ext cx="5384320" cy="1966823"/>
          </a:xfrm>
        </p:spPr>
        <p:txBody>
          <a:bodyPr rtlCol="0">
            <a:normAutofit fontScale="25000" lnSpcReduction="20000"/>
          </a:bodyPr>
          <a:lstStyle/>
          <a:p>
            <a:pPr algn="l" eaLnBrk="1" fontAlgn="auto" hangingPunct="1">
              <a:spcAft>
                <a:spcPts val="0"/>
              </a:spcAft>
              <a:buFont typeface="Arial" charset="0"/>
              <a:buNone/>
              <a:defRPr/>
            </a:pPr>
            <a:r>
              <a:rPr lang="en-US" sz="9600" b="1" u="sng" dirty="0">
                <a:solidFill>
                  <a:srgbClr val="FF0000"/>
                </a:solidFill>
                <a:latin typeface="Cambria" pitchFamily="18" charset="0"/>
              </a:rPr>
              <a:t>Team Members:</a:t>
            </a:r>
          </a:p>
          <a:p>
            <a:pPr algn="l" eaLnBrk="1" fontAlgn="auto" hangingPunct="1">
              <a:spcAft>
                <a:spcPts val="0"/>
              </a:spcAft>
              <a:defRPr/>
            </a:pPr>
            <a:r>
              <a:rPr lang="en-US" sz="6400" b="1" dirty="0">
                <a:solidFill>
                  <a:srgbClr val="FF0000"/>
                </a:solidFill>
                <a:latin typeface="Cambria"/>
                <a:ea typeface="Cambria"/>
              </a:rPr>
              <a:t>       </a:t>
            </a:r>
            <a:r>
              <a:rPr lang="en-US" sz="8000" b="1" dirty="0">
                <a:solidFill>
                  <a:srgbClr val="002060"/>
                </a:solidFill>
                <a:latin typeface="Cambria"/>
                <a:ea typeface="Cambria"/>
              </a:rPr>
              <a:t>MONIKA D(621319106059)</a:t>
            </a:r>
          </a:p>
          <a:p>
            <a:pPr algn="l" eaLnBrk="1" fontAlgn="auto" hangingPunct="1">
              <a:spcAft>
                <a:spcPts val="0"/>
              </a:spcAft>
              <a:defRPr/>
            </a:pPr>
            <a:r>
              <a:rPr lang="en-US" sz="8000" b="1" dirty="0">
                <a:solidFill>
                  <a:srgbClr val="002060"/>
                </a:solidFill>
                <a:latin typeface="Cambria"/>
                <a:ea typeface="Cambria"/>
              </a:rPr>
              <a:t>      PRIYADHARSHINI M (621319106071) </a:t>
            </a:r>
            <a:endParaRPr lang="en-US" sz="8000" b="1" dirty="0">
              <a:solidFill>
                <a:srgbClr val="002060"/>
              </a:solidFill>
              <a:latin typeface="Cambria" pitchFamily="18" charset="0"/>
              <a:ea typeface="Cambria"/>
            </a:endParaRPr>
          </a:p>
          <a:p>
            <a:pPr algn="l" eaLnBrk="1" fontAlgn="auto" hangingPunct="1">
              <a:spcAft>
                <a:spcPts val="0"/>
              </a:spcAft>
              <a:defRPr/>
            </a:pPr>
            <a:r>
              <a:rPr lang="en-US" sz="8000" b="1" dirty="0">
                <a:solidFill>
                  <a:srgbClr val="002060"/>
                </a:solidFill>
                <a:latin typeface="Cambria"/>
                <a:ea typeface="Cambria"/>
              </a:rPr>
              <a:t>      RAVEENA S</a:t>
            </a:r>
            <a:r>
              <a:rPr lang="en-US" sz="8000" b="1" dirty="0">
                <a:solidFill>
                  <a:schemeClr val="tx2"/>
                </a:solidFill>
                <a:latin typeface="Cambria"/>
                <a:ea typeface="Cambria"/>
              </a:rPr>
              <a:t> </a:t>
            </a:r>
            <a:r>
              <a:rPr lang="en-US" sz="8000" b="1" dirty="0">
                <a:solidFill>
                  <a:srgbClr val="002060"/>
                </a:solidFill>
                <a:latin typeface="Cambria"/>
                <a:ea typeface="Cambria"/>
              </a:rPr>
              <a:t>(621319106075) </a:t>
            </a:r>
            <a:endParaRPr lang="en-US" sz="8000" b="1" dirty="0">
              <a:solidFill>
                <a:srgbClr val="002060"/>
              </a:solidFill>
              <a:latin typeface="Cambria" pitchFamily="18" charset="0"/>
              <a:ea typeface="Cambria"/>
            </a:endParaRPr>
          </a:p>
          <a:p>
            <a:pPr algn="l" eaLnBrk="1" fontAlgn="auto" hangingPunct="1">
              <a:spcAft>
                <a:spcPts val="0"/>
              </a:spcAft>
              <a:defRPr/>
            </a:pPr>
            <a:r>
              <a:rPr lang="en-US" sz="8000" b="1" dirty="0">
                <a:solidFill>
                  <a:srgbClr val="002060"/>
                </a:solidFill>
                <a:latin typeface="Cambria"/>
                <a:ea typeface="Cambria"/>
              </a:rPr>
              <a:t>      SHEELA G (621319106084) </a:t>
            </a:r>
            <a:endParaRPr lang="en-US" sz="7200" b="1" dirty="0">
              <a:solidFill>
                <a:srgbClr val="002060"/>
              </a:solidFill>
              <a:latin typeface="Cambria" pitchFamily="18" charset="0"/>
            </a:endParaRPr>
          </a:p>
          <a:p>
            <a:pPr algn="l">
              <a:spcAft>
                <a:spcPts val="0"/>
              </a:spcAft>
              <a:defRPr/>
            </a:pPr>
            <a:endParaRPr lang="en-US" sz="8000" b="1" dirty="0">
              <a:solidFill>
                <a:srgbClr val="002060"/>
              </a:solidFill>
              <a:latin typeface="Cambria" pitchFamily="18" charset="0"/>
              <a:ea typeface="Cambria"/>
            </a:endParaRPr>
          </a:p>
          <a:p>
            <a:pPr eaLnBrk="1" fontAlgn="auto" hangingPunct="1">
              <a:spcAft>
                <a:spcPts val="0"/>
              </a:spcAft>
              <a:defRPr/>
            </a:pPr>
            <a:endParaRPr lang="en-US" sz="4500" b="1" dirty="0">
              <a:solidFill>
                <a:srgbClr val="002060"/>
              </a:solidFill>
              <a:latin typeface="Cambria" pitchFamily="18" charset="0"/>
            </a:endParaRPr>
          </a:p>
          <a:p>
            <a:pPr eaLnBrk="1" fontAlgn="auto" hangingPunct="1">
              <a:spcAft>
                <a:spcPts val="0"/>
              </a:spcAft>
              <a:defRPr/>
            </a:pPr>
            <a:endParaRPr lang="en-US" sz="4500" b="1" dirty="0">
              <a:solidFill>
                <a:srgbClr val="002060"/>
              </a:solidFill>
              <a:latin typeface="Cambria" pitchFamily="18" charset="0"/>
            </a:endParaRPr>
          </a:p>
          <a:p>
            <a:pPr algn="l" eaLnBrk="1" fontAlgn="auto" hangingPunct="1">
              <a:spcAft>
                <a:spcPts val="0"/>
              </a:spcAft>
              <a:defRPr/>
            </a:pPr>
            <a:r>
              <a:rPr lang="en-US" sz="7200" b="1" dirty="0">
                <a:solidFill>
                  <a:srgbClr val="002060"/>
                </a:solidFill>
                <a:latin typeface="Cambria" pitchFamily="18" charset="0"/>
              </a:rPr>
              <a:t>                                                                                                                                                                                                                                                     						</a:t>
            </a:r>
            <a:endParaRPr lang="en-US" dirty="0">
              <a:latin typeface="Cambria" pitchFamily="18" charset="0"/>
            </a:endParaRPr>
          </a:p>
        </p:txBody>
      </p:sp>
      <p:sp>
        <p:nvSpPr>
          <p:cNvPr id="2051" name="AutoShape 2" descr="Image result for banana residues">
            <a:extLst>
              <a:ext uri="{FF2B5EF4-FFF2-40B4-BE49-F238E27FC236}">
                <a16:creationId xmlns:a16="http://schemas.microsoft.com/office/drawing/2014/main" id="{780AE062-1F62-017B-32DE-092C4105CE76}"/>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052" name="AutoShape 4" descr="Image result for banana residues">
            <a:extLst>
              <a:ext uri="{FF2B5EF4-FFF2-40B4-BE49-F238E27FC236}">
                <a16:creationId xmlns:a16="http://schemas.microsoft.com/office/drawing/2014/main" id="{8C7FA0B9-3584-155D-7438-44BB02A7800B}"/>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0" name="Rectangle 9">
            <a:extLst>
              <a:ext uri="{FF2B5EF4-FFF2-40B4-BE49-F238E27FC236}">
                <a16:creationId xmlns:a16="http://schemas.microsoft.com/office/drawing/2014/main" id="{59BEC1BB-0C29-2EAE-AEAE-E198A07EE796}"/>
              </a:ext>
            </a:extLst>
          </p:cNvPr>
          <p:cNvSpPr/>
          <p:nvPr/>
        </p:nvSpPr>
        <p:spPr>
          <a:xfrm flipV="1">
            <a:off x="0" y="1295400"/>
            <a:ext cx="9144000" cy="76200"/>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2054" name="Picture 8">
            <a:extLst>
              <a:ext uri="{FF2B5EF4-FFF2-40B4-BE49-F238E27FC236}">
                <a16:creationId xmlns:a16="http://schemas.microsoft.com/office/drawing/2014/main" id="{62807C84-4BC9-02D4-F96F-435FCDC9C5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0"/>
            <a:ext cx="5111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7" name="TextBox 13">
            <a:extLst>
              <a:ext uri="{FF2B5EF4-FFF2-40B4-BE49-F238E27FC236}">
                <a16:creationId xmlns:a16="http://schemas.microsoft.com/office/drawing/2014/main" id="{CAEABDDE-CE88-0B6C-A537-44FB03FBF04E}"/>
              </a:ext>
            </a:extLst>
          </p:cNvPr>
          <p:cNvSpPr txBox="1">
            <a:spLocks noChangeArrowheads="1"/>
          </p:cNvSpPr>
          <p:nvPr/>
        </p:nvSpPr>
        <p:spPr bwMode="auto">
          <a:xfrm>
            <a:off x="0" y="1295400"/>
            <a:ext cx="9144000" cy="3643562"/>
          </a:xfrm>
          <a:prstGeom prst="rect">
            <a:avLst/>
          </a:prstGeom>
          <a:noFill/>
          <a:ln w="9525">
            <a:noFill/>
            <a:miter lim="800000"/>
            <a:headEnd/>
            <a:tailEnd/>
          </a:ln>
        </p:spPr>
        <p:txBody>
          <a:bodyPr lIns="91440" tIns="45720" rIns="91440" bIns="45720" anchor="t">
            <a:spAutoFit/>
          </a:bodyPr>
          <a:lstStyle/>
          <a:p>
            <a:pPr algn="ctr">
              <a:defRPr/>
            </a:pPr>
            <a:r>
              <a:rPr lang="en-US" sz="2000" b="1" cap="all" dirty="0">
                <a:latin typeface="Times New Roman" pitchFamily="18" charset="0"/>
                <a:cs typeface="Times New Roman" pitchFamily="18" charset="0"/>
              </a:rPr>
              <a:t>HX8001 - PROFESSIONAL READINESS FOR INNOVATION, EMPLOYABILITY AND ENTREPRENEURSHIP</a:t>
            </a:r>
          </a:p>
          <a:p>
            <a:pPr algn="ctr">
              <a:defRPr/>
            </a:pPr>
            <a:endParaRPr lang="en-US" altLang="en-US" sz="2000" b="1" cap="all" dirty="0">
              <a:latin typeface="Times New Roman" pitchFamily="18" charset="0"/>
              <a:cs typeface="Times New Roman" pitchFamily="18" charset="0"/>
            </a:endParaRPr>
          </a:p>
          <a:p>
            <a:pPr algn="ctr">
              <a:defRPr/>
            </a:pPr>
            <a:r>
              <a:rPr lang="en-US" altLang="en-US" sz="2400" b="1" dirty="0">
                <a:solidFill>
                  <a:srgbClr val="FF0000"/>
                </a:solidFill>
                <a:latin typeface="Times New Roman" pitchFamily="18" charset="0"/>
                <a:cs typeface="Times New Roman" pitchFamily="18" charset="0"/>
              </a:rPr>
              <a:t>PERSONAL ASSISTANT FOR SENIORS WHO ARE SELF RELIENT</a:t>
            </a:r>
          </a:p>
          <a:p>
            <a:pPr eaLnBrk="1" fontAlgn="auto" hangingPunct="1">
              <a:spcAft>
                <a:spcPts val="0"/>
              </a:spcAft>
              <a:defRPr/>
            </a:pPr>
            <a:endParaRPr lang="en-IN" b="1" dirty="0">
              <a:latin typeface="Times New Roman" pitchFamily="18" charset="0"/>
              <a:cs typeface="Times New Roman" pitchFamily="18" charset="0"/>
            </a:endParaRPr>
          </a:p>
          <a:p>
            <a:pPr eaLnBrk="1" fontAlgn="auto" hangingPunct="1">
              <a:spcAft>
                <a:spcPts val="0"/>
              </a:spcAft>
              <a:defRPr/>
            </a:pPr>
            <a:r>
              <a:rPr lang="en-IN" b="1" dirty="0">
                <a:latin typeface="Times New Roman"/>
                <a:cs typeface="Times New Roman"/>
              </a:rPr>
              <a:t>Domain of the Project :   INTERNET OF THINGS</a:t>
            </a:r>
            <a:endParaRPr lang="en-IN" b="1" dirty="0">
              <a:latin typeface="Times New Roman" pitchFamily="18" charset="0"/>
              <a:cs typeface="Times New Roman" pitchFamily="18" charset="0"/>
            </a:endParaRPr>
          </a:p>
          <a:p>
            <a:pPr eaLnBrk="1" fontAlgn="auto" hangingPunct="1">
              <a:spcAft>
                <a:spcPts val="0"/>
              </a:spcAft>
              <a:buFont typeface="Arial" pitchFamily="34" charset="0"/>
              <a:buNone/>
              <a:defRPr/>
            </a:pPr>
            <a:r>
              <a:rPr lang="en-IN" altLang="en-US" b="1" dirty="0">
                <a:latin typeface="Times New Roman" panose="02020603050405020304" pitchFamily="18" charset="0"/>
                <a:cs typeface="Times New Roman" panose="02020603050405020304" pitchFamily="18" charset="0"/>
              </a:rPr>
              <a:t>Batch ID                       : B12-6A2E</a:t>
            </a:r>
          </a:p>
          <a:p>
            <a:pPr eaLnBrk="1" fontAlgn="auto" hangingPunct="1">
              <a:spcAft>
                <a:spcPts val="0"/>
              </a:spcAft>
              <a:defRPr/>
            </a:pPr>
            <a:r>
              <a:rPr lang="en-IN" altLang="en-US" b="1" dirty="0">
                <a:latin typeface="Times New Roman"/>
                <a:cs typeface="Times New Roman"/>
              </a:rPr>
              <a:t>Team ID                        </a:t>
            </a:r>
            <a:r>
              <a:rPr lang="en-US" b="1" dirty="0">
                <a:latin typeface="Times New Roman"/>
                <a:cs typeface="Times New Roman"/>
              </a:rPr>
              <a:t>: PNT2022TMID13510</a:t>
            </a:r>
            <a:endParaRPr lang="en-IN" b="1" dirty="0">
              <a:latin typeface="Times New Roman" pitchFamily="18" charset="0"/>
              <a:cs typeface="Times New Roman" pitchFamily="18" charset="0"/>
            </a:endParaRPr>
          </a:p>
          <a:p>
            <a:pPr eaLnBrk="1" fontAlgn="auto" hangingPunct="1">
              <a:lnSpc>
                <a:spcPct val="150000"/>
              </a:lnSpc>
              <a:spcAft>
                <a:spcPts val="0"/>
              </a:spcAft>
              <a:defRPr/>
            </a:pPr>
            <a:r>
              <a:rPr lang="en-US" b="1" dirty="0">
                <a:latin typeface="Times New Roman" pitchFamily="18" charset="0"/>
                <a:cs typeface="Times New Roman" pitchFamily="18" charset="0"/>
              </a:rPr>
              <a:t>Academic Year             : 2022-2023   </a:t>
            </a:r>
          </a:p>
          <a:p>
            <a:pPr eaLnBrk="1" fontAlgn="auto" hangingPunct="1">
              <a:lnSpc>
                <a:spcPct val="150000"/>
              </a:lnSpc>
              <a:spcAft>
                <a:spcPts val="0"/>
              </a:spcAft>
              <a:defRPr/>
            </a:pPr>
            <a:r>
              <a:rPr lang="en-US" b="1" dirty="0">
                <a:latin typeface="Times New Roman" pitchFamily="18" charset="0"/>
                <a:cs typeface="Times New Roman" pitchFamily="18" charset="0"/>
              </a:rPr>
              <a:t>Year/Semester              : IV/VII </a:t>
            </a:r>
          </a:p>
        </p:txBody>
      </p:sp>
      <p:sp>
        <p:nvSpPr>
          <p:cNvPr id="2056" name="Rectangle 10">
            <a:extLst>
              <a:ext uri="{FF2B5EF4-FFF2-40B4-BE49-F238E27FC236}">
                <a16:creationId xmlns:a16="http://schemas.microsoft.com/office/drawing/2014/main" id="{1EF7866A-6DBE-2599-29B2-74F9600A88EA}"/>
              </a:ext>
            </a:extLst>
          </p:cNvPr>
          <p:cNvSpPr>
            <a:spLocks noChangeArrowheads="1"/>
          </p:cNvSpPr>
          <p:nvPr/>
        </p:nvSpPr>
        <p:spPr bwMode="auto">
          <a:xfrm>
            <a:off x="-65582" y="9369"/>
            <a:ext cx="9144000"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solidFill>
                  <a:srgbClr val="002060"/>
                </a:solidFill>
                <a:latin typeface="Times New Roman"/>
                <a:cs typeface="Times New Roman"/>
              </a:rPr>
              <a:t>              </a:t>
            </a:r>
            <a:r>
              <a:rPr lang="en-US" altLang="en-US" sz="1600" b="1" dirty="0">
                <a:solidFill>
                  <a:srgbClr val="002060"/>
                </a:solidFill>
                <a:latin typeface="Times New Roman"/>
                <a:cs typeface="Times New Roman"/>
              </a:rPr>
              <a:t>KONGUNADU COLLEGE OF ENGINEERING AND TECHNOLOGY </a:t>
            </a:r>
            <a:endParaRPr lang="en-US" altLang="en-US" sz="1600" b="1">
              <a:solidFill>
                <a:srgbClr val="002060"/>
              </a:solidFill>
              <a:latin typeface="Times New Roman" panose="02020603050405020304" pitchFamily="18" charset="0"/>
              <a:cs typeface="Times New Roman" panose="02020603050405020304" pitchFamily="18" charset="0"/>
            </a:endParaRPr>
          </a:p>
          <a:p>
            <a:pPr eaLnBrk="1" hangingPunct="1"/>
            <a:r>
              <a:rPr lang="en-US" altLang="en-US" sz="1600" b="1" dirty="0">
                <a:solidFill>
                  <a:srgbClr val="002060"/>
                </a:solidFill>
                <a:latin typeface="Times New Roman"/>
                <a:cs typeface="Times New Roman"/>
              </a:rPr>
              <a:t>                                                                (AUTONOMOUS)</a:t>
            </a:r>
          </a:p>
          <a:p>
            <a:pPr eaLnBrk="1" hangingPunct="1"/>
            <a:r>
              <a:rPr lang="en-US" altLang="en-US" sz="1600" b="1" dirty="0">
                <a:solidFill>
                  <a:srgbClr val="002060"/>
                </a:solidFill>
                <a:latin typeface="Times New Roman"/>
                <a:cs typeface="Times New Roman"/>
              </a:rPr>
              <a:t>                                  </a:t>
            </a:r>
            <a:r>
              <a:rPr lang="en-US" altLang="en-US" sz="1600" b="1" dirty="0" err="1">
                <a:solidFill>
                  <a:srgbClr val="002060"/>
                </a:solidFill>
                <a:latin typeface="Times New Roman"/>
                <a:cs typeface="Times New Roman"/>
              </a:rPr>
              <a:t>Tholurpatti</a:t>
            </a:r>
            <a:r>
              <a:rPr lang="en-US" altLang="en-US" sz="1600" b="1" dirty="0">
                <a:solidFill>
                  <a:srgbClr val="002060"/>
                </a:solidFill>
                <a:latin typeface="Times New Roman"/>
                <a:cs typeface="Times New Roman"/>
              </a:rPr>
              <a:t> (P.O), </a:t>
            </a:r>
            <a:r>
              <a:rPr lang="en-US" altLang="en-US" sz="1600" b="1" dirty="0" err="1">
                <a:solidFill>
                  <a:srgbClr val="002060"/>
                </a:solidFill>
                <a:latin typeface="Times New Roman"/>
                <a:cs typeface="Times New Roman"/>
              </a:rPr>
              <a:t>Thottiam</a:t>
            </a:r>
            <a:r>
              <a:rPr lang="en-US" altLang="en-US" sz="1600" b="1" dirty="0">
                <a:solidFill>
                  <a:srgbClr val="002060"/>
                </a:solidFill>
                <a:latin typeface="Times New Roman"/>
                <a:cs typeface="Times New Roman"/>
              </a:rPr>
              <a:t> –T.K, Trichy – 621 215.</a:t>
            </a:r>
          </a:p>
          <a:p>
            <a:pPr eaLnBrk="1" hangingPunct="1"/>
            <a:r>
              <a:rPr lang="en-US" altLang="en-US" sz="1600" b="1" dirty="0">
                <a:solidFill>
                  <a:srgbClr val="002060"/>
                </a:solidFill>
                <a:latin typeface="Times New Roman"/>
                <a:cs typeface="Times New Roman"/>
              </a:rPr>
              <a:t>                         </a:t>
            </a:r>
            <a:r>
              <a:rPr lang="en-US" altLang="en-US" b="1" dirty="0">
                <a:solidFill>
                  <a:srgbClr val="002060"/>
                </a:solidFill>
                <a:latin typeface="Times New Roman"/>
                <a:cs typeface="Times New Roman"/>
              </a:rPr>
              <a:t>Department of Electronics and Communication Engineering</a:t>
            </a:r>
          </a:p>
          <a:p>
            <a:pPr algn="ctr" eaLnBrk="1" hangingPunct="1"/>
            <a:endParaRPr lang="en-US" altLang="en-US" sz="1300" b="1">
              <a:solidFill>
                <a:srgbClr val="002060"/>
              </a:solidFill>
              <a:latin typeface="Times New Roman" panose="02020603050405020304" pitchFamily="18" charset="0"/>
              <a:cs typeface="Times New Roman" panose="02020603050405020304" pitchFamily="18" charset="0"/>
            </a:endParaRPr>
          </a:p>
          <a:p>
            <a:pPr algn="ctr" eaLnBrk="1" hangingPunct="1"/>
            <a:endParaRPr lang="en-US" altLang="en-US" b="1">
              <a:solidFill>
                <a:srgbClr val="002060"/>
              </a:solidFill>
              <a:latin typeface="Times New Roman" panose="02020603050405020304" pitchFamily="18" charset="0"/>
              <a:cs typeface="Times New Roman" panose="02020603050405020304" pitchFamily="18" charset="0"/>
            </a:endParaRPr>
          </a:p>
        </p:txBody>
      </p:sp>
      <p:sp>
        <p:nvSpPr>
          <p:cNvPr id="2" name="Rectangle 12">
            <a:extLst>
              <a:ext uri="{FF2B5EF4-FFF2-40B4-BE49-F238E27FC236}">
                <a16:creationId xmlns:a16="http://schemas.microsoft.com/office/drawing/2014/main" id="{4827376B-5AB2-FACE-5C43-F85BAAB4B974}"/>
              </a:ext>
            </a:extLst>
          </p:cNvPr>
          <p:cNvSpPr>
            <a:spLocks noChangeArrowheads="1"/>
          </p:cNvSpPr>
          <p:nvPr/>
        </p:nvSpPr>
        <p:spPr bwMode="auto">
          <a:xfrm>
            <a:off x="5207479" y="4799540"/>
            <a:ext cx="3707921"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u="sng" dirty="0">
                <a:solidFill>
                  <a:srgbClr val="FF0000"/>
                </a:solidFill>
                <a:latin typeface="Cambria"/>
                <a:ea typeface="Cambria"/>
                <a:cs typeface="Arial"/>
              </a:rPr>
              <a:t>Mentor:</a:t>
            </a:r>
          </a:p>
          <a:p>
            <a:r>
              <a:rPr lang="en-US" sz="2400" b="1" dirty="0">
                <a:solidFill>
                  <a:srgbClr val="002060"/>
                </a:solidFill>
                <a:latin typeface="Cambria"/>
                <a:ea typeface="Cambria"/>
                <a:cs typeface="Arial"/>
              </a:rPr>
              <a:t>MR. DINESHKUMAR.T</a:t>
            </a:r>
            <a:endParaRPr lang="en-US" sz="1600" dirty="0"/>
          </a:p>
        </p:txBody>
      </p:sp>
      <p:sp>
        <p:nvSpPr>
          <p:cNvPr id="2058" name="Slide Number Placeholder 12">
            <a:extLst>
              <a:ext uri="{FF2B5EF4-FFF2-40B4-BE49-F238E27FC236}">
                <a16:creationId xmlns:a16="http://schemas.microsoft.com/office/drawing/2014/main" id="{B3709545-CCF9-3DF4-3F20-30694679DE1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2372E3A-25B4-40C6-A87C-B961556FCC64}" type="slidenum">
              <a:rPr lang="en-US" altLang="en-US">
                <a:solidFill>
                  <a:srgbClr val="898989"/>
                </a:solidFill>
                <a:latin typeface="Calibri" panose="020F0502020204030204" pitchFamily="34" charset="0"/>
              </a:rPr>
              <a:pPr/>
              <a:t>1</a:t>
            </a:fld>
            <a:endParaRPr lang="en-US" altLang="en-US">
              <a:solidFill>
                <a:srgbClr val="898989"/>
              </a:solidFill>
              <a:latin typeface="Calibri" panose="020F0502020204030204" pitchFamily="34" charset="0"/>
            </a:endParaRPr>
          </a:p>
        </p:txBody>
      </p:sp>
      <p:sp>
        <p:nvSpPr>
          <p:cNvPr id="2059" name="AutoShape 14" descr="List of mergers and acquisitions by IBM - Wikipedia">
            <a:extLst>
              <a:ext uri="{FF2B5EF4-FFF2-40B4-BE49-F238E27FC236}">
                <a16:creationId xmlns:a16="http://schemas.microsoft.com/office/drawing/2014/main" id="{B3F43B3B-DC53-335C-410E-CA43A999B1C7}"/>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pic>
        <p:nvPicPr>
          <p:cNvPr id="2060" name="Picture 15">
            <a:extLst>
              <a:ext uri="{FF2B5EF4-FFF2-40B4-BE49-F238E27FC236}">
                <a16:creationId xmlns:a16="http://schemas.microsoft.com/office/drawing/2014/main" id="{DD2CEE56-BF04-7F7D-C36E-B28FD966EE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8025" y="381000"/>
            <a:ext cx="81597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1" name="Picture 5">
            <a:extLst>
              <a:ext uri="{FF2B5EF4-FFF2-40B4-BE49-F238E27FC236}">
                <a16:creationId xmlns:a16="http://schemas.microsoft.com/office/drawing/2014/main" id="{7929F473-5E36-F4A1-E5EB-753036CF9B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228600"/>
            <a:ext cx="830263"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a:extLst>
              <a:ext uri="{FF2B5EF4-FFF2-40B4-BE49-F238E27FC236}">
                <a16:creationId xmlns:a16="http://schemas.microsoft.com/office/drawing/2014/main" id="{F0CAA1D1-5E0C-E434-65AB-170FF7863237}"/>
              </a:ext>
            </a:extLst>
          </p:cNvPr>
          <p:cNvSpPr>
            <a:spLocks noGrp="1"/>
          </p:cNvSpPr>
          <p:nvPr>
            <p:ph idx="1"/>
          </p:nvPr>
        </p:nvSpPr>
        <p:spPr>
          <a:xfrm>
            <a:off x="457200" y="1143000"/>
            <a:ext cx="8686800" cy="5715000"/>
          </a:xfrm>
        </p:spPr>
        <p:txBody>
          <a:bodyPr/>
          <a:lstStyle/>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91EACB46-6D14-5278-0AE2-5DE9E92EE4E7}"/>
              </a:ext>
            </a:extLst>
          </p:cNvPr>
          <p:cNvSpPr/>
          <p:nvPr/>
        </p:nvSpPr>
        <p:spPr>
          <a:xfrm>
            <a:off x="533400" y="944563"/>
            <a:ext cx="8077200" cy="46037"/>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244" name="Title 6">
            <a:extLst>
              <a:ext uri="{FF2B5EF4-FFF2-40B4-BE49-F238E27FC236}">
                <a16:creationId xmlns:a16="http://schemas.microsoft.com/office/drawing/2014/main" id="{FCCDC593-78C2-CC87-5A5F-05EC4F328B24}"/>
              </a:ext>
            </a:extLst>
          </p:cNvPr>
          <p:cNvSpPr>
            <a:spLocks noGrp="1"/>
          </p:cNvSpPr>
          <p:nvPr>
            <p:ph type="title"/>
          </p:nvPr>
        </p:nvSpPr>
        <p:spPr>
          <a:xfrm>
            <a:off x="457200" y="0"/>
            <a:ext cx="8229600" cy="1219200"/>
          </a:xfrm>
        </p:spPr>
        <p:txBody>
          <a:bodyPr/>
          <a:lstStyle/>
          <a:p>
            <a:r>
              <a:rPr lang="en-US" altLang="en-US" sz="4000" b="1" i="1">
                <a:solidFill>
                  <a:srgbClr val="FF0000"/>
                </a:solidFill>
                <a:latin typeface="Times New Roman" panose="02020603050405020304" pitchFamily="18" charset="0"/>
                <a:cs typeface="Times New Roman" panose="02020603050405020304" pitchFamily="18" charset="0"/>
              </a:rPr>
              <a:t> </a:t>
            </a:r>
            <a:r>
              <a:rPr lang="en-US" altLang="en-US" sz="4000" b="1">
                <a:solidFill>
                  <a:srgbClr val="FF0000"/>
                </a:solidFill>
                <a:latin typeface="Times New Roman" panose="02020603050405020304" pitchFamily="18" charset="0"/>
                <a:ea typeface="Cambria" panose="02040503050406030204" pitchFamily="18" charset="0"/>
                <a:cs typeface="Times New Roman" panose="02020603050405020304" pitchFamily="18" charset="0"/>
              </a:rPr>
              <a:t>Literature Survey</a:t>
            </a:r>
          </a:p>
        </p:txBody>
      </p:sp>
      <p:graphicFrame>
        <p:nvGraphicFramePr>
          <p:cNvPr id="8" name="Table 7">
            <a:extLst>
              <a:ext uri="{FF2B5EF4-FFF2-40B4-BE49-F238E27FC236}">
                <a16:creationId xmlns:a16="http://schemas.microsoft.com/office/drawing/2014/main" id="{3AED2803-7CE9-5835-7C65-044B4CA357DD}"/>
              </a:ext>
            </a:extLst>
          </p:cNvPr>
          <p:cNvGraphicFramePr>
            <a:graphicFrameLocks noGrp="1"/>
          </p:cNvGraphicFramePr>
          <p:nvPr>
            <p:extLst>
              <p:ext uri="{D42A27DB-BD31-4B8C-83A1-F6EECF244321}">
                <p14:modId xmlns:p14="http://schemas.microsoft.com/office/powerpoint/2010/main" val="1504123288"/>
              </p:ext>
            </p:extLst>
          </p:nvPr>
        </p:nvGraphicFramePr>
        <p:xfrm>
          <a:off x="366623" y="1118558"/>
          <a:ext cx="8381999" cy="3291796"/>
        </p:xfrm>
        <a:graphic>
          <a:graphicData uri="http://schemas.openxmlformats.org/drawingml/2006/table">
            <a:tbl>
              <a:tblPr firstRow="1" bandRow="1">
                <a:tableStyleId>{5940675A-B579-460E-94D1-54222C63F5DA}</a:tableStyleId>
              </a:tblPr>
              <a:tblGrid>
                <a:gridCol w="1827653">
                  <a:extLst>
                    <a:ext uri="{9D8B030D-6E8A-4147-A177-3AD203B41FA5}">
                      <a16:colId xmlns:a16="http://schemas.microsoft.com/office/drawing/2014/main" val="20000"/>
                    </a:ext>
                  </a:extLst>
                </a:gridCol>
                <a:gridCol w="1512541">
                  <a:extLst>
                    <a:ext uri="{9D8B030D-6E8A-4147-A177-3AD203B41FA5}">
                      <a16:colId xmlns:a16="http://schemas.microsoft.com/office/drawing/2014/main" val="20001"/>
                    </a:ext>
                  </a:extLst>
                </a:gridCol>
                <a:gridCol w="1512541">
                  <a:extLst>
                    <a:ext uri="{9D8B030D-6E8A-4147-A177-3AD203B41FA5}">
                      <a16:colId xmlns:a16="http://schemas.microsoft.com/office/drawing/2014/main" val="20002"/>
                    </a:ext>
                  </a:extLst>
                </a:gridCol>
                <a:gridCol w="3529264">
                  <a:extLst>
                    <a:ext uri="{9D8B030D-6E8A-4147-A177-3AD203B41FA5}">
                      <a16:colId xmlns:a16="http://schemas.microsoft.com/office/drawing/2014/main" val="20003"/>
                    </a:ext>
                  </a:extLst>
                </a:gridCol>
              </a:tblGrid>
              <a:tr h="909822">
                <a:tc>
                  <a:txBody>
                    <a:bodyPr/>
                    <a:lstStyle/>
                    <a:p>
                      <a:pPr algn="ctr"/>
                      <a:r>
                        <a:rPr lang="en-US" sz="2000" b="1" dirty="0">
                          <a:solidFill>
                            <a:srgbClr val="00B050"/>
                          </a:solidFill>
                          <a:latin typeface="Times New Roman" pitchFamily="18" charset="0"/>
                          <a:cs typeface="Times New Roman" pitchFamily="18" charset="0"/>
                        </a:rPr>
                        <a:t>TITLE</a:t>
                      </a:r>
                    </a:p>
                  </a:txBody>
                  <a:tcPr marT="45709" marB="45709" anchor="ctr"/>
                </a:tc>
                <a:tc>
                  <a:txBody>
                    <a:bodyPr/>
                    <a:lstStyle/>
                    <a:p>
                      <a:pPr algn="ctr"/>
                      <a:r>
                        <a:rPr lang="en-US" sz="2000" b="1" dirty="0">
                          <a:solidFill>
                            <a:srgbClr val="00B050"/>
                          </a:solidFill>
                          <a:latin typeface="Times New Roman" pitchFamily="18" charset="0"/>
                          <a:cs typeface="Times New Roman" pitchFamily="18" charset="0"/>
                        </a:rPr>
                        <a:t>AUTHOR</a:t>
                      </a:r>
                      <a:r>
                        <a:rPr lang="en-US" sz="2000" b="1" baseline="0" dirty="0">
                          <a:solidFill>
                            <a:srgbClr val="00B050"/>
                          </a:solidFill>
                          <a:latin typeface="Times New Roman" pitchFamily="18" charset="0"/>
                          <a:cs typeface="Times New Roman" pitchFamily="18" charset="0"/>
                        </a:rPr>
                        <a:t> </a:t>
                      </a:r>
                    </a:p>
                    <a:p>
                      <a:pPr algn="ctr"/>
                      <a:r>
                        <a:rPr lang="en-US" sz="2000" b="1" baseline="0" dirty="0">
                          <a:solidFill>
                            <a:srgbClr val="00B050"/>
                          </a:solidFill>
                          <a:latin typeface="Times New Roman" pitchFamily="18" charset="0"/>
                          <a:cs typeface="Times New Roman" pitchFamily="18" charset="0"/>
                        </a:rPr>
                        <a:t>&amp;</a:t>
                      </a:r>
                    </a:p>
                    <a:p>
                      <a:pPr algn="ctr"/>
                      <a:r>
                        <a:rPr lang="en-US" sz="2000" b="1" baseline="0" dirty="0">
                          <a:solidFill>
                            <a:srgbClr val="00B050"/>
                          </a:solidFill>
                          <a:latin typeface="Times New Roman" pitchFamily="18" charset="0"/>
                          <a:cs typeface="Times New Roman" pitchFamily="18" charset="0"/>
                        </a:rPr>
                        <a:t> YEAR</a:t>
                      </a:r>
                      <a:endParaRPr lang="en-US" sz="2000" b="1" dirty="0">
                        <a:solidFill>
                          <a:srgbClr val="00B050"/>
                        </a:solidFill>
                        <a:latin typeface="Times New Roman" pitchFamily="18" charset="0"/>
                        <a:cs typeface="Times New Roman" pitchFamily="18" charset="0"/>
                      </a:endParaRPr>
                    </a:p>
                  </a:txBody>
                  <a:tcPr marT="45709" marB="45709" anchor="ctr"/>
                </a:tc>
                <a:tc>
                  <a:txBody>
                    <a:bodyPr/>
                    <a:lstStyle/>
                    <a:p>
                      <a:pPr algn="ctr"/>
                      <a:r>
                        <a:rPr lang="en-US" sz="2000" b="1" dirty="0">
                          <a:solidFill>
                            <a:srgbClr val="00B050"/>
                          </a:solidFill>
                          <a:latin typeface="Times New Roman" pitchFamily="18" charset="0"/>
                          <a:cs typeface="Times New Roman" pitchFamily="18" charset="0"/>
                        </a:rPr>
                        <a:t>JOURNAL NAME</a:t>
                      </a:r>
                    </a:p>
                  </a:txBody>
                  <a:tcPr marT="45709" marB="45709" anchor="ctr"/>
                </a:tc>
                <a:tc>
                  <a:txBody>
                    <a:bodyPr/>
                    <a:lstStyle/>
                    <a:p>
                      <a:pPr algn="ctr"/>
                      <a:r>
                        <a:rPr lang="en-US" sz="2000" b="1" dirty="0">
                          <a:solidFill>
                            <a:srgbClr val="00B050"/>
                          </a:solidFill>
                          <a:latin typeface="Times New Roman" pitchFamily="18" charset="0"/>
                          <a:cs typeface="Times New Roman" pitchFamily="18" charset="0"/>
                        </a:rPr>
                        <a:t>REMARKS</a:t>
                      </a:r>
                    </a:p>
                  </a:txBody>
                  <a:tcPr marT="45709" marB="45709" anchor="ctr"/>
                </a:tc>
                <a:extLst>
                  <a:ext uri="{0D108BD9-81ED-4DB2-BD59-A6C34878D82A}">
                    <a16:rowId xmlns:a16="http://schemas.microsoft.com/office/drawing/2014/main" val="10000"/>
                  </a:ext>
                </a:extLst>
              </a:tr>
              <a:tr h="2153876">
                <a:tc>
                  <a:txBody>
                    <a:bodyPr/>
                    <a:lstStyle/>
                    <a:p>
                      <a:pPr algn="ctr"/>
                      <a:endParaRPr lang="en-GB" altLang="en-US" sz="1800" b="0" dirty="0">
                        <a:solidFill>
                          <a:schemeClr val="tx1"/>
                        </a:solidFill>
                        <a:latin typeface="Times New Roman" pitchFamily="18" charset="0"/>
                        <a:cs typeface="Times New Roman" pitchFamily="18" charset="0"/>
                      </a:endParaRPr>
                    </a:p>
                    <a:p>
                      <a:pPr lvl="0" algn="ctr">
                        <a:buNone/>
                      </a:pPr>
                      <a:endParaRPr lang="en-GB" sz="1800" b="0" i="0" u="none" strike="noStrike" noProof="0" dirty="0"/>
                    </a:p>
                    <a:p>
                      <a:pPr lvl="0" algn="ctr">
                        <a:buNone/>
                      </a:pPr>
                      <a:r>
                        <a:rPr lang="en-GB" sz="1800" b="0" i="0" u="none" strike="noStrike" noProof="0" dirty="0">
                          <a:solidFill>
                            <a:schemeClr val="tx1"/>
                          </a:solidFill>
                          <a:latin typeface="Times New Roman"/>
                        </a:rPr>
                        <a:t>IOT Based  Applications in Healthcare  Devices</a:t>
                      </a:r>
                      <a:endParaRPr kumimoji="0" lang="en-US" dirty="0"/>
                    </a:p>
                  </a:txBody>
                  <a:tcPr marT="45709" marB="45709" anchor="ctr"/>
                </a:tc>
                <a:tc>
                  <a:txBody>
                    <a:bodyPr/>
                    <a:lstStyle/>
                    <a:p>
                      <a:pPr algn="ctr"/>
                      <a:endParaRPr lang="en-GB" altLang="en-US" sz="1800" b="0" dirty="0">
                        <a:solidFill>
                          <a:schemeClr val="tx1"/>
                        </a:solidFill>
                        <a:latin typeface="Times New Roman" pitchFamily="18" charset="0"/>
                        <a:cs typeface="Times New Roman" pitchFamily="18" charset="0"/>
                      </a:endParaRPr>
                    </a:p>
                    <a:p>
                      <a:pPr lvl="0" algn="ctr">
                        <a:buNone/>
                      </a:pPr>
                      <a:r>
                        <a:rPr lang="en-GB" sz="1800" b="0" i="0" u="none" strike="noStrike" noProof="0" dirty="0">
                          <a:solidFill>
                            <a:schemeClr val="tx1"/>
                          </a:solidFill>
                          <a:latin typeface="Times New Roman"/>
                        </a:rPr>
                        <a:t>Kunal Pal</a:t>
                      </a:r>
                      <a:endParaRPr lang="en-US" sz="1800" b="0" i="0" u="none" strike="noStrike" noProof="0" dirty="0"/>
                    </a:p>
                    <a:p>
                      <a:pPr lvl="0" algn="ctr">
                        <a:buNone/>
                      </a:pPr>
                      <a:r>
                        <a:rPr lang="en-GB" sz="1800" b="0" i="0" u="none" strike="noStrike" noProof="0" dirty="0">
                          <a:solidFill>
                            <a:schemeClr val="tx1"/>
                          </a:solidFill>
                          <a:latin typeface="Times New Roman"/>
                        </a:rPr>
                        <a:t>&amp; </a:t>
                      </a:r>
                      <a:endParaRPr lang="en-GB" sz="1800" b="0" i="0" u="none" strike="noStrike" noProof="0" dirty="0"/>
                    </a:p>
                    <a:p>
                      <a:pPr lvl="0" algn="ctr">
                        <a:buNone/>
                      </a:pPr>
                      <a:r>
                        <a:rPr lang="en-GB" sz="1800" b="0" i="0" u="none" strike="noStrike" noProof="0" dirty="0">
                          <a:solidFill>
                            <a:schemeClr val="tx1"/>
                          </a:solidFill>
                          <a:latin typeface="Times New Roman"/>
                        </a:rPr>
                        <a:t>2020</a:t>
                      </a:r>
                      <a:endParaRPr lang="en-US" sz="1800" b="0" i="0" u="none" strike="noStrike" noProof="0" dirty="0"/>
                    </a:p>
                    <a:p>
                      <a:pPr lvl="0" algn="ctr">
                        <a:buNone/>
                      </a:pPr>
                      <a:endParaRPr lang="en-GB" altLang="en-US" sz="1800" b="0" dirty="0">
                        <a:solidFill>
                          <a:schemeClr val="tx1"/>
                        </a:solidFill>
                        <a:latin typeface="Times New Roman"/>
                        <a:cs typeface="Times New Roman"/>
                      </a:endParaRPr>
                    </a:p>
                  </a:txBody>
                  <a:tcPr marT="45709" marB="45709" anchor="ctr"/>
                </a:tc>
                <a:tc>
                  <a:txBody>
                    <a:bodyPr/>
                    <a:lstStyle/>
                    <a:p>
                      <a:pPr lvl="0" algn="ctr">
                        <a:buNone/>
                      </a:pPr>
                      <a:endParaRPr lang="en-GB" sz="1800" b="0" i="0" u="none" strike="noStrike" noProof="0" dirty="0">
                        <a:latin typeface="Calibri"/>
                      </a:endParaRPr>
                    </a:p>
                    <a:p>
                      <a:pPr lvl="0" algn="ctr">
                        <a:buNone/>
                      </a:pPr>
                      <a:r>
                        <a:rPr lang="en-GB" sz="1800" b="0" i="0" u="none" strike="noStrike" noProof="0" dirty="0">
                          <a:solidFill>
                            <a:schemeClr val="tx1"/>
                          </a:solidFill>
                          <a:latin typeface="Times New Roman"/>
                        </a:rPr>
                        <a:t>IOT Based  Applications in Healthcare Devices</a:t>
                      </a:r>
                      <a:endParaRPr lang="en-US" dirty="0"/>
                    </a:p>
                  </a:txBody>
                  <a:tcPr marT="45709" marB="45709" anchor="ctr"/>
                </a:tc>
                <a:tc>
                  <a:txBody>
                    <a:bodyPr/>
                    <a:lstStyle/>
                    <a:p>
                      <a:pPr lvl="0" algn="l">
                        <a:lnSpc>
                          <a:spcPct val="100000"/>
                        </a:lnSpc>
                        <a:spcBef>
                          <a:spcPts val="0"/>
                        </a:spcBef>
                        <a:spcAft>
                          <a:spcPts val="0"/>
                        </a:spcAft>
                        <a:buNone/>
                      </a:pPr>
                      <a:r>
                        <a:rPr lang="en-GB" sz="1800" b="0" i="0" u="none" strike="noStrike" noProof="0" dirty="0">
                          <a:latin typeface="Calibri"/>
                        </a:rPr>
                        <a:t>By employing these concepts, the IoT-technology has helped healthcare professionals to monitor and diagnose several health issues, measure many health parameters, and provide diagnostic facilities at remote locations. </a:t>
                      </a:r>
                      <a:endParaRPr lang="en-GB" sz="1800" b="0" i="0" u="none" strike="noStrike" noProof="0" dirty="0"/>
                    </a:p>
                    <a:p>
                      <a:pPr lvl="0" algn="just">
                        <a:buNone/>
                      </a:pPr>
                      <a:endParaRPr lang="en-GB" altLang="en-US" sz="1800" b="0" dirty="0">
                        <a:solidFill>
                          <a:schemeClr val="tx1"/>
                        </a:solidFill>
                        <a:latin typeface="Times New Roman"/>
                        <a:cs typeface="Times New Roman"/>
                      </a:endParaRPr>
                    </a:p>
                  </a:txBody>
                  <a:tcPr marT="45709" marB="45709" anchor="ctr"/>
                </a:tc>
                <a:extLst>
                  <a:ext uri="{0D108BD9-81ED-4DB2-BD59-A6C34878D82A}">
                    <a16:rowId xmlns:a16="http://schemas.microsoft.com/office/drawing/2014/main" val="10001"/>
                  </a:ext>
                </a:extLst>
              </a:tr>
            </a:tbl>
          </a:graphicData>
        </a:graphic>
      </p:graphicFrame>
      <p:graphicFrame>
        <p:nvGraphicFramePr>
          <p:cNvPr id="9" name="Table 8">
            <a:extLst>
              <a:ext uri="{FF2B5EF4-FFF2-40B4-BE49-F238E27FC236}">
                <a16:creationId xmlns:a16="http://schemas.microsoft.com/office/drawing/2014/main" id="{91C5EA3C-7FD7-444B-B0CE-49DB25829BCA}"/>
              </a:ext>
            </a:extLst>
          </p:cNvPr>
          <p:cNvGraphicFramePr>
            <a:graphicFrameLocks noGrp="1"/>
          </p:cNvGraphicFramePr>
          <p:nvPr>
            <p:extLst>
              <p:ext uri="{D42A27DB-BD31-4B8C-83A1-F6EECF244321}">
                <p14:modId xmlns:p14="http://schemas.microsoft.com/office/powerpoint/2010/main" val="2588540969"/>
              </p:ext>
            </p:extLst>
          </p:nvPr>
        </p:nvGraphicFramePr>
        <p:xfrm>
          <a:off x="373811" y="4471357"/>
          <a:ext cx="8382000" cy="2270643"/>
        </p:xfrm>
        <a:graphic>
          <a:graphicData uri="http://schemas.openxmlformats.org/drawingml/2006/table">
            <a:tbl>
              <a:tblPr firstRow="1" bandRow="1">
                <a:tableStyleId>{5940675A-B579-460E-94D1-54222C63F5DA}</a:tableStyleId>
              </a:tblPr>
              <a:tblGrid>
                <a:gridCol w="1827530">
                  <a:extLst>
                    <a:ext uri="{9D8B030D-6E8A-4147-A177-3AD203B41FA5}">
                      <a16:colId xmlns:a16="http://schemas.microsoft.com/office/drawing/2014/main" val="20000"/>
                    </a:ext>
                  </a:extLst>
                </a:gridCol>
                <a:gridCol w="1512439">
                  <a:extLst>
                    <a:ext uri="{9D8B030D-6E8A-4147-A177-3AD203B41FA5}">
                      <a16:colId xmlns:a16="http://schemas.microsoft.com/office/drawing/2014/main" val="20001"/>
                    </a:ext>
                  </a:extLst>
                </a:gridCol>
                <a:gridCol w="1512439">
                  <a:extLst>
                    <a:ext uri="{9D8B030D-6E8A-4147-A177-3AD203B41FA5}">
                      <a16:colId xmlns:a16="http://schemas.microsoft.com/office/drawing/2014/main" val="20002"/>
                    </a:ext>
                  </a:extLst>
                </a:gridCol>
                <a:gridCol w="3529592">
                  <a:extLst>
                    <a:ext uri="{9D8B030D-6E8A-4147-A177-3AD203B41FA5}">
                      <a16:colId xmlns:a16="http://schemas.microsoft.com/office/drawing/2014/main" val="20003"/>
                    </a:ext>
                  </a:extLst>
                </a:gridCol>
              </a:tblGrid>
              <a:tr h="2270643">
                <a:tc>
                  <a:txBody>
                    <a:bodyPr/>
                    <a:lstStyle/>
                    <a:p>
                      <a:pPr algn="l"/>
                      <a:r>
                        <a:rPr lang="en-GB" altLang="en-US" sz="1800" b="0" dirty="0">
                          <a:solidFill>
                            <a:schemeClr val="tx1"/>
                          </a:solidFill>
                          <a:latin typeface="Times New Roman"/>
                          <a:cs typeface="Times New Roman"/>
                        </a:rPr>
                        <a:t>Flexible Compartments IOT driven smart pill box</a:t>
                      </a:r>
                      <a:endParaRPr lang="en-GB" altLang="en-US" sz="1800" b="0" dirty="0">
                        <a:solidFill>
                          <a:schemeClr val="tx1"/>
                        </a:solidFill>
                        <a:latin typeface="Times New Roman" pitchFamily="18" charset="0"/>
                        <a:cs typeface="Times New Roman" pitchFamily="18" charset="0"/>
                      </a:endParaRPr>
                    </a:p>
                  </a:txBody>
                  <a:tcPr marT="45684" marB="45684" anchor="ctr"/>
                </a:tc>
                <a:tc>
                  <a:txBody>
                    <a:bodyPr/>
                    <a:lstStyle/>
                    <a:p>
                      <a:pPr algn="l"/>
                      <a:endParaRPr lang="en-GB" altLang="en-US" sz="1800" b="0" dirty="0">
                        <a:solidFill>
                          <a:schemeClr val="tx1"/>
                        </a:solidFill>
                        <a:latin typeface="Times New Roman" pitchFamily="18" charset="0"/>
                        <a:cs typeface="Times New Roman" pitchFamily="18" charset="0"/>
                      </a:endParaRPr>
                    </a:p>
                    <a:p>
                      <a:pPr algn="l"/>
                      <a:r>
                        <a:rPr lang="en-GB" altLang="en-US" sz="1800" b="0" dirty="0">
                          <a:solidFill>
                            <a:schemeClr val="tx1"/>
                          </a:solidFill>
                          <a:latin typeface="Times New Roman"/>
                          <a:cs typeface="Times New Roman"/>
                        </a:rPr>
                        <a:t> Lipsa Dash </a:t>
                      </a:r>
                    </a:p>
                    <a:p>
                      <a:pPr algn="l"/>
                      <a:r>
                        <a:rPr lang="en-GB" altLang="en-US" sz="1800" b="0" dirty="0">
                          <a:solidFill>
                            <a:schemeClr val="tx1"/>
                          </a:solidFill>
                          <a:latin typeface="Times New Roman" pitchFamily="18" charset="0"/>
                          <a:cs typeface="Times New Roman" pitchFamily="18" charset="0"/>
                        </a:rPr>
                        <a:t> &amp;</a:t>
                      </a:r>
                      <a:r>
                        <a:rPr lang="en-GB" altLang="en-US" sz="1800" b="0" baseline="0" dirty="0">
                          <a:solidFill>
                            <a:schemeClr val="tx1"/>
                          </a:solidFill>
                          <a:latin typeface="Times New Roman" pitchFamily="18" charset="0"/>
                          <a:cs typeface="Times New Roman" pitchFamily="18" charset="0"/>
                        </a:rPr>
                        <a:t> </a:t>
                      </a:r>
                    </a:p>
                    <a:p>
                      <a:pPr algn="l"/>
                      <a:r>
                        <a:rPr lang="en-GB" altLang="en-US" sz="1800" b="0" baseline="0" dirty="0">
                          <a:solidFill>
                            <a:schemeClr val="tx1"/>
                          </a:solidFill>
                          <a:latin typeface="Times New Roman"/>
                          <a:cs typeface="Times New Roman"/>
                        </a:rPr>
                        <a:t>   2018</a:t>
                      </a:r>
                      <a:endParaRPr lang="en-US" sz="1800" b="0" dirty="0">
                        <a:solidFill>
                          <a:schemeClr val="tx1"/>
                        </a:solidFill>
                        <a:latin typeface="Times New Roman" pitchFamily="18" charset="0"/>
                        <a:cs typeface="Times New Roman" pitchFamily="18" charset="0"/>
                      </a:endParaRPr>
                    </a:p>
                  </a:txBody>
                  <a:tcPr marT="45684" marB="45684" anchor="ctr"/>
                </a:tc>
                <a:tc>
                  <a:txBody>
                    <a:bodyPr/>
                    <a:lstStyle/>
                    <a:p>
                      <a:pPr lvl="0" algn="l">
                        <a:lnSpc>
                          <a:spcPct val="100000"/>
                        </a:lnSpc>
                        <a:spcBef>
                          <a:spcPts val="0"/>
                        </a:spcBef>
                        <a:spcAft>
                          <a:spcPts val="0"/>
                        </a:spcAft>
                        <a:buNone/>
                      </a:pPr>
                      <a:r>
                        <a:rPr lang="en-GB" sz="1800" b="0" i="0" u="none" strike="noStrike" noProof="0" dirty="0">
                          <a:solidFill>
                            <a:schemeClr val="tx1"/>
                          </a:solidFill>
                          <a:latin typeface="Times New Roman"/>
                        </a:rPr>
                        <a:t>Flexible Compartment IOT driven smart</a:t>
                      </a:r>
                      <a:endParaRPr lang="en-US" sz="1800" b="0" i="0" u="none" strike="noStrike" noProof="0" dirty="0"/>
                    </a:p>
                    <a:p>
                      <a:pPr lvl="0" algn="l">
                        <a:lnSpc>
                          <a:spcPct val="100000"/>
                        </a:lnSpc>
                        <a:spcBef>
                          <a:spcPts val="0"/>
                        </a:spcBef>
                        <a:spcAft>
                          <a:spcPts val="0"/>
                        </a:spcAft>
                        <a:buNone/>
                      </a:pPr>
                      <a:r>
                        <a:rPr lang="en-GB" sz="1800" b="0" i="0" u="none" strike="noStrike" noProof="0" dirty="0">
                          <a:solidFill>
                            <a:schemeClr val="tx1"/>
                          </a:solidFill>
                          <a:latin typeface="Times New Roman"/>
                        </a:rPr>
                        <a:t> pill box</a:t>
                      </a:r>
                      <a:endParaRPr lang="en-US" sz="1800" b="0" i="0" u="none" strike="noStrike" noProof="0" dirty="0"/>
                    </a:p>
                    <a:p>
                      <a:pPr lvl="0" algn="l">
                        <a:buNone/>
                      </a:pPr>
                      <a:endParaRPr lang="en-US" sz="1800" b="0" dirty="0">
                        <a:solidFill>
                          <a:schemeClr val="tx1"/>
                        </a:solidFill>
                        <a:latin typeface="Times New Roman"/>
                        <a:cs typeface="Times New Roman"/>
                      </a:endParaRPr>
                    </a:p>
                  </a:txBody>
                  <a:tcPr marT="45684" marB="45684" anchor="ctr"/>
                </a:tc>
                <a:tc>
                  <a:txBody>
                    <a:bodyPr/>
                    <a:lstStyle/>
                    <a:p>
                      <a:pPr lvl="0" algn="l">
                        <a:lnSpc>
                          <a:spcPct val="100000"/>
                        </a:lnSpc>
                        <a:spcBef>
                          <a:spcPts val="0"/>
                        </a:spcBef>
                        <a:spcAft>
                          <a:spcPts val="0"/>
                        </a:spcAft>
                        <a:buNone/>
                      </a:pPr>
                      <a:r>
                        <a:rPr lang="en-GB" sz="1800" b="0" i="0" u="none" strike="noStrike" noProof="0" dirty="0"/>
                        <a:t>The disabled patients and people who cannot afford for a caretaker also require aid. This </a:t>
                      </a:r>
                      <a:endParaRPr lang="en-US" dirty="0"/>
                    </a:p>
                    <a:p>
                      <a:pPr lvl="0" algn="l">
                        <a:lnSpc>
                          <a:spcPct val="100000"/>
                        </a:lnSpc>
                        <a:spcBef>
                          <a:spcPts val="0"/>
                        </a:spcBef>
                        <a:spcAft>
                          <a:spcPts val="0"/>
                        </a:spcAft>
                        <a:buNone/>
                      </a:pPr>
                      <a:r>
                        <a:rPr lang="en-GB" sz="1800" b="0" i="0" u="none" strike="noStrike" noProof="0" dirty="0"/>
                        <a:t>device aims at dispensing pills according to the patient’s health requirements at the right time and </a:t>
                      </a:r>
                      <a:endParaRPr lang="en-GB" dirty="0"/>
                    </a:p>
                    <a:p>
                      <a:pPr lvl="0" algn="l">
                        <a:lnSpc>
                          <a:spcPct val="100000"/>
                        </a:lnSpc>
                        <a:spcBef>
                          <a:spcPts val="0"/>
                        </a:spcBef>
                        <a:spcAft>
                          <a:spcPts val="0"/>
                        </a:spcAft>
                        <a:buNone/>
                      </a:pPr>
                      <a:r>
                        <a:rPr lang="en-GB" sz="1800" b="0" i="0" u="none" strike="noStrike" noProof="0" dirty="0"/>
                        <a:t>dosage</a:t>
                      </a:r>
                    </a:p>
                  </a:txBody>
                  <a:tcPr marT="45684" marB="45684" anchor="ctr"/>
                </a:tc>
                <a:extLst>
                  <a:ext uri="{0D108BD9-81ED-4DB2-BD59-A6C34878D82A}">
                    <a16:rowId xmlns:a16="http://schemas.microsoft.com/office/drawing/2014/main" val="10000"/>
                  </a:ext>
                </a:extLst>
              </a:tr>
            </a:tbl>
          </a:graphicData>
        </a:graphic>
      </p:graphicFrame>
      <p:sp>
        <p:nvSpPr>
          <p:cNvPr id="10274" name="Slide Number Placeholder 9">
            <a:extLst>
              <a:ext uri="{FF2B5EF4-FFF2-40B4-BE49-F238E27FC236}">
                <a16:creationId xmlns:a16="http://schemas.microsoft.com/office/drawing/2014/main" id="{3A138D88-2583-DE6F-A1F5-3F627B218EB9}"/>
              </a:ext>
            </a:extLst>
          </p:cNvPr>
          <p:cNvSpPr>
            <a:spLocks noGrp="1"/>
          </p:cNvSpPr>
          <p:nvPr>
            <p:ph type="sldNum" sz="quarter" idx="12"/>
          </p:nvPr>
        </p:nvSpPr>
        <p:spPr bwMode="auto">
          <a:xfrm>
            <a:off x="65532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solidFill>
                  <a:srgbClr val="898989"/>
                </a:solidFill>
                <a:latin typeface="Calibri" panose="020F0502020204030204" pitchFamily="34" charset="0"/>
              </a:rPr>
              <a:t>7</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17503-1DD5-108B-3F81-8617C6DE3E7D}"/>
              </a:ext>
            </a:extLst>
          </p:cNvPr>
          <p:cNvSpPr>
            <a:spLocks noGrp="1"/>
          </p:cNvSpPr>
          <p:nvPr>
            <p:ph type="title"/>
          </p:nvPr>
        </p:nvSpPr>
        <p:spPr/>
        <p:txBody>
          <a:bodyPr/>
          <a:lstStyle/>
          <a:p>
            <a:r>
              <a:rPr lang="en-US" b="1" dirty="0">
                <a:solidFill>
                  <a:srgbClr val="FF0000"/>
                </a:solidFill>
                <a:latin typeface="Times New Roman"/>
                <a:cs typeface="Times New Roman"/>
              </a:rPr>
              <a:t>Problem Identification</a:t>
            </a:r>
          </a:p>
        </p:txBody>
      </p:sp>
      <p:sp>
        <p:nvSpPr>
          <p:cNvPr id="4" name="Slide Number Placeholder 3">
            <a:extLst>
              <a:ext uri="{FF2B5EF4-FFF2-40B4-BE49-F238E27FC236}">
                <a16:creationId xmlns:a16="http://schemas.microsoft.com/office/drawing/2014/main" id="{5645E75B-E732-4F71-566E-CFEF6755C771}"/>
              </a:ext>
            </a:extLst>
          </p:cNvPr>
          <p:cNvSpPr>
            <a:spLocks noGrp="1"/>
          </p:cNvSpPr>
          <p:nvPr>
            <p:ph type="sldNum" sz="quarter" idx="12"/>
          </p:nvPr>
        </p:nvSpPr>
        <p:spPr/>
        <p:txBody>
          <a:bodyPr/>
          <a:lstStyle/>
          <a:p>
            <a:fld id="{B04A2A0B-7C5E-4DFE-9BAC-90252182DAF3}" type="slidenum">
              <a:rPr lang="en-US" altLang="en-US"/>
              <a:pPr/>
              <a:t>11</a:t>
            </a:fld>
            <a:endParaRPr lang="en-US" altLang="en-US"/>
          </a:p>
        </p:txBody>
      </p:sp>
      <p:sp>
        <p:nvSpPr>
          <p:cNvPr id="6" name="Content Placeholder 5">
            <a:extLst>
              <a:ext uri="{FF2B5EF4-FFF2-40B4-BE49-F238E27FC236}">
                <a16:creationId xmlns:a16="http://schemas.microsoft.com/office/drawing/2014/main" id="{BBDE51C8-76EE-1D28-E294-9D511F49F168}"/>
              </a:ext>
            </a:extLst>
          </p:cNvPr>
          <p:cNvSpPr>
            <a:spLocks noGrp="1"/>
          </p:cNvSpPr>
          <p:nvPr>
            <p:ph idx="1"/>
          </p:nvPr>
        </p:nvSpPr>
        <p:spPr/>
        <p:txBody>
          <a:bodyPr/>
          <a:lstStyle/>
          <a:p>
            <a:r>
              <a:rPr lang="en-US" sz="2400" dirty="0">
                <a:latin typeface="Arial"/>
                <a:cs typeface="Arial"/>
              </a:rPr>
              <a:t>Patients may often fail to comply with their medications whether it was from forgetting to take the medicine,   from taking medicine at the wrong time may leads  to severe problems sometimes it may leads to fatal.</a:t>
            </a:r>
          </a:p>
          <a:p>
            <a:r>
              <a:rPr lang="en-US" sz="2400" dirty="0">
                <a:latin typeface="Arial"/>
                <a:cs typeface="Arial"/>
              </a:rPr>
              <a:t>To avoid this, By using their Smart Phones they can get reminder about their medicine on time.</a:t>
            </a:r>
          </a:p>
        </p:txBody>
      </p:sp>
    </p:spTree>
    <p:extLst>
      <p:ext uri="{BB962C8B-B14F-4D97-AF65-F5344CB8AC3E}">
        <p14:creationId xmlns:p14="http://schemas.microsoft.com/office/powerpoint/2010/main" val="3456037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5FBF265D-637D-5527-9827-AF03A46361F0}"/>
              </a:ext>
            </a:extLst>
          </p:cNvPr>
          <p:cNvSpPr>
            <a:spLocks noGrp="1"/>
          </p:cNvSpPr>
          <p:nvPr>
            <p:ph type="title"/>
          </p:nvPr>
        </p:nvSpPr>
        <p:spPr>
          <a:xfrm>
            <a:off x="228600" y="136525"/>
            <a:ext cx="8839200" cy="1006475"/>
          </a:xfrm>
        </p:spPr>
        <p:txBody>
          <a:bodyPr/>
          <a:lstStyle/>
          <a:p>
            <a:pPr marL="342900" indent="-342900" eaLnBrk="1" hangingPunct="1"/>
            <a:r>
              <a:rPr lang="en-US" altLang="en-US" sz="3200" b="1">
                <a:solidFill>
                  <a:srgbClr val="FF0000"/>
                </a:solidFill>
                <a:latin typeface="Times New Roman" panose="02020603050405020304" pitchFamily="18" charset="0"/>
                <a:cs typeface="Times New Roman" panose="02020603050405020304" pitchFamily="18" charset="0"/>
              </a:rPr>
              <a:t> </a:t>
            </a:r>
            <a:r>
              <a:rPr lang="en-US" altLang="en-US" b="1">
                <a:solidFill>
                  <a:srgbClr val="FF0000"/>
                </a:solidFill>
                <a:latin typeface="Times New Roman" panose="02020603050405020304" pitchFamily="18" charset="0"/>
                <a:cs typeface="Times New Roman" panose="02020603050405020304" pitchFamily="18" charset="0"/>
              </a:rPr>
              <a:t>Block  Diagram </a:t>
            </a:r>
          </a:p>
        </p:txBody>
      </p:sp>
      <p:sp>
        <p:nvSpPr>
          <p:cNvPr id="6" name="Rectangle 5">
            <a:extLst>
              <a:ext uri="{FF2B5EF4-FFF2-40B4-BE49-F238E27FC236}">
                <a16:creationId xmlns:a16="http://schemas.microsoft.com/office/drawing/2014/main" id="{21EB9BBA-80B2-98CA-4D5E-FC55AC588AF0}"/>
              </a:ext>
            </a:extLst>
          </p:cNvPr>
          <p:cNvSpPr/>
          <p:nvPr/>
        </p:nvSpPr>
        <p:spPr>
          <a:xfrm>
            <a:off x="533400" y="1143000"/>
            <a:ext cx="8077200" cy="46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340" name="Slide Number Placeholder 6">
            <a:extLst>
              <a:ext uri="{FF2B5EF4-FFF2-40B4-BE49-F238E27FC236}">
                <a16:creationId xmlns:a16="http://schemas.microsoft.com/office/drawing/2014/main" id="{FC907DAF-9E1F-A8BB-BA94-C43979527FD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solidFill>
                  <a:srgbClr val="898989"/>
                </a:solidFill>
                <a:latin typeface="Calibri" panose="020F0502020204030204" pitchFamily="34" charset="0"/>
              </a:rPr>
              <a:t>11</a:t>
            </a:r>
          </a:p>
        </p:txBody>
      </p:sp>
      <p:pic>
        <p:nvPicPr>
          <p:cNvPr id="2" name="Picture 2" descr="Diagram&#10;&#10;Description automatically generated">
            <a:extLst>
              <a:ext uri="{FF2B5EF4-FFF2-40B4-BE49-F238E27FC236}">
                <a16:creationId xmlns:a16="http://schemas.microsoft.com/office/drawing/2014/main" id="{DDEBE27A-0434-7C93-AEA4-F0D517813155}"/>
              </a:ext>
            </a:extLst>
          </p:cNvPr>
          <p:cNvPicPr>
            <a:picLocks noChangeAspect="1"/>
          </p:cNvPicPr>
          <p:nvPr/>
        </p:nvPicPr>
        <p:blipFill>
          <a:blip r:embed="rId2"/>
          <a:stretch>
            <a:fillRect/>
          </a:stretch>
        </p:blipFill>
        <p:spPr>
          <a:xfrm>
            <a:off x="669985" y="1780045"/>
            <a:ext cx="7401464" cy="393051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2DB6C9BB-51FF-6000-6734-2F20BBED2C55}"/>
              </a:ext>
            </a:extLst>
          </p:cNvPr>
          <p:cNvSpPr>
            <a:spLocks noGrp="1"/>
          </p:cNvSpPr>
          <p:nvPr>
            <p:ph type="title"/>
          </p:nvPr>
        </p:nvSpPr>
        <p:spPr>
          <a:xfrm>
            <a:off x="180975" y="-228600"/>
            <a:ext cx="8229600" cy="1143000"/>
          </a:xfrm>
        </p:spPr>
        <p:txBody>
          <a:bodyPr/>
          <a:lstStyle/>
          <a:p>
            <a:pPr eaLnBrk="1" hangingPunct="1"/>
            <a:r>
              <a:rPr lang="en-US" altLang="en-US" b="1">
                <a:solidFill>
                  <a:srgbClr val="FF0000"/>
                </a:solidFill>
                <a:latin typeface="Times New Roman" panose="02020603050405020304" pitchFamily="18" charset="0"/>
                <a:cs typeface="Times New Roman" panose="02020603050405020304" pitchFamily="18" charset="0"/>
              </a:rPr>
              <a:t>References</a:t>
            </a:r>
          </a:p>
        </p:txBody>
      </p:sp>
      <p:sp>
        <p:nvSpPr>
          <p:cNvPr id="15363" name="Content Placeholder 2">
            <a:extLst>
              <a:ext uri="{FF2B5EF4-FFF2-40B4-BE49-F238E27FC236}">
                <a16:creationId xmlns:a16="http://schemas.microsoft.com/office/drawing/2014/main" id="{70CAA659-1896-0C19-50DB-BBF04F1DA7ED}"/>
              </a:ext>
            </a:extLst>
          </p:cNvPr>
          <p:cNvSpPr>
            <a:spLocks noGrp="1"/>
          </p:cNvSpPr>
          <p:nvPr>
            <p:ph idx="1"/>
          </p:nvPr>
        </p:nvSpPr>
        <p:spPr>
          <a:xfrm>
            <a:off x="457200" y="762000"/>
            <a:ext cx="8229600" cy="5364163"/>
          </a:xfrm>
        </p:spPr>
        <p:txBody>
          <a:bodyPr/>
          <a:lstStyle/>
          <a:p>
            <a:pPr algn="just" eaLnBrk="1" hangingPunct="1">
              <a:lnSpc>
                <a:spcPct val="150000"/>
              </a:lnSpc>
              <a:buFont typeface="Arial" panose="020B0604020202020204" pitchFamily="34" charset="0"/>
              <a:buNone/>
            </a:pPr>
            <a:endParaRPr lang="en-US" altLang="en-US" sz="2400" b="1">
              <a:solidFill>
                <a:srgbClr val="0070C0"/>
              </a:solidFill>
              <a:latin typeface="Cambria" panose="02040503050406030204" pitchFamily="18" charset="0"/>
            </a:endParaRPr>
          </a:p>
          <a:p>
            <a:pPr algn="just" eaLnBrk="1" hangingPunct="1">
              <a:lnSpc>
                <a:spcPct val="150000"/>
              </a:lnSpc>
              <a:buFont typeface="Arial" panose="020B0604020202020204" pitchFamily="34" charset="0"/>
              <a:buNone/>
            </a:pPr>
            <a:endParaRPr lang="en-US" altLang="en-US" sz="2400" b="1">
              <a:solidFill>
                <a:srgbClr val="0070C0"/>
              </a:solidFill>
              <a:latin typeface="Cambria" panose="02040503050406030204" pitchFamily="18" charset="0"/>
            </a:endParaRPr>
          </a:p>
          <a:p>
            <a:pPr eaLnBrk="1" hangingPunct="1"/>
            <a:endParaRPr lang="en-US" altLang="en-US">
              <a:latin typeface="Cambria" panose="02040503050406030204" pitchFamily="18" charset="0"/>
            </a:endParaRPr>
          </a:p>
          <a:p>
            <a:pPr eaLnBrk="1" hangingPunct="1"/>
            <a:endParaRPr lang="en-US" altLang="en-US">
              <a:latin typeface="Cambria" panose="02040503050406030204" pitchFamily="18" charset="0"/>
            </a:endParaRPr>
          </a:p>
          <a:p>
            <a:pPr eaLnBrk="1" hangingPunct="1"/>
            <a:endParaRPr lang="en-US" altLang="en-US">
              <a:latin typeface="Cambria" panose="02040503050406030204" pitchFamily="18" charset="0"/>
            </a:endParaRPr>
          </a:p>
        </p:txBody>
      </p:sp>
      <p:sp>
        <p:nvSpPr>
          <p:cNvPr id="21" name="Rectangle 20">
            <a:extLst>
              <a:ext uri="{FF2B5EF4-FFF2-40B4-BE49-F238E27FC236}">
                <a16:creationId xmlns:a16="http://schemas.microsoft.com/office/drawing/2014/main" id="{FA1A9803-9DD3-0450-494A-732E1366305C}"/>
              </a:ext>
            </a:extLst>
          </p:cNvPr>
          <p:cNvSpPr/>
          <p:nvPr/>
        </p:nvSpPr>
        <p:spPr>
          <a:xfrm>
            <a:off x="533400" y="762000"/>
            <a:ext cx="8077200" cy="46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8678" name="Content Placeholder 2">
            <a:extLst>
              <a:ext uri="{FF2B5EF4-FFF2-40B4-BE49-F238E27FC236}">
                <a16:creationId xmlns:a16="http://schemas.microsoft.com/office/drawing/2014/main" id="{3F5CC231-139E-D55A-BABA-ED75AC186756}"/>
              </a:ext>
            </a:extLst>
          </p:cNvPr>
          <p:cNvSpPr txBox="1">
            <a:spLocks/>
          </p:cNvSpPr>
          <p:nvPr/>
        </p:nvSpPr>
        <p:spPr bwMode="auto">
          <a:xfrm>
            <a:off x="152400" y="914400"/>
            <a:ext cx="8839200" cy="5943600"/>
          </a:xfrm>
          <a:prstGeom prst="rect">
            <a:avLst/>
          </a:prstGeom>
          <a:noFill/>
          <a:ln w="9525">
            <a:noFill/>
            <a:miter lim="800000"/>
            <a:headEnd/>
            <a:tailEnd/>
          </a:ln>
        </p:spPr>
        <p:txBody>
          <a:bodyPr lIns="91440" tIns="45720" rIns="91440" bIns="45720" anchor="t"/>
          <a:lstStyle/>
          <a:p>
            <a:pPr>
              <a:defRPr/>
            </a:pPr>
            <a:endParaRPr lang="en-US" dirty="0">
              <a:solidFill>
                <a:srgbClr val="002060"/>
              </a:solidFill>
              <a:latin typeface="Times New Roman" pitchFamily="18" charset="0"/>
              <a:cs typeface="Times New Roman" pitchFamily="18" charset="0"/>
            </a:endParaRPr>
          </a:p>
          <a:p>
            <a:pPr>
              <a:defRPr/>
            </a:pPr>
            <a:r>
              <a:rPr lang="en-IN" sz="2000" dirty="0">
                <a:latin typeface="Arial"/>
                <a:cs typeface="Arial"/>
              </a:rPr>
              <a:t>1. Bhagya Shree S R, Chandra Shekar P, Automated Medication Dispensing System, 2015 IEEE.</a:t>
            </a:r>
            <a:endParaRPr lang="en-IN"/>
          </a:p>
          <a:p>
            <a:pPr>
              <a:defRPr/>
            </a:pPr>
            <a:r>
              <a:rPr lang="en-US" dirty="0">
                <a:latin typeface="Arial"/>
                <a:cs typeface="Arial"/>
              </a:rPr>
              <a:t>2. </a:t>
            </a:r>
            <a:r>
              <a:rPr lang="en-US" sz="2000" dirty="0">
                <a:latin typeface="Arial"/>
                <a:cs typeface="Arial"/>
              </a:rPr>
              <a:t>Rekha B and D.V. Ashoka, SRHM: Sustainable routing for heterogeneous Ad-hoc environment in </a:t>
            </a:r>
            <a:r>
              <a:rPr lang="en-US" sz="2000" dirty="0" err="1">
                <a:latin typeface="Arial"/>
                <a:cs typeface="Arial"/>
              </a:rPr>
              <a:t>iot</a:t>
            </a:r>
            <a:r>
              <a:rPr lang="en-US" sz="2000" dirty="0">
                <a:latin typeface="Arial"/>
                <a:cs typeface="Arial"/>
              </a:rPr>
              <a:t>-based mobile communication, COMPUSOFT, An international journal of advanced computer technology, 8(1),January-2019 (Volume-VIII, Issue-I), pp- 3003-3010</a:t>
            </a:r>
            <a:endParaRPr lang="en-US" sz="2000" dirty="0"/>
          </a:p>
          <a:p>
            <a:pPr>
              <a:defRPr/>
            </a:pPr>
            <a:r>
              <a:rPr lang="en-US" sz="2000" dirty="0">
                <a:latin typeface="Arial"/>
                <a:cs typeface="Arial"/>
              </a:rPr>
              <a:t>3. M. Sharma and A. Siddiqui, “RFID based mobiles: Next generation applications,” in Information Management and Engineering (ICIME), 2010 The 2nd IEEE International Conference on, 2010, pp. 523-526.</a:t>
            </a:r>
            <a:endParaRPr lang="en-US" sz="2000" dirty="0"/>
          </a:p>
          <a:p>
            <a:pPr>
              <a:defRPr/>
            </a:pPr>
            <a:r>
              <a:rPr lang="en-US" sz="2000" dirty="0">
                <a:latin typeface="Arial"/>
                <a:cs typeface="Arial"/>
              </a:rPr>
              <a:t>4. Ali Z., Hossain M. S., Muhammad G., Sangaiah A. K. An intelligent healthcare system for detection and classification to discriminate vocal fold disorders. Future Generation Computer Systems. 2018;85:19–28. </a:t>
            </a:r>
            <a:r>
              <a:rPr lang="en-US" sz="2000" dirty="0" err="1">
                <a:latin typeface="Arial"/>
                <a:cs typeface="Arial"/>
              </a:rPr>
              <a:t>doi</a:t>
            </a:r>
            <a:r>
              <a:rPr lang="en-US" sz="2000" dirty="0">
                <a:latin typeface="Arial"/>
                <a:cs typeface="Arial"/>
              </a:rPr>
              <a:t>: 10.1016/j.future.2018.02.021</a:t>
            </a:r>
            <a:endParaRPr lang="en-US" sz="2000" dirty="0"/>
          </a:p>
          <a:p>
            <a:pPr>
              <a:defRPr/>
            </a:pPr>
            <a:r>
              <a:rPr lang="en-US" sz="2000" dirty="0">
                <a:latin typeface="Arial"/>
                <a:cs typeface="Arial"/>
              </a:rPr>
              <a:t>5. Hamid Baig &amp; Mirza </a:t>
            </a:r>
            <a:r>
              <a:rPr lang="en-US" sz="2000" dirty="0" err="1">
                <a:latin typeface="Arial"/>
                <a:cs typeface="Arial"/>
              </a:rPr>
              <a:t>Gholamhosseini</a:t>
            </a:r>
            <a:r>
              <a:rPr lang="en-US" sz="2000" dirty="0">
                <a:latin typeface="Arial"/>
                <a:cs typeface="Arial"/>
              </a:rPr>
              <a:t> “Smart Health Monitoring </a:t>
            </a:r>
            <a:endParaRPr lang="en-US" dirty="0"/>
          </a:p>
          <a:p>
            <a:pPr>
              <a:defRPr/>
            </a:pPr>
            <a:r>
              <a:rPr lang="en-US" sz="2000" dirty="0">
                <a:latin typeface="Arial"/>
                <a:cs typeface="Arial"/>
              </a:rPr>
              <a:t>Systems: An Overview of Design and Modeling”, </a:t>
            </a:r>
            <a:endParaRPr lang="en-US" dirty="0"/>
          </a:p>
          <a:p>
            <a:pPr>
              <a:defRPr/>
            </a:pPr>
            <a:r>
              <a:rPr lang="en-US" sz="2000" dirty="0">
                <a:latin typeface="Arial"/>
                <a:cs typeface="Arial"/>
              </a:rPr>
              <a:t>Media New York 2011.</a:t>
            </a:r>
            <a:endParaRPr lang="en-US" dirty="0"/>
          </a:p>
          <a:p>
            <a:pPr>
              <a:defRPr/>
            </a:pPr>
            <a:br>
              <a:rPr lang="en-US" dirty="0"/>
            </a:br>
            <a:endParaRPr lang="en-US" dirty="0"/>
          </a:p>
          <a:p>
            <a:pPr>
              <a:defRPr/>
            </a:pPr>
            <a:endParaRPr lang="en-US" sz="2000" dirty="0">
              <a:latin typeface="Arial"/>
              <a:cs typeface="Arial"/>
            </a:endParaRPr>
          </a:p>
          <a:p>
            <a:pPr>
              <a:defRPr/>
            </a:pPr>
            <a:endParaRPr lang="en-US" sz="2000" dirty="0"/>
          </a:p>
        </p:txBody>
      </p:sp>
      <p:sp>
        <p:nvSpPr>
          <p:cNvPr id="15366" name="Slide Number Placeholder 7">
            <a:extLst>
              <a:ext uri="{FF2B5EF4-FFF2-40B4-BE49-F238E27FC236}">
                <a16:creationId xmlns:a16="http://schemas.microsoft.com/office/drawing/2014/main" id="{A84D2262-9A34-7405-4991-AE2C93ED3EB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solidFill>
                  <a:srgbClr val="898989"/>
                </a:solidFill>
                <a:latin typeface="Calibri" panose="020F0502020204030204" pitchFamily="34" charset="0"/>
              </a:rPr>
              <a:t>12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9AB5015E-D9F5-95C1-FF53-58BA89C41C96}"/>
              </a:ext>
            </a:extLst>
          </p:cNvPr>
          <p:cNvSpPr>
            <a:spLocks noGrp="1"/>
          </p:cNvSpPr>
          <p:nvPr>
            <p:ph type="title"/>
          </p:nvPr>
        </p:nvSpPr>
        <p:spPr>
          <a:xfrm>
            <a:off x="457200" y="-152400"/>
            <a:ext cx="8229600" cy="914400"/>
          </a:xfrm>
        </p:spPr>
        <p:txBody>
          <a:bodyPr/>
          <a:lstStyle/>
          <a:p>
            <a:pPr eaLnBrk="1" hangingPunct="1"/>
            <a:r>
              <a:rPr lang="en-US" altLang="en-US" b="1">
                <a:solidFill>
                  <a:srgbClr val="FF0000"/>
                </a:solidFill>
                <a:latin typeface="Times New Roman" panose="02020603050405020304" pitchFamily="18" charset="0"/>
                <a:cs typeface="Times New Roman" panose="02020603050405020304" pitchFamily="18" charset="0"/>
              </a:rPr>
              <a:t>References</a:t>
            </a:r>
            <a:endParaRPr lang="en-US" altLang="en-US" b="1">
              <a:solidFill>
                <a:srgbClr val="002060"/>
              </a:solidFill>
              <a:latin typeface="Cambria" panose="02040503050406030204" pitchFamily="18" charset="0"/>
            </a:endParaRPr>
          </a:p>
        </p:txBody>
      </p:sp>
      <p:sp>
        <p:nvSpPr>
          <p:cNvPr id="16387" name="Content Placeholder 2">
            <a:extLst>
              <a:ext uri="{FF2B5EF4-FFF2-40B4-BE49-F238E27FC236}">
                <a16:creationId xmlns:a16="http://schemas.microsoft.com/office/drawing/2014/main" id="{A4232AF7-6688-93BB-0E04-8DCDB02A9786}"/>
              </a:ext>
            </a:extLst>
          </p:cNvPr>
          <p:cNvSpPr>
            <a:spLocks noGrp="1"/>
          </p:cNvSpPr>
          <p:nvPr>
            <p:ph idx="1"/>
          </p:nvPr>
        </p:nvSpPr>
        <p:spPr>
          <a:xfrm>
            <a:off x="457200" y="762000"/>
            <a:ext cx="8229600" cy="5364163"/>
          </a:xfrm>
        </p:spPr>
        <p:txBody>
          <a:bodyPr/>
          <a:lstStyle/>
          <a:p>
            <a:pPr algn="just" eaLnBrk="1" hangingPunct="1">
              <a:lnSpc>
                <a:spcPct val="150000"/>
              </a:lnSpc>
              <a:buFont typeface="Arial" panose="020B0604020202020204" pitchFamily="34" charset="0"/>
              <a:buNone/>
            </a:pPr>
            <a:endParaRPr lang="en-US" altLang="en-US" sz="2400" b="1">
              <a:solidFill>
                <a:srgbClr val="0070C0"/>
              </a:solidFill>
              <a:latin typeface="Cambria" panose="02040503050406030204" pitchFamily="18" charset="0"/>
            </a:endParaRPr>
          </a:p>
          <a:p>
            <a:pPr algn="just" eaLnBrk="1" hangingPunct="1">
              <a:lnSpc>
                <a:spcPct val="150000"/>
              </a:lnSpc>
              <a:buFont typeface="Arial" panose="020B0604020202020204" pitchFamily="34" charset="0"/>
              <a:buNone/>
            </a:pPr>
            <a:endParaRPr lang="en-US" altLang="en-US" sz="2400" b="1">
              <a:solidFill>
                <a:srgbClr val="0070C0"/>
              </a:solidFill>
              <a:latin typeface="Cambria" panose="02040503050406030204" pitchFamily="18" charset="0"/>
            </a:endParaRPr>
          </a:p>
          <a:p>
            <a:pPr eaLnBrk="1" hangingPunct="1"/>
            <a:endParaRPr lang="en-US" altLang="en-US">
              <a:latin typeface="Cambria" panose="02040503050406030204" pitchFamily="18" charset="0"/>
            </a:endParaRPr>
          </a:p>
          <a:p>
            <a:pPr eaLnBrk="1" hangingPunct="1"/>
            <a:endParaRPr lang="en-US" altLang="en-US" dirty="0">
              <a:latin typeface="Cambria" panose="02040503050406030204" pitchFamily="18" charset="0"/>
              <a:ea typeface="Cambria" panose="02040503050406030204" pitchFamily="18" charset="0"/>
            </a:endParaRPr>
          </a:p>
          <a:p>
            <a:pPr eaLnBrk="1" hangingPunct="1"/>
            <a:endParaRPr lang="en-US" altLang="en-US">
              <a:latin typeface="Cambria" panose="02040503050406030204" pitchFamily="18" charset="0"/>
            </a:endParaRPr>
          </a:p>
        </p:txBody>
      </p:sp>
      <p:sp>
        <p:nvSpPr>
          <p:cNvPr id="21" name="Rectangle 20">
            <a:extLst>
              <a:ext uri="{FF2B5EF4-FFF2-40B4-BE49-F238E27FC236}">
                <a16:creationId xmlns:a16="http://schemas.microsoft.com/office/drawing/2014/main" id="{32744133-ADBB-57AD-C290-954DB5E4E926}"/>
              </a:ext>
            </a:extLst>
          </p:cNvPr>
          <p:cNvSpPr/>
          <p:nvPr/>
        </p:nvSpPr>
        <p:spPr>
          <a:xfrm>
            <a:off x="533400" y="762000"/>
            <a:ext cx="8077200" cy="46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294" name="Content Placeholder 2">
            <a:extLst>
              <a:ext uri="{FF2B5EF4-FFF2-40B4-BE49-F238E27FC236}">
                <a16:creationId xmlns:a16="http://schemas.microsoft.com/office/drawing/2014/main" id="{9CD0D8A1-2027-4CF9-57A6-FE59C0C56A43}"/>
              </a:ext>
            </a:extLst>
          </p:cNvPr>
          <p:cNvSpPr txBox="1">
            <a:spLocks/>
          </p:cNvSpPr>
          <p:nvPr/>
        </p:nvSpPr>
        <p:spPr bwMode="auto">
          <a:xfrm>
            <a:off x="304800" y="969033"/>
            <a:ext cx="8610600" cy="5174413"/>
          </a:xfrm>
          <a:prstGeom prst="rect">
            <a:avLst/>
          </a:prstGeom>
          <a:noFill/>
          <a:ln>
            <a:noFill/>
          </a:ln>
        </p:spPr>
        <p:txBody>
          <a:bodyPr lIns="91440" tIns="45720" rIns="91440" bIns="45720" anchor="t"/>
          <a:lstStyle>
            <a:lvl1pPr marL="457200" indent="-4572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indent="0" algn="just" eaLnBrk="1" hangingPunct="1">
              <a:buNone/>
              <a:defRPr/>
            </a:pPr>
            <a:r>
              <a:rPr lang="en-US" sz="2000" dirty="0">
                <a:latin typeface="Arial"/>
                <a:cs typeface="Times New Roman"/>
              </a:rPr>
              <a:t>6. </a:t>
            </a:r>
            <a:r>
              <a:rPr lang="en-US" sz="2000" dirty="0">
                <a:latin typeface="Arial"/>
                <a:cs typeface="Calibri"/>
              </a:rPr>
              <a:t> </a:t>
            </a:r>
            <a:r>
              <a:rPr lang="en-US" sz="2000" dirty="0" err="1">
                <a:latin typeface="Arial"/>
                <a:cs typeface="Calibri"/>
              </a:rPr>
              <a:t>Ministerio</a:t>
            </a:r>
            <a:r>
              <a:rPr lang="en-US" sz="2000" dirty="0">
                <a:latin typeface="Arial"/>
                <a:cs typeface="Calibri"/>
              </a:rPr>
              <a:t> Salud Publica, "MAIS (Manual del </a:t>
            </a:r>
            <a:r>
              <a:rPr lang="en-US" sz="2000" dirty="0" err="1">
                <a:latin typeface="Arial"/>
                <a:cs typeface="Calibri"/>
              </a:rPr>
              <a:t>Modelo</a:t>
            </a:r>
            <a:r>
              <a:rPr lang="en-US" sz="2000" dirty="0">
                <a:latin typeface="Arial"/>
                <a:cs typeface="Calibri"/>
              </a:rPr>
              <a:t> de Atenci6n Integral de Salud)," </a:t>
            </a:r>
            <a:r>
              <a:rPr lang="en-US" sz="2000" dirty="0" err="1">
                <a:latin typeface="Arial"/>
                <a:cs typeface="Calibri"/>
              </a:rPr>
              <a:t>Ministerio</a:t>
            </a:r>
            <a:r>
              <a:rPr lang="en-US" sz="2000" dirty="0">
                <a:latin typeface="Arial"/>
                <a:cs typeface="Calibri"/>
              </a:rPr>
              <a:t> de Salud Publica del Ecuador. p. 210, 2012. </a:t>
            </a:r>
            <a:endParaRPr lang="en-US" sz="2000">
              <a:latin typeface="Arial"/>
              <a:cs typeface="Calibri"/>
            </a:endParaRPr>
          </a:p>
          <a:p>
            <a:pPr marL="0" indent="0" algn="just">
              <a:buNone/>
              <a:defRPr/>
            </a:pPr>
            <a:r>
              <a:rPr lang="en-US" sz="2000" dirty="0">
                <a:latin typeface="Arial"/>
                <a:cs typeface="Calibri"/>
              </a:rPr>
              <a:t>7. L. Garyon et al., "Medical and Assistive Health Technology: Meeting the Needs of Aging  Populations," vol. 56, pp. 293-302, 2016.</a:t>
            </a:r>
            <a:endParaRPr lang="en-US" sz="2000">
              <a:latin typeface="Arial"/>
              <a:cs typeface="Calibri"/>
            </a:endParaRPr>
          </a:p>
          <a:p>
            <a:pPr marL="0" indent="0" algn="just">
              <a:buNone/>
              <a:defRPr/>
            </a:pPr>
            <a:r>
              <a:rPr lang="en-US" sz="2000" dirty="0">
                <a:latin typeface="Arial"/>
                <a:cs typeface="Calibri"/>
              </a:rPr>
              <a:t>8. </a:t>
            </a:r>
            <a:r>
              <a:rPr lang="en-US" sz="2000" dirty="0" err="1">
                <a:latin typeface="Arial"/>
                <a:cs typeface="Calibri"/>
              </a:rPr>
              <a:t>R.Vasuki</a:t>
            </a:r>
            <a:r>
              <a:rPr lang="en-US" sz="2000" dirty="0">
                <a:latin typeface="Arial"/>
                <a:cs typeface="Calibri"/>
              </a:rPr>
              <a:t>, </a:t>
            </a:r>
            <a:r>
              <a:rPr lang="en-US" sz="2000" dirty="0" err="1">
                <a:latin typeface="Arial"/>
                <a:cs typeface="Calibri"/>
              </a:rPr>
              <a:t>C.Dennis</a:t>
            </a:r>
            <a:r>
              <a:rPr lang="en-US" sz="2000" dirty="0">
                <a:latin typeface="Arial"/>
                <a:cs typeface="Calibri"/>
              </a:rPr>
              <a:t>, </a:t>
            </a:r>
            <a:r>
              <a:rPr lang="en-US" sz="2000" dirty="0" err="1">
                <a:latin typeface="Arial"/>
                <a:cs typeface="Calibri"/>
              </a:rPr>
              <a:t>HemPriya</a:t>
            </a:r>
            <a:r>
              <a:rPr lang="en-US" sz="2000" dirty="0">
                <a:latin typeface="Arial"/>
                <a:cs typeface="Calibri"/>
              </a:rPr>
              <a:t> Changer, An portable monitoring device of measuring drips rate  by using  an  Intravenous (IV)  set,  International  Journal of  Biotechnology  Trends and Technology Vol. 1, Issue 3, No.4 2011. </a:t>
            </a:r>
          </a:p>
          <a:p>
            <a:pPr marL="0" indent="0">
              <a:buNone/>
              <a:defRPr/>
            </a:pPr>
            <a:r>
              <a:rPr lang="en-US" sz="2000" dirty="0">
                <a:latin typeface="Arial"/>
                <a:cs typeface="Calibri"/>
              </a:rPr>
              <a:t>9. </a:t>
            </a:r>
            <a:r>
              <a:rPr lang="en-US" sz="2000" dirty="0" err="1">
                <a:latin typeface="Arial"/>
                <a:cs typeface="Calibri"/>
              </a:rPr>
              <a:t>C.C.Gavimath</a:t>
            </a:r>
            <a:r>
              <a:rPr lang="en-US" sz="2000" dirty="0">
                <a:latin typeface="Arial"/>
                <a:cs typeface="Calibri"/>
              </a:rPr>
              <a:t>, Krishnamurthy Bhat, </a:t>
            </a:r>
            <a:r>
              <a:rPr lang="en-US" sz="2000" dirty="0" err="1">
                <a:latin typeface="Arial"/>
                <a:cs typeface="Calibri"/>
              </a:rPr>
              <a:t>C.C.Chayalakshmi</a:t>
            </a:r>
            <a:r>
              <a:rPr lang="en-US" sz="2000" dirty="0">
                <a:latin typeface="Arial"/>
                <a:cs typeface="Calibri"/>
              </a:rPr>
              <a:t>, </a:t>
            </a:r>
            <a:r>
              <a:rPr lang="en-US" sz="2000" dirty="0" err="1">
                <a:latin typeface="Arial"/>
                <a:cs typeface="Calibri"/>
              </a:rPr>
              <a:t>R.S.Hooli</a:t>
            </a:r>
            <a:r>
              <a:rPr lang="en-US" sz="2000" dirty="0">
                <a:latin typeface="Arial"/>
                <a:cs typeface="Calibri"/>
              </a:rPr>
              <a:t>,  </a:t>
            </a:r>
            <a:r>
              <a:rPr lang="en-US" sz="2000" dirty="0" err="1">
                <a:latin typeface="Arial"/>
                <a:cs typeface="Calibri"/>
              </a:rPr>
              <a:t>B.E.Ravishankera</a:t>
            </a:r>
            <a:r>
              <a:rPr lang="en-US" sz="2000" dirty="0">
                <a:latin typeface="Arial"/>
                <a:cs typeface="Calibri"/>
              </a:rPr>
              <a:t>  Design and  Development  of versatile  saline flow  rate measuring  system and  GSM based  remote monitoring device,  International Journal Of Pharmaceutical Applications ISSN 0976- 2639.</a:t>
            </a:r>
          </a:p>
          <a:p>
            <a:pPr algn="just">
              <a:buNone/>
              <a:defRPr/>
            </a:pPr>
            <a:br>
              <a:rPr lang="en-US" dirty="0"/>
            </a:br>
            <a:endParaRPr lang="en-US" sz="2000">
              <a:latin typeface="Arial"/>
            </a:endParaRPr>
          </a:p>
          <a:p>
            <a:pPr marL="0" indent="0" algn="just">
              <a:buNone/>
              <a:defRPr/>
            </a:pPr>
            <a:br>
              <a:rPr lang="en-US" dirty="0"/>
            </a:br>
            <a:endParaRPr lang="en-US" sz="2000"/>
          </a:p>
          <a:p>
            <a:pPr marL="0" indent="0" algn="just">
              <a:spcBef>
                <a:spcPct val="0"/>
              </a:spcBef>
              <a:buNone/>
              <a:defRPr/>
            </a:pPr>
            <a:br>
              <a:rPr lang="en-US" dirty="0"/>
            </a:br>
            <a:endParaRPr lang="en-US" sz="2000"/>
          </a:p>
        </p:txBody>
      </p:sp>
      <p:sp>
        <p:nvSpPr>
          <p:cNvPr id="16390" name="Slide Number Placeholder 7">
            <a:extLst>
              <a:ext uri="{FF2B5EF4-FFF2-40B4-BE49-F238E27FC236}">
                <a16:creationId xmlns:a16="http://schemas.microsoft.com/office/drawing/2014/main" id="{CD6E1855-03F0-C06A-D6E7-0C2B19411E7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solidFill>
                  <a:srgbClr val="898989"/>
                </a:solidFill>
                <a:latin typeface="Calibri" panose="020F0502020204030204" pitchFamily="34" charset="0"/>
              </a:rPr>
              <a:t>14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a:extLst>
              <a:ext uri="{FF2B5EF4-FFF2-40B4-BE49-F238E27FC236}">
                <a16:creationId xmlns:a16="http://schemas.microsoft.com/office/drawing/2014/main" id="{6C93AA60-0581-F9E4-4268-43D84DA72273}"/>
              </a:ext>
            </a:extLst>
          </p:cNvPr>
          <p:cNvSpPr>
            <a:spLocks noGrp="1"/>
          </p:cNvSpPr>
          <p:nvPr>
            <p:ph idx="1"/>
          </p:nvPr>
        </p:nvSpPr>
        <p:spPr>
          <a:xfrm>
            <a:off x="533400" y="2362200"/>
            <a:ext cx="8229600" cy="533400"/>
          </a:xfrm>
        </p:spPr>
        <p:txBody>
          <a:bodyPr/>
          <a:lstStyle/>
          <a:p>
            <a:pPr algn="ctr">
              <a:buFont typeface="Arial" panose="020B0604020202020204" pitchFamily="34" charset="0"/>
              <a:buNone/>
            </a:pPr>
            <a:r>
              <a:rPr lang="en-IN" altLang="en-US" sz="3600" b="1">
                <a:solidFill>
                  <a:srgbClr val="FF0000"/>
                </a:solidFill>
                <a:latin typeface="Times New Roman" panose="02020603050405020304" pitchFamily="18" charset="0"/>
                <a:cs typeface="Times New Roman" panose="02020603050405020304" pitchFamily="18" charset="0"/>
              </a:rPr>
              <a:t>Questions &amp; Discussion</a:t>
            </a:r>
            <a:endParaRPr lang="en-US" altLang="en-US" sz="3600" b="1">
              <a:solidFill>
                <a:srgbClr val="FF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DFB2D7F-2C33-ECDF-A80F-DC63E3110A6D}"/>
              </a:ext>
            </a:extLst>
          </p:cNvPr>
          <p:cNvSpPr>
            <a:spLocks noGrp="1"/>
          </p:cNvSpPr>
          <p:nvPr>
            <p:ph type="dt" sz="quarter" idx="10"/>
          </p:nvPr>
        </p:nvSpPr>
        <p:spPr/>
        <p:txBody>
          <a:bodyPr/>
          <a:lstStyle/>
          <a:p>
            <a:pPr>
              <a:defRPr/>
            </a:pPr>
            <a:fld id="{4F0FEDDB-DA0C-4246-A552-3C3576E809A7}" type="datetime1">
              <a:rPr lang="en-US" smtClean="0"/>
              <a:pPr>
                <a:defRPr/>
              </a:pPr>
              <a:t>10/7/2022</a:t>
            </a:fld>
            <a:endParaRPr lang="en-US"/>
          </a:p>
        </p:txBody>
      </p:sp>
      <p:sp>
        <p:nvSpPr>
          <p:cNvPr id="17412" name="Slide Number Placeholder 4">
            <a:extLst>
              <a:ext uri="{FF2B5EF4-FFF2-40B4-BE49-F238E27FC236}">
                <a16:creationId xmlns:a16="http://schemas.microsoft.com/office/drawing/2014/main" id="{8C857AB3-D5B0-A40A-EFCC-8B1F00F8BA3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255F293-8125-46FF-B633-FD1658507F2D}" type="slidenum">
              <a:rPr lang="en-US" altLang="en-US">
                <a:solidFill>
                  <a:srgbClr val="898989"/>
                </a:solidFill>
                <a:latin typeface="Calibri" panose="020F0502020204030204" pitchFamily="34" charset="0"/>
              </a:rPr>
              <a:pPr/>
              <a:t>15</a:t>
            </a:fld>
            <a:endParaRPr lang="en-US" altLang="en-US">
              <a:solidFill>
                <a:srgbClr val="898989"/>
              </a:solidFill>
              <a:latin typeface="Calibri" panose="020F050202020403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a:extLst>
              <a:ext uri="{FF2B5EF4-FFF2-40B4-BE49-F238E27FC236}">
                <a16:creationId xmlns:a16="http://schemas.microsoft.com/office/drawing/2014/main" id="{91C2323D-E776-F6AD-B326-6669071DC9B4}"/>
              </a:ext>
            </a:extLst>
          </p:cNvPr>
          <p:cNvSpPr>
            <a:spLocks noGrp="1"/>
          </p:cNvSpPr>
          <p:nvPr>
            <p:ph idx="1"/>
          </p:nvPr>
        </p:nvSpPr>
        <p:spPr>
          <a:xfrm>
            <a:off x="533400" y="1981200"/>
            <a:ext cx="8229600" cy="1066800"/>
          </a:xfrm>
        </p:spPr>
        <p:txBody>
          <a:bodyPr/>
          <a:lstStyle/>
          <a:p>
            <a:pPr algn="ctr">
              <a:buFont typeface="Arial" panose="020B0604020202020204" pitchFamily="34" charset="0"/>
              <a:buNone/>
            </a:pPr>
            <a:r>
              <a:rPr lang="en-IN" altLang="en-US" sz="6000">
                <a:solidFill>
                  <a:srgbClr val="FF0000"/>
                </a:solidFill>
                <a:latin typeface="Times New Roman" panose="02020603050405020304" pitchFamily="18" charset="0"/>
                <a:cs typeface="Times New Roman" panose="02020603050405020304" pitchFamily="18" charset="0"/>
              </a:rPr>
              <a:t>THANK YOU</a:t>
            </a:r>
            <a:endParaRPr lang="en-US" altLang="en-US" sz="6000">
              <a:solidFill>
                <a:srgbClr val="FF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B6B8570-D855-876C-1270-A2262370C02D}"/>
              </a:ext>
            </a:extLst>
          </p:cNvPr>
          <p:cNvSpPr>
            <a:spLocks noGrp="1"/>
          </p:cNvSpPr>
          <p:nvPr>
            <p:ph type="dt" sz="quarter" idx="10"/>
          </p:nvPr>
        </p:nvSpPr>
        <p:spPr/>
        <p:txBody>
          <a:bodyPr/>
          <a:lstStyle/>
          <a:p>
            <a:pPr>
              <a:defRPr/>
            </a:pPr>
            <a:fld id="{4F0FEDDB-DA0C-4246-A552-3C3576E809A7}" type="datetime1">
              <a:rPr lang="en-US" smtClean="0"/>
              <a:pPr>
                <a:defRPr/>
              </a:pPr>
              <a:t>10/7/2022</a:t>
            </a:fld>
            <a:endParaRPr lang="en-US" dirty="0"/>
          </a:p>
        </p:txBody>
      </p:sp>
      <p:sp>
        <p:nvSpPr>
          <p:cNvPr id="18436" name="Slide Number Placeholder 4">
            <a:extLst>
              <a:ext uri="{FF2B5EF4-FFF2-40B4-BE49-F238E27FC236}">
                <a16:creationId xmlns:a16="http://schemas.microsoft.com/office/drawing/2014/main" id="{028E7B2F-EEC0-2CC3-DBBE-008A556DB24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0DE8D2C-0A83-4F08-9982-4409A5E65408}" type="slidenum">
              <a:rPr lang="en-US" altLang="en-US">
                <a:solidFill>
                  <a:srgbClr val="898989"/>
                </a:solidFill>
                <a:latin typeface="Calibri" panose="020F0502020204030204" pitchFamily="34" charset="0"/>
              </a:rPr>
              <a:pPr/>
              <a:t>16</a:t>
            </a:fld>
            <a:endParaRPr lang="en-US" altLang="en-US">
              <a:solidFill>
                <a:srgbClr val="898989"/>
              </a:solidFill>
              <a:latin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9ECB755B-9E26-F48D-A58F-E0E631A89A83}"/>
              </a:ext>
            </a:extLst>
          </p:cNvPr>
          <p:cNvSpPr>
            <a:spLocks noGrp="1"/>
          </p:cNvSpPr>
          <p:nvPr>
            <p:ph type="title"/>
          </p:nvPr>
        </p:nvSpPr>
        <p:spPr/>
        <p:txBody>
          <a:bodyPr/>
          <a:lstStyle/>
          <a:p>
            <a:r>
              <a:rPr lang="en-US" altLang="en-US" b="1">
                <a:solidFill>
                  <a:srgbClr val="FF0000"/>
                </a:solidFill>
                <a:latin typeface="Times New Roman" panose="02020603050405020304" pitchFamily="18" charset="0"/>
                <a:cs typeface="Times New Roman" panose="02020603050405020304" pitchFamily="18" charset="0"/>
              </a:rPr>
              <a:t>Table of Contents</a:t>
            </a:r>
          </a:p>
        </p:txBody>
      </p:sp>
      <p:sp>
        <p:nvSpPr>
          <p:cNvPr id="3075" name="Content Placeholder 2">
            <a:extLst>
              <a:ext uri="{FF2B5EF4-FFF2-40B4-BE49-F238E27FC236}">
                <a16:creationId xmlns:a16="http://schemas.microsoft.com/office/drawing/2014/main" id="{97E1B13C-E918-5F57-4CEC-08D665DB5FEA}"/>
              </a:ext>
            </a:extLst>
          </p:cNvPr>
          <p:cNvSpPr>
            <a:spLocks noGrp="1"/>
          </p:cNvSpPr>
          <p:nvPr>
            <p:ph idx="1"/>
          </p:nvPr>
        </p:nvSpPr>
        <p:spPr/>
        <p:txBody>
          <a:bodyPr/>
          <a:lstStyle/>
          <a:p>
            <a:endParaRPr lang="en-US" altLang="en-US"/>
          </a:p>
        </p:txBody>
      </p:sp>
      <p:sp>
        <p:nvSpPr>
          <p:cNvPr id="3076" name="Slide Number Placeholder 3">
            <a:extLst>
              <a:ext uri="{FF2B5EF4-FFF2-40B4-BE49-F238E27FC236}">
                <a16:creationId xmlns:a16="http://schemas.microsoft.com/office/drawing/2014/main" id="{A4B81C72-E3E4-865A-C26B-2642AB9C89F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A61BFF6-AC4A-46A7-99FE-23DF47A36652}" type="slidenum">
              <a:rPr lang="en-US" altLang="en-US">
                <a:solidFill>
                  <a:srgbClr val="898989"/>
                </a:solidFill>
                <a:latin typeface="Calibri" panose="020F0502020204030204" pitchFamily="34" charset="0"/>
              </a:rPr>
              <a:pPr/>
              <a:t>2</a:t>
            </a:fld>
            <a:endParaRPr lang="en-US" altLang="en-US">
              <a:solidFill>
                <a:srgbClr val="898989"/>
              </a:solidFill>
              <a:latin typeface="Calibri" panose="020F0502020204030204" pitchFamily="34" charset="0"/>
            </a:endParaRPr>
          </a:p>
        </p:txBody>
      </p:sp>
      <p:graphicFrame>
        <p:nvGraphicFramePr>
          <p:cNvPr id="5" name="Content Placeholder 7">
            <a:extLst>
              <a:ext uri="{FF2B5EF4-FFF2-40B4-BE49-F238E27FC236}">
                <a16:creationId xmlns:a16="http://schemas.microsoft.com/office/drawing/2014/main" id="{8A1A2039-2531-580E-A4B9-0B19E85FB1C0}"/>
              </a:ext>
            </a:extLst>
          </p:cNvPr>
          <p:cNvGraphicFramePr>
            <a:graphicFrameLocks/>
          </p:cNvGraphicFramePr>
          <p:nvPr/>
        </p:nvGraphicFramePr>
        <p:xfrm>
          <a:off x="457200" y="1447800"/>
          <a:ext cx="8229600" cy="5090052"/>
        </p:xfrm>
        <a:graphic>
          <a:graphicData uri="http://schemas.openxmlformats.org/drawingml/2006/table">
            <a:tbl>
              <a:tblPr firstRow="1" bandRow="1">
                <a:tableStyleId>{5C22544A-7EE6-4342-B048-85BDC9FD1C3A}</a:tableStyleId>
              </a:tblPr>
              <a:tblGrid>
                <a:gridCol w="1211580">
                  <a:extLst>
                    <a:ext uri="{9D8B030D-6E8A-4147-A177-3AD203B41FA5}">
                      <a16:colId xmlns:a16="http://schemas.microsoft.com/office/drawing/2014/main" val="20000"/>
                    </a:ext>
                  </a:extLst>
                </a:gridCol>
                <a:gridCol w="5793105">
                  <a:extLst>
                    <a:ext uri="{9D8B030D-6E8A-4147-A177-3AD203B41FA5}">
                      <a16:colId xmlns:a16="http://schemas.microsoft.com/office/drawing/2014/main" val="20001"/>
                    </a:ext>
                  </a:extLst>
                </a:gridCol>
                <a:gridCol w="1224915">
                  <a:extLst>
                    <a:ext uri="{9D8B030D-6E8A-4147-A177-3AD203B41FA5}">
                      <a16:colId xmlns:a16="http://schemas.microsoft.com/office/drawing/2014/main" val="20002"/>
                    </a:ext>
                  </a:extLst>
                </a:gridCol>
              </a:tblGrid>
              <a:tr h="944762">
                <a:tc>
                  <a:txBody>
                    <a:bodyPr/>
                    <a:lstStyle/>
                    <a:p>
                      <a:pPr algn="ctr">
                        <a:buNone/>
                      </a:pPr>
                      <a:r>
                        <a:rPr lang="en-IN" altLang="en-US" sz="2800" dirty="0" err="1">
                          <a:latin typeface="Times New Roman" pitchFamily="18" charset="0"/>
                          <a:cs typeface="Times New Roman" pitchFamily="18" charset="0"/>
                        </a:rPr>
                        <a:t>S.No</a:t>
                      </a:r>
                      <a:r>
                        <a:rPr lang="en-IN" altLang="en-US" sz="2800" dirty="0">
                          <a:latin typeface="Times New Roman" pitchFamily="18" charset="0"/>
                          <a:cs typeface="Times New Roman" pitchFamily="18" charset="0"/>
                        </a:rPr>
                        <a:t>.</a:t>
                      </a:r>
                    </a:p>
                  </a:txBody>
                  <a:tcPr marT="45714" marB="45714" anchor="ctr"/>
                </a:tc>
                <a:tc>
                  <a:txBody>
                    <a:bodyPr/>
                    <a:lstStyle/>
                    <a:p>
                      <a:pPr algn="ctr">
                        <a:buNone/>
                      </a:pPr>
                      <a:r>
                        <a:rPr lang="en-IN" altLang="en-US" sz="2800" dirty="0">
                          <a:latin typeface="Times New Roman" pitchFamily="18" charset="0"/>
                          <a:cs typeface="Times New Roman" pitchFamily="18" charset="0"/>
                        </a:rPr>
                        <a:t>Content</a:t>
                      </a:r>
                    </a:p>
                  </a:txBody>
                  <a:tcPr marT="45714" marB="45714" anchor="ctr"/>
                </a:tc>
                <a:tc>
                  <a:txBody>
                    <a:bodyPr/>
                    <a:lstStyle/>
                    <a:p>
                      <a:pPr algn="ctr">
                        <a:buNone/>
                      </a:pPr>
                      <a:r>
                        <a:rPr lang="en-IN" altLang="en-US" sz="2800" dirty="0">
                          <a:latin typeface="Times New Roman" pitchFamily="18" charset="0"/>
                          <a:cs typeface="Times New Roman" pitchFamily="18" charset="0"/>
                        </a:rPr>
                        <a:t>Slide No.</a:t>
                      </a:r>
                    </a:p>
                  </a:txBody>
                  <a:tcPr marT="45714" marB="45714" anchor="ctr"/>
                </a:tc>
                <a:extLst>
                  <a:ext uri="{0D108BD9-81ED-4DB2-BD59-A6C34878D82A}">
                    <a16:rowId xmlns:a16="http://schemas.microsoft.com/office/drawing/2014/main" val="10000"/>
                  </a:ext>
                </a:extLst>
              </a:tr>
              <a:tr h="518095">
                <a:tc>
                  <a:txBody>
                    <a:bodyPr/>
                    <a:lstStyle/>
                    <a:p>
                      <a:pPr algn="ctr">
                        <a:buNone/>
                      </a:pPr>
                      <a:r>
                        <a:rPr lang="en-IN" altLang="en-US" sz="2800" dirty="0">
                          <a:latin typeface="Times New Roman" pitchFamily="18" charset="0"/>
                          <a:cs typeface="Times New Roman" pitchFamily="18" charset="0"/>
                        </a:rPr>
                        <a:t>1</a:t>
                      </a:r>
                    </a:p>
                  </a:txBody>
                  <a:tcPr marT="45714" marB="45714"/>
                </a:tc>
                <a:tc>
                  <a:txBody>
                    <a:bodyPr/>
                    <a:lstStyle/>
                    <a:p>
                      <a:r>
                        <a:rPr lang="en-US" sz="2800" dirty="0">
                          <a:latin typeface="Times New Roman" pitchFamily="18" charset="0"/>
                          <a:cs typeface="Times New Roman" pitchFamily="18" charset="0"/>
                        </a:rPr>
                        <a:t>Objectives</a:t>
                      </a:r>
                    </a:p>
                  </a:txBody>
                  <a:tcPr marT="45714" marB="45714"/>
                </a:tc>
                <a:tc>
                  <a:txBody>
                    <a:bodyPr/>
                    <a:lstStyle/>
                    <a:p>
                      <a:pPr algn="ctr">
                        <a:buNone/>
                      </a:pPr>
                      <a:endParaRPr lang="en-IN" altLang="en-US" sz="2800" dirty="0">
                        <a:latin typeface="Times New Roman" pitchFamily="18" charset="0"/>
                        <a:cs typeface="Times New Roman" pitchFamily="18" charset="0"/>
                      </a:endParaRPr>
                    </a:p>
                  </a:txBody>
                  <a:tcPr marT="45714" marB="45714" anchor="ctr"/>
                </a:tc>
                <a:extLst>
                  <a:ext uri="{0D108BD9-81ED-4DB2-BD59-A6C34878D82A}">
                    <a16:rowId xmlns:a16="http://schemas.microsoft.com/office/drawing/2014/main" val="10001"/>
                  </a:ext>
                </a:extLst>
              </a:tr>
              <a:tr h="518095">
                <a:tc>
                  <a:txBody>
                    <a:bodyPr/>
                    <a:lstStyle/>
                    <a:p>
                      <a:pPr algn="ctr">
                        <a:buNone/>
                      </a:pPr>
                      <a:r>
                        <a:rPr lang="en-IN" altLang="en-US" sz="2800">
                          <a:latin typeface="Times New Roman" pitchFamily="18" charset="0"/>
                          <a:cs typeface="Times New Roman" pitchFamily="18" charset="0"/>
                        </a:rPr>
                        <a:t>2</a:t>
                      </a:r>
                    </a:p>
                  </a:txBody>
                  <a:tcPr marT="45714" marB="45714"/>
                </a:tc>
                <a:tc>
                  <a:txBody>
                    <a:bodyPr/>
                    <a:lstStyle/>
                    <a:p>
                      <a:pPr>
                        <a:buNone/>
                      </a:pPr>
                      <a:r>
                        <a:rPr lang="en-IN" altLang="en-US" sz="2800" dirty="0">
                          <a:latin typeface="Times New Roman" pitchFamily="18" charset="0"/>
                          <a:cs typeface="Times New Roman" pitchFamily="18" charset="0"/>
                        </a:rPr>
                        <a:t>Abstract</a:t>
                      </a:r>
                    </a:p>
                  </a:txBody>
                  <a:tcPr marT="45714" marB="45714"/>
                </a:tc>
                <a:tc>
                  <a:txBody>
                    <a:bodyPr/>
                    <a:lstStyle/>
                    <a:p>
                      <a:pPr algn="ctr">
                        <a:buNone/>
                      </a:pPr>
                      <a:endParaRPr lang="en-IN" altLang="en-US" sz="2800" dirty="0">
                        <a:latin typeface="Times New Roman" pitchFamily="18" charset="0"/>
                        <a:cs typeface="Times New Roman" pitchFamily="18" charset="0"/>
                      </a:endParaRPr>
                    </a:p>
                  </a:txBody>
                  <a:tcPr marT="45714" marB="45714" anchor="ctr"/>
                </a:tc>
                <a:extLst>
                  <a:ext uri="{0D108BD9-81ED-4DB2-BD59-A6C34878D82A}">
                    <a16:rowId xmlns:a16="http://schemas.microsoft.com/office/drawing/2014/main" val="10002"/>
                  </a:ext>
                </a:extLst>
              </a:tr>
              <a:tr h="518095">
                <a:tc>
                  <a:txBody>
                    <a:bodyPr/>
                    <a:lstStyle/>
                    <a:p>
                      <a:pPr algn="ctr">
                        <a:buNone/>
                      </a:pPr>
                      <a:r>
                        <a:rPr lang="en-IN" altLang="en-US" sz="2800" dirty="0">
                          <a:latin typeface="Times New Roman" pitchFamily="18" charset="0"/>
                          <a:cs typeface="Times New Roman" pitchFamily="18" charset="0"/>
                        </a:rPr>
                        <a:t>3</a:t>
                      </a:r>
                    </a:p>
                  </a:txBody>
                  <a:tcPr marT="45714" marB="45714"/>
                </a:tc>
                <a:tc>
                  <a:txBody>
                    <a:bodyPr/>
                    <a:lstStyle/>
                    <a:p>
                      <a:pPr>
                        <a:buNone/>
                      </a:pPr>
                      <a:r>
                        <a:rPr lang="en-IN" altLang="en-US" sz="2800" dirty="0">
                          <a:latin typeface="Times New Roman" pitchFamily="18" charset="0"/>
                          <a:cs typeface="Times New Roman" pitchFamily="18" charset="0"/>
                        </a:rPr>
                        <a:t>Introduction</a:t>
                      </a:r>
                    </a:p>
                  </a:txBody>
                  <a:tcPr marT="45714" marB="45714"/>
                </a:tc>
                <a:tc>
                  <a:txBody>
                    <a:bodyPr/>
                    <a:lstStyle/>
                    <a:p>
                      <a:pPr algn="ctr">
                        <a:buNone/>
                      </a:pPr>
                      <a:endParaRPr lang="en-IN" altLang="en-US" sz="2800" dirty="0">
                        <a:latin typeface="Times New Roman" pitchFamily="18" charset="0"/>
                        <a:cs typeface="Times New Roman" pitchFamily="18" charset="0"/>
                      </a:endParaRPr>
                    </a:p>
                  </a:txBody>
                  <a:tcPr marT="45714" marB="45714" anchor="ctr"/>
                </a:tc>
                <a:extLst>
                  <a:ext uri="{0D108BD9-81ED-4DB2-BD59-A6C34878D82A}">
                    <a16:rowId xmlns:a16="http://schemas.microsoft.com/office/drawing/2014/main" val="10003"/>
                  </a:ext>
                </a:extLst>
              </a:tr>
              <a:tr h="518095">
                <a:tc>
                  <a:txBody>
                    <a:bodyPr/>
                    <a:lstStyle/>
                    <a:p>
                      <a:pPr algn="ctr">
                        <a:buNone/>
                      </a:pPr>
                      <a:r>
                        <a:rPr lang="en-IN" altLang="en-US" sz="2800" dirty="0">
                          <a:latin typeface="Times New Roman" pitchFamily="18" charset="0"/>
                          <a:cs typeface="Times New Roman" pitchFamily="18" charset="0"/>
                        </a:rPr>
                        <a:t>4</a:t>
                      </a:r>
                    </a:p>
                  </a:txBody>
                  <a:tcPr marT="45714" marB="45714"/>
                </a:tc>
                <a:tc>
                  <a:txBody>
                    <a:bodyPr/>
                    <a:lstStyle/>
                    <a:p>
                      <a:pPr>
                        <a:buNone/>
                      </a:pPr>
                      <a:r>
                        <a:rPr lang="en-IN" altLang="en-US" sz="2800" dirty="0">
                          <a:latin typeface="Times New Roman" pitchFamily="18" charset="0"/>
                          <a:cs typeface="Times New Roman" pitchFamily="18" charset="0"/>
                        </a:rPr>
                        <a:t>Literature Survey</a:t>
                      </a:r>
                    </a:p>
                  </a:txBody>
                  <a:tcPr marT="45714" marB="45714"/>
                </a:tc>
                <a:tc>
                  <a:txBody>
                    <a:bodyPr/>
                    <a:lstStyle/>
                    <a:p>
                      <a:pPr algn="ctr">
                        <a:buNone/>
                      </a:pPr>
                      <a:endParaRPr lang="en-IN" altLang="en-US" sz="2800" dirty="0">
                        <a:latin typeface="Times New Roman" pitchFamily="18" charset="0"/>
                        <a:cs typeface="Times New Roman" pitchFamily="18" charset="0"/>
                      </a:endParaRPr>
                    </a:p>
                  </a:txBody>
                  <a:tcPr marT="45714" marB="45714" anchor="ctr"/>
                </a:tc>
                <a:extLst>
                  <a:ext uri="{0D108BD9-81ED-4DB2-BD59-A6C34878D82A}">
                    <a16:rowId xmlns:a16="http://schemas.microsoft.com/office/drawing/2014/main" val="10004"/>
                  </a:ext>
                </a:extLst>
              </a:tr>
              <a:tr h="518095">
                <a:tc>
                  <a:txBody>
                    <a:bodyPr/>
                    <a:lstStyle/>
                    <a:p>
                      <a:pPr algn="ctr">
                        <a:buNone/>
                      </a:pPr>
                      <a:r>
                        <a:rPr lang="en-IN" altLang="en-US" sz="2800" dirty="0">
                          <a:latin typeface="Times New Roman" pitchFamily="18" charset="0"/>
                          <a:cs typeface="Times New Roman" pitchFamily="18" charset="0"/>
                        </a:rPr>
                        <a:t>5</a:t>
                      </a:r>
                    </a:p>
                  </a:txBody>
                  <a:tcPr marT="45714" marB="4571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altLang="en-US" sz="2800" dirty="0">
                          <a:latin typeface="Times New Roman" pitchFamily="18" charset="0"/>
                          <a:cs typeface="Times New Roman" pitchFamily="18" charset="0"/>
                        </a:rPr>
                        <a:t>Problem  Identification </a:t>
                      </a:r>
                    </a:p>
                  </a:txBody>
                  <a:tcPr marT="45714" marB="45714"/>
                </a:tc>
                <a:tc>
                  <a:txBody>
                    <a:bodyPr/>
                    <a:lstStyle/>
                    <a:p>
                      <a:pPr algn="ctr">
                        <a:buNone/>
                      </a:pPr>
                      <a:endParaRPr lang="en-IN" altLang="en-US" sz="2800" dirty="0">
                        <a:latin typeface="Times New Roman" pitchFamily="18" charset="0"/>
                        <a:cs typeface="Times New Roman" pitchFamily="18" charset="0"/>
                      </a:endParaRPr>
                    </a:p>
                  </a:txBody>
                  <a:tcPr marT="45714" marB="45714" anchor="ctr"/>
                </a:tc>
                <a:extLst>
                  <a:ext uri="{0D108BD9-81ED-4DB2-BD59-A6C34878D82A}">
                    <a16:rowId xmlns:a16="http://schemas.microsoft.com/office/drawing/2014/main" val="10005"/>
                  </a:ext>
                </a:extLst>
              </a:tr>
              <a:tr h="518095">
                <a:tc>
                  <a:txBody>
                    <a:bodyPr/>
                    <a:lstStyle/>
                    <a:p>
                      <a:pPr algn="ctr">
                        <a:buNone/>
                      </a:pPr>
                      <a:r>
                        <a:rPr lang="en-IN" altLang="en-US" sz="2800" dirty="0">
                          <a:latin typeface="Times New Roman" pitchFamily="18" charset="0"/>
                          <a:cs typeface="Times New Roman" pitchFamily="18" charset="0"/>
                        </a:rPr>
                        <a:t>6</a:t>
                      </a:r>
                    </a:p>
                  </a:txBody>
                  <a:tcPr marT="45714" marB="4571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altLang="en-US" sz="2800" dirty="0">
                          <a:latin typeface="Times New Roman" pitchFamily="18" charset="0"/>
                          <a:cs typeface="Times New Roman" pitchFamily="18" charset="0"/>
                        </a:rPr>
                        <a:t>Block  Diagram </a:t>
                      </a:r>
                    </a:p>
                  </a:txBody>
                  <a:tcPr marT="45714" marB="45714"/>
                </a:tc>
                <a:tc>
                  <a:txBody>
                    <a:bodyPr/>
                    <a:lstStyle/>
                    <a:p>
                      <a:pPr algn="ctr">
                        <a:buNone/>
                      </a:pPr>
                      <a:endParaRPr lang="en-IN" altLang="en-US" sz="2800" dirty="0">
                        <a:latin typeface="Times New Roman" pitchFamily="18" charset="0"/>
                        <a:cs typeface="Times New Roman" pitchFamily="18" charset="0"/>
                      </a:endParaRPr>
                    </a:p>
                  </a:txBody>
                  <a:tcPr marT="45714" marB="45714" anchor="ctr"/>
                </a:tc>
                <a:extLst>
                  <a:ext uri="{0D108BD9-81ED-4DB2-BD59-A6C34878D82A}">
                    <a16:rowId xmlns:a16="http://schemas.microsoft.com/office/drawing/2014/main" val="10006"/>
                  </a:ext>
                </a:extLst>
              </a:tr>
              <a:tr h="518095">
                <a:tc>
                  <a:txBody>
                    <a:bodyPr/>
                    <a:lstStyle/>
                    <a:p>
                      <a:pPr algn="ctr">
                        <a:buNone/>
                      </a:pPr>
                      <a:r>
                        <a:rPr lang="en-IN" altLang="en-US" sz="2800" dirty="0">
                          <a:latin typeface="Times New Roman" pitchFamily="18" charset="0"/>
                          <a:cs typeface="Times New Roman" pitchFamily="18" charset="0"/>
                        </a:rPr>
                        <a:t>7</a:t>
                      </a:r>
                    </a:p>
                  </a:txBody>
                  <a:tcPr marT="45714" marB="45714"/>
                </a:tc>
                <a:tc>
                  <a:txBody>
                    <a:bodyPr/>
                    <a:lstStyle/>
                    <a:p>
                      <a:pPr>
                        <a:buNone/>
                      </a:pPr>
                      <a:r>
                        <a:rPr lang="en-IN" altLang="en-US" sz="2800" dirty="0">
                          <a:latin typeface="Times New Roman" pitchFamily="18" charset="0"/>
                          <a:cs typeface="Times New Roman" pitchFamily="18" charset="0"/>
                        </a:rPr>
                        <a:t>References</a:t>
                      </a:r>
                    </a:p>
                  </a:txBody>
                  <a:tcPr marT="45714" marB="45714"/>
                </a:tc>
                <a:tc>
                  <a:txBody>
                    <a:bodyPr/>
                    <a:lstStyle/>
                    <a:p>
                      <a:pPr algn="ctr">
                        <a:buNone/>
                      </a:pPr>
                      <a:endParaRPr lang="en-IN" altLang="en-US" sz="2800" dirty="0">
                        <a:latin typeface="Times New Roman" pitchFamily="18" charset="0"/>
                        <a:cs typeface="Times New Roman" pitchFamily="18" charset="0"/>
                      </a:endParaRPr>
                    </a:p>
                  </a:txBody>
                  <a:tcPr marT="45714" marB="45714" anchor="ctr"/>
                </a:tc>
                <a:extLst>
                  <a:ext uri="{0D108BD9-81ED-4DB2-BD59-A6C34878D82A}">
                    <a16:rowId xmlns:a16="http://schemas.microsoft.com/office/drawing/2014/main" val="10007"/>
                  </a:ext>
                </a:extLst>
              </a:tr>
              <a:tr h="518095">
                <a:tc>
                  <a:txBody>
                    <a:bodyPr/>
                    <a:lstStyle/>
                    <a:p>
                      <a:pPr algn="ctr">
                        <a:buNone/>
                      </a:pPr>
                      <a:endParaRPr lang="en-IN" altLang="en-US" sz="2800" dirty="0">
                        <a:latin typeface="Times New Roman" pitchFamily="18" charset="0"/>
                        <a:cs typeface="Times New Roman" pitchFamily="18" charset="0"/>
                      </a:endParaRPr>
                    </a:p>
                  </a:txBody>
                  <a:tcPr marT="45714" marB="45714"/>
                </a:tc>
                <a:tc>
                  <a:txBody>
                    <a:bodyPr/>
                    <a:lstStyle/>
                    <a:p>
                      <a:pPr>
                        <a:buNone/>
                      </a:pPr>
                      <a:endParaRPr lang="en-IN" altLang="en-US" sz="2800" dirty="0">
                        <a:latin typeface="Times New Roman" pitchFamily="18" charset="0"/>
                        <a:cs typeface="Times New Roman" pitchFamily="18" charset="0"/>
                      </a:endParaRPr>
                    </a:p>
                  </a:txBody>
                  <a:tcPr marT="45714" marB="45714"/>
                </a:tc>
                <a:tc>
                  <a:txBody>
                    <a:bodyPr/>
                    <a:lstStyle/>
                    <a:p>
                      <a:pPr algn="ctr">
                        <a:buNone/>
                      </a:pPr>
                      <a:endParaRPr lang="en-IN" altLang="en-US" sz="2800" dirty="0">
                        <a:latin typeface="Times New Roman" pitchFamily="18" charset="0"/>
                        <a:cs typeface="Times New Roman" pitchFamily="18" charset="0"/>
                      </a:endParaRPr>
                    </a:p>
                  </a:txBody>
                  <a:tcPr marT="45714" marB="45714"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a:extLst>
              <a:ext uri="{FF2B5EF4-FFF2-40B4-BE49-F238E27FC236}">
                <a16:creationId xmlns:a16="http://schemas.microsoft.com/office/drawing/2014/main" id="{43AA39E9-AEE3-1BD1-ABD3-988E3378AAA6}"/>
              </a:ext>
            </a:extLst>
          </p:cNvPr>
          <p:cNvSpPr>
            <a:spLocks noGrp="1"/>
          </p:cNvSpPr>
          <p:nvPr>
            <p:ph idx="1"/>
          </p:nvPr>
        </p:nvSpPr>
        <p:spPr>
          <a:xfrm>
            <a:off x="457200" y="1143000"/>
            <a:ext cx="8229600" cy="5715000"/>
          </a:xfrm>
        </p:spPr>
        <p:txBody>
          <a:bodyPr/>
          <a:lstStyle/>
          <a:p>
            <a:r>
              <a:rPr lang="en-US" altLang="en-US" sz="2800" dirty="0">
                <a:latin typeface="Times New Roman"/>
                <a:cs typeface="Times New Roman"/>
              </a:rPr>
              <a:t>Dispense of medicines from pill box at scheduled time.</a:t>
            </a:r>
            <a:endParaRPr lang="en-US" dirty="0"/>
          </a:p>
          <a:p>
            <a:r>
              <a:rPr lang="en-US" altLang="en-US" sz="2800" dirty="0">
                <a:latin typeface="Times New Roman"/>
                <a:cs typeface="Times New Roman"/>
              </a:rPr>
              <a:t>Medical alerts to care taker and retailer</a:t>
            </a:r>
          </a:p>
          <a:p>
            <a:pPr algn="just"/>
            <a:r>
              <a:rPr lang="en-US" altLang="en-US" sz="2800" dirty="0">
                <a:latin typeface="Times New Roman"/>
                <a:cs typeface="Times New Roman"/>
              </a:rPr>
              <a:t>Online report generation of medicine</a:t>
            </a:r>
          </a:p>
          <a:p>
            <a:pPr algn="just"/>
            <a:r>
              <a:rPr lang="en-US" altLang="en-US" sz="2800" dirty="0">
                <a:solidFill>
                  <a:srgbClr val="000000"/>
                </a:solidFill>
                <a:latin typeface="Times New Roman"/>
                <a:cs typeface="Times New Roman"/>
              </a:rPr>
              <a:t>Real-time health statistics monitoring of medicines </a:t>
            </a:r>
            <a:endParaRPr lang="en-US" altLang="en-US" sz="2800" dirty="0">
              <a:solidFill>
                <a:srgbClr val="000000"/>
              </a:solidFill>
              <a:latin typeface="Times New Roman" panose="02020603050405020304" pitchFamily="18" charset="0"/>
              <a:cs typeface="Times New Roman" panose="02020603050405020304" pitchFamily="18" charset="0"/>
            </a:endParaRPr>
          </a:p>
          <a:p>
            <a:pPr algn="just"/>
            <a:r>
              <a:rPr lang="en-US" altLang="en-US" sz="2800" dirty="0">
                <a:solidFill>
                  <a:srgbClr val="000000"/>
                </a:solidFill>
                <a:latin typeface="Times New Roman"/>
                <a:cs typeface="Times New Roman"/>
              </a:rPr>
              <a:t>Configuration data is send through mobile app</a:t>
            </a:r>
            <a:endParaRPr lang="en-US" altLang="en-US" sz="2800" dirty="0">
              <a:solidFill>
                <a:srgbClr val="000000"/>
              </a:solidFill>
              <a:latin typeface="Times New Roman" panose="02020603050405020304" pitchFamily="18" charset="0"/>
              <a:cs typeface="Times New Roman" panose="02020603050405020304" pitchFamily="18" charset="0"/>
            </a:endParaRPr>
          </a:p>
          <a:p>
            <a:pPr algn="just"/>
            <a:endParaRPr lang="en-US" altLang="en-US" sz="2800" dirty="0">
              <a:solidFill>
                <a:srgbClr val="000000"/>
              </a:solidFill>
              <a:latin typeface="Times New Roman" panose="02020603050405020304" pitchFamily="18" charset="0"/>
              <a:cs typeface="Times New Roman" panose="02020603050405020304" pitchFamily="18" charset="0"/>
            </a:endParaRPr>
          </a:p>
          <a:p>
            <a:pPr algn="just" eaLnBrk="1" hangingPunct="1">
              <a:buNone/>
            </a:pPr>
            <a:endParaRPr lang="en-US" altLang="en-US" sz="2800">
              <a:solidFill>
                <a:srgbClr val="002060"/>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4D0F5A47-5F35-9F28-7980-9EE4EABA5377}"/>
              </a:ext>
            </a:extLst>
          </p:cNvPr>
          <p:cNvSpPr/>
          <p:nvPr/>
        </p:nvSpPr>
        <p:spPr>
          <a:xfrm>
            <a:off x="533400" y="944563"/>
            <a:ext cx="8077200" cy="46037"/>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100" name="Title 6">
            <a:extLst>
              <a:ext uri="{FF2B5EF4-FFF2-40B4-BE49-F238E27FC236}">
                <a16:creationId xmlns:a16="http://schemas.microsoft.com/office/drawing/2014/main" id="{68D5551F-978D-0729-D899-E96CFA0C2E7C}"/>
              </a:ext>
            </a:extLst>
          </p:cNvPr>
          <p:cNvSpPr>
            <a:spLocks noGrp="1"/>
          </p:cNvSpPr>
          <p:nvPr>
            <p:ph type="title"/>
          </p:nvPr>
        </p:nvSpPr>
        <p:spPr>
          <a:xfrm>
            <a:off x="457200" y="0"/>
            <a:ext cx="8229600" cy="990600"/>
          </a:xfrm>
        </p:spPr>
        <p:txBody>
          <a:bodyPr/>
          <a:lstStyle/>
          <a:p>
            <a:r>
              <a:rPr lang="en-US" altLang="en-US" b="1">
                <a:solidFill>
                  <a:srgbClr val="00B050"/>
                </a:solidFill>
                <a:latin typeface="Times New Roman" panose="02020603050405020304" pitchFamily="18" charset="0"/>
                <a:cs typeface="Times New Roman" panose="02020603050405020304" pitchFamily="18" charset="0"/>
              </a:rPr>
              <a:t> </a:t>
            </a:r>
            <a:r>
              <a:rPr lang="en-US" altLang="en-US" b="1">
                <a:solidFill>
                  <a:srgbClr val="FF0000"/>
                </a:solidFill>
                <a:latin typeface="Times New Roman" panose="02020603050405020304" pitchFamily="18" charset="0"/>
                <a:cs typeface="Times New Roman" panose="02020603050405020304" pitchFamily="18" charset="0"/>
              </a:rPr>
              <a:t>Objectives</a:t>
            </a:r>
            <a:endParaRPr lang="en-US" altLang="en-US" b="1">
              <a:latin typeface="Times New Roman" panose="02020603050405020304" pitchFamily="18" charset="0"/>
              <a:cs typeface="Times New Roman" panose="02020603050405020304" pitchFamily="18" charset="0"/>
            </a:endParaRPr>
          </a:p>
        </p:txBody>
      </p:sp>
      <p:sp>
        <p:nvSpPr>
          <p:cNvPr id="4101" name="Slide Number Placeholder 6">
            <a:extLst>
              <a:ext uri="{FF2B5EF4-FFF2-40B4-BE49-F238E27FC236}">
                <a16:creationId xmlns:a16="http://schemas.microsoft.com/office/drawing/2014/main" id="{1E5345C9-4BD8-D69E-A445-4F85AE66EEA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solidFill>
                  <a:srgbClr val="898989"/>
                </a:solidFill>
                <a:latin typeface="Calibri" panose="020F0502020204030204" pitchFamily="34" charset="0"/>
              </a:rPr>
              <a:t>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4CB33951-CCC5-0D38-461A-C7050740C684}"/>
              </a:ext>
            </a:extLst>
          </p:cNvPr>
          <p:cNvSpPr>
            <a:spLocks noGrp="1"/>
          </p:cNvSpPr>
          <p:nvPr>
            <p:ph type="title"/>
          </p:nvPr>
        </p:nvSpPr>
        <p:spPr>
          <a:xfrm>
            <a:off x="457200" y="228600"/>
            <a:ext cx="8229600" cy="1143000"/>
          </a:xfrm>
        </p:spPr>
        <p:txBody>
          <a:bodyPr/>
          <a:lstStyle/>
          <a:p>
            <a:pPr eaLnBrk="1" hangingPunct="1"/>
            <a:r>
              <a:rPr lang="en-US" altLang="en-US" b="1">
                <a:solidFill>
                  <a:srgbClr val="FF0000"/>
                </a:solidFill>
                <a:latin typeface="Times New Roman" panose="02020603050405020304" pitchFamily="18" charset="0"/>
                <a:cs typeface="Times New Roman" panose="02020603050405020304" pitchFamily="18" charset="0"/>
              </a:rPr>
              <a:t>Abstract</a:t>
            </a:r>
          </a:p>
        </p:txBody>
      </p:sp>
      <p:sp>
        <p:nvSpPr>
          <p:cNvPr id="5123" name="Content Placeholder 2">
            <a:extLst>
              <a:ext uri="{FF2B5EF4-FFF2-40B4-BE49-F238E27FC236}">
                <a16:creationId xmlns:a16="http://schemas.microsoft.com/office/drawing/2014/main" id="{6A09AFCE-9CC2-5C57-397F-F9FAAB4544B4}"/>
              </a:ext>
            </a:extLst>
          </p:cNvPr>
          <p:cNvSpPr>
            <a:spLocks noGrp="1"/>
          </p:cNvSpPr>
          <p:nvPr>
            <p:ph idx="1"/>
          </p:nvPr>
        </p:nvSpPr>
        <p:spPr>
          <a:xfrm>
            <a:off x="457200" y="1371600"/>
            <a:ext cx="8458200" cy="5362725"/>
          </a:xfrm>
        </p:spPr>
        <p:txBody>
          <a:bodyPr/>
          <a:lstStyle/>
          <a:p>
            <a:pPr algn="just"/>
            <a:r>
              <a:rPr lang="en-US" sz="2400" dirty="0">
                <a:ea typeface="+mn-lt"/>
                <a:cs typeface="+mn-lt"/>
              </a:rPr>
              <a:t>It is designed to assist the patient who forgets to take  medicine.  The  proposed system  consists  of  an  IoT  enabled  device  and  an  android application. Patients  will no  longer have  to worry  about daily medication. The  application will  send a  notification when it’s  time  to  take  medicine.  </a:t>
            </a:r>
            <a:endParaRPr lang="en-US" sz="2400" dirty="0">
              <a:cs typeface="Calibri"/>
            </a:endParaRPr>
          </a:p>
          <a:p>
            <a:r>
              <a:rPr lang="en-US" sz="2400" dirty="0">
                <a:ea typeface="+mn-lt"/>
                <a:cs typeface="+mn-lt"/>
              </a:rPr>
              <a:t>The  mobile  application is  used  for   keeping  the  record  in  medicine  details  and  reminding  the schedule  of medicine.  We have  used the  IoT enabled  Arduino device for  monitoring the  whole system.  The device can  sense whether a patient has taken medicine or not with the help of the infrared (IR)  sensor. We  have tried  to develop  a system  which will help patients to manage their health care properly. </a:t>
            </a:r>
            <a:br>
              <a:rPr lang="en-US" sz="2400" dirty="0">
                <a:ea typeface="+mn-lt"/>
                <a:cs typeface="+mn-lt"/>
              </a:rPr>
            </a:br>
            <a:r>
              <a:rPr lang="en-US" sz="2400" dirty="0">
                <a:ea typeface="+mn-lt"/>
                <a:cs typeface="+mn-lt"/>
              </a:rPr>
              <a:t> </a:t>
            </a:r>
            <a:endParaRPr lang="en-US" sz="2400" dirty="0">
              <a:cs typeface="Calibri"/>
            </a:endParaRPr>
          </a:p>
          <a:p>
            <a:endParaRPr lang="en-US" sz="2400" dirty="0">
              <a:cs typeface="Calibri"/>
            </a:endParaRPr>
          </a:p>
        </p:txBody>
      </p:sp>
      <p:sp>
        <p:nvSpPr>
          <p:cNvPr id="6" name="Rectangle 5">
            <a:extLst>
              <a:ext uri="{FF2B5EF4-FFF2-40B4-BE49-F238E27FC236}">
                <a16:creationId xmlns:a16="http://schemas.microsoft.com/office/drawing/2014/main" id="{E362E77B-B474-B4CA-961C-7BAB253F718D}"/>
              </a:ext>
            </a:extLst>
          </p:cNvPr>
          <p:cNvSpPr/>
          <p:nvPr/>
        </p:nvSpPr>
        <p:spPr>
          <a:xfrm>
            <a:off x="533400" y="1219200"/>
            <a:ext cx="8077200" cy="46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125" name="Slide Number Placeholder 6">
            <a:extLst>
              <a:ext uri="{FF2B5EF4-FFF2-40B4-BE49-F238E27FC236}">
                <a16:creationId xmlns:a16="http://schemas.microsoft.com/office/drawing/2014/main" id="{B2CC3769-D2FA-4067-FEE3-FD3B6EEF575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solidFill>
                  <a:srgbClr val="898989"/>
                </a:solidFill>
                <a:latin typeface="Calibri" panose="020F0502020204030204" pitchFamily="34" charset="0"/>
              </a:rPr>
              <a:t>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a:extLst>
              <a:ext uri="{FF2B5EF4-FFF2-40B4-BE49-F238E27FC236}">
                <a16:creationId xmlns:a16="http://schemas.microsoft.com/office/drawing/2014/main" id="{0FBA0BE9-E86C-B47C-389C-709285E88B29}"/>
              </a:ext>
            </a:extLst>
          </p:cNvPr>
          <p:cNvSpPr>
            <a:spLocks noGrp="1"/>
          </p:cNvSpPr>
          <p:nvPr>
            <p:ph idx="1"/>
          </p:nvPr>
        </p:nvSpPr>
        <p:spPr>
          <a:xfrm>
            <a:off x="457200" y="1143000"/>
            <a:ext cx="7927676" cy="5599981"/>
          </a:xfrm>
        </p:spPr>
        <p:txBody>
          <a:bodyPr/>
          <a:lstStyle/>
          <a:p>
            <a:pPr marL="457200" indent="-457200" eaLnBrk="1" hangingPunct="1"/>
            <a:r>
              <a:rPr lang="en-US" sz="2400" dirty="0">
                <a:ea typeface="+mn-lt"/>
                <a:cs typeface="+mn-lt"/>
              </a:rPr>
              <a:t>Maintaining daily medication become very difficult for old people. There  are many people in a family who need constant help like elderly  people.  But it is not always possible for us to remind them of  their medicine’s  dosages every  time.  For this purpose, there needs to be some facility for us which monitoring  patient  and  take care. </a:t>
            </a:r>
            <a:endParaRPr lang="en-US"/>
          </a:p>
          <a:p>
            <a:pPr marL="457200" indent="-457200"/>
            <a:r>
              <a:rPr lang="en-US" sz="2400" dirty="0">
                <a:ea typeface="+mn-lt"/>
                <a:cs typeface="+mn-lt"/>
              </a:rPr>
              <a:t>Today in medical services frameworks,  the usage  of cell phones is  turning into  an  expanding  number  of  values. IoT  can be  a powerful and  effective  paradigm to store  data collected by  sensors devices  to the cloud.  </a:t>
            </a:r>
          </a:p>
          <a:p>
            <a:pPr marL="457200" indent="-457200"/>
            <a:r>
              <a:rPr lang="en-US" sz="2400" dirty="0">
                <a:ea typeface="+mn-lt"/>
                <a:cs typeface="+mn-lt"/>
              </a:rPr>
              <a:t>In our  project, the IoT enabled device will control the overall monitoring system. And developed an android application which help patients by reminding medicine in take time and so on.</a:t>
            </a:r>
            <a:br>
              <a:rPr lang="en-US" sz="2400" dirty="0"/>
            </a:br>
            <a:endParaRPr lang="en-US" sz="2400">
              <a:cs typeface="Calibri"/>
            </a:endParaRPr>
          </a:p>
        </p:txBody>
      </p:sp>
      <p:sp>
        <p:nvSpPr>
          <p:cNvPr id="16" name="Rectangle 15">
            <a:extLst>
              <a:ext uri="{FF2B5EF4-FFF2-40B4-BE49-F238E27FC236}">
                <a16:creationId xmlns:a16="http://schemas.microsoft.com/office/drawing/2014/main" id="{FA7B6050-85D5-0E6C-2684-E15C797DFC57}"/>
              </a:ext>
            </a:extLst>
          </p:cNvPr>
          <p:cNvSpPr/>
          <p:nvPr/>
        </p:nvSpPr>
        <p:spPr>
          <a:xfrm>
            <a:off x="533400" y="944563"/>
            <a:ext cx="8077200" cy="46037"/>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148" name="Title 6">
            <a:extLst>
              <a:ext uri="{FF2B5EF4-FFF2-40B4-BE49-F238E27FC236}">
                <a16:creationId xmlns:a16="http://schemas.microsoft.com/office/drawing/2014/main" id="{18AC5A48-3691-ECAB-141D-832530FA3FC7}"/>
              </a:ext>
            </a:extLst>
          </p:cNvPr>
          <p:cNvSpPr>
            <a:spLocks noGrp="1"/>
          </p:cNvSpPr>
          <p:nvPr>
            <p:ph type="title"/>
          </p:nvPr>
        </p:nvSpPr>
        <p:spPr>
          <a:xfrm>
            <a:off x="457200" y="0"/>
            <a:ext cx="8229600" cy="990600"/>
          </a:xfrm>
        </p:spPr>
        <p:txBody>
          <a:bodyPr/>
          <a:lstStyle/>
          <a:p>
            <a:r>
              <a:rPr lang="en-US" altLang="en-US" b="1">
                <a:solidFill>
                  <a:srgbClr val="00B050"/>
                </a:solidFill>
                <a:latin typeface="Times New Roman" panose="02020603050405020304" pitchFamily="18" charset="0"/>
                <a:cs typeface="Times New Roman" panose="02020603050405020304" pitchFamily="18" charset="0"/>
              </a:rPr>
              <a:t> </a:t>
            </a:r>
            <a:r>
              <a:rPr lang="en-US" altLang="en-US" b="1">
                <a:solidFill>
                  <a:srgbClr val="FF0000"/>
                </a:solidFill>
                <a:latin typeface="Times New Roman" panose="02020603050405020304" pitchFamily="18" charset="0"/>
                <a:cs typeface="Times New Roman" panose="02020603050405020304" pitchFamily="18" charset="0"/>
              </a:rPr>
              <a:t>Introduction</a:t>
            </a:r>
            <a:endParaRPr lang="en-US" altLang="en-US" b="1">
              <a:latin typeface="Times New Roman" panose="02020603050405020304" pitchFamily="18" charset="0"/>
              <a:cs typeface="Times New Roman" panose="02020603050405020304" pitchFamily="18" charset="0"/>
            </a:endParaRPr>
          </a:p>
        </p:txBody>
      </p:sp>
      <p:sp>
        <p:nvSpPr>
          <p:cNvPr id="6149" name="Slide Number Placeholder 6">
            <a:extLst>
              <a:ext uri="{FF2B5EF4-FFF2-40B4-BE49-F238E27FC236}">
                <a16:creationId xmlns:a16="http://schemas.microsoft.com/office/drawing/2014/main" id="{FE0558F7-6B22-CCDB-E6D1-5487CB82DB4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solidFill>
                  <a:srgbClr val="898989"/>
                </a:solidFill>
                <a:latin typeface="Calibri" panose="020F0502020204030204" pitchFamily="34" charset="0"/>
              </a:rPr>
              <a:t>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a:extLst>
              <a:ext uri="{FF2B5EF4-FFF2-40B4-BE49-F238E27FC236}">
                <a16:creationId xmlns:a16="http://schemas.microsoft.com/office/drawing/2014/main" id="{655B538C-BAE9-950A-2395-F6CAA32A4ACE}"/>
              </a:ext>
            </a:extLst>
          </p:cNvPr>
          <p:cNvSpPr>
            <a:spLocks noGrp="1"/>
          </p:cNvSpPr>
          <p:nvPr>
            <p:ph idx="1"/>
          </p:nvPr>
        </p:nvSpPr>
        <p:spPr>
          <a:xfrm>
            <a:off x="457200" y="1143000"/>
            <a:ext cx="8686800" cy="5715000"/>
          </a:xfrm>
        </p:spPr>
        <p:txBody>
          <a:bodyPr/>
          <a:lstStyle/>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5ABCCA67-6ADC-CD15-2AA7-02DFB12F1F4C}"/>
              </a:ext>
            </a:extLst>
          </p:cNvPr>
          <p:cNvSpPr/>
          <p:nvPr/>
        </p:nvSpPr>
        <p:spPr>
          <a:xfrm>
            <a:off x="533400" y="944563"/>
            <a:ext cx="8077200" cy="46037"/>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172" name="Title 6">
            <a:extLst>
              <a:ext uri="{FF2B5EF4-FFF2-40B4-BE49-F238E27FC236}">
                <a16:creationId xmlns:a16="http://schemas.microsoft.com/office/drawing/2014/main" id="{B8D6A6F8-CD32-D593-2DBD-A06F6FB77B61}"/>
              </a:ext>
            </a:extLst>
          </p:cNvPr>
          <p:cNvSpPr>
            <a:spLocks noGrp="1"/>
          </p:cNvSpPr>
          <p:nvPr>
            <p:ph type="title"/>
          </p:nvPr>
        </p:nvSpPr>
        <p:spPr>
          <a:xfrm>
            <a:off x="457200" y="0"/>
            <a:ext cx="8229600" cy="1219200"/>
          </a:xfrm>
        </p:spPr>
        <p:txBody>
          <a:bodyPr/>
          <a:lstStyle/>
          <a:p>
            <a:r>
              <a:rPr lang="en-US" altLang="en-US" sz="4000" b="1" i="1">
                <a:solidFill>
                  <a:srgbClr val="FF0000"/>
                </a:solidFill>
                <a:latin typeface="Times New Roman" panose="02020603050405020304" pitchFamily="18" charset="0"/>
                <a:cs typeface="Times New Roman" panose="02020603050405020304" pitchFamily="18" charset="0"/>
              </a:rPr>
              <a:t> </a:t>
            </a:r>
            <a:r>
              <a:rPr lang="en-US" altLang="en-US" sz="4000" b="1">
                <a:solidFill>
                  <a:srgbClr val="FF0000"/>
                </a:solidFill>
                <a:latin typeface="Times New Roman" panose="02020603050405020304" pitchFamily="18" charset="0"/>
                <a:ea typeface="Cambria" panose="02040503050406030204" pitchFamily="18" charset="0"/>
                <a:cs typeface="Times New Roman" panose="02020603050405020304" pitchFamily="18" charset="0"/>
              </a:rPr>
              <a:t>Literature Survey</a:t>
            </a:r>
          </a:p>
        </p:txBody>
      </p:sp>
      <p:graphicFrame>
        <p:nvGraphicFramePr>
          <p:cNvPr id="8" name="Table 7">
            <a:extLst>
              <a:ext uri="{FF2B5EF4-FFF2-40B4-BE49-F238E27FC236}">
                <a16:creationId xmlns:a16="http://schemas.microsoft.com/office/drawing/2014/main" id="{5D77DBD1-4133-A280-CF64-DA0006154B57}"/>
              </a:ext>
            </a:extLst>
          </p:cNvPr>
          <p:cNvGraphicFramePr>
            <a:graphicFrameLocks noGrp="1"/>
          </p:cNvGraphicFramePr>
          <p:nvPr>
            <p:extLst>
              <p:ext uri="{D42A27DB-BD31-4B8C-83A1-F6EECF244321}">
                <p14:modId xmlns:p14="http://schemas.microsoft.com/office/powerpoint/2010/main" val="1592850092"/>
              </p:ext>
            </p:extLst>
          </p:nvPr>
        </p:nvGraphicFramePr>
        <p:xfrm>
          <a:off x="381000" y="1219200"/>
          <a:ext cx="8381999" cy="3565685"/>
        </p:xfrm>
        <a:graphic>
          <a:graphicData uri="http://schemas.openxmlformats.org/drawingml/2006/table">
            <a:tbl>
              <a:tblPr firstRow="1" bandRow="1">
                <a:tableStyleId>{5940675A-B579-460E-94D1-54222C63F5DA}</a:tableStyleId>
              </a:tblPr>
              <a:tblGrid>
                <a:gridCol w="1827653">
                  <a:extLst>
                    <a:ext uri="{9D8B030D-6E8A-4147-A177-3AD203B41FA5}">
                      <a16:colId xmlns:a16="http://schemas.microsoft.com/office/drawing/2014/main" val="20000"/>
                    </a:ext>
                  </a:extLst>
                </a:gridCol>
                <a:gridCol w="1512541">
                  <a:extLst>
                    <a:ext uri="{9D8B030D-6E8A-4147-A177-3AD203B41FA5}">
                      <a16:colId xmlns:a16="http://schemas.microsoft.com/office/drawing/2014/main" val="20001"/>
                    </a:ext>
                  </a:extLst>
                </a:gridCol>
                <a:gridCol w="1512541">
                  <a:extLst>
                    <a:ext uri="{9D8B030D-6E8A-4147-A177-3AD203B41FA5}">
                      <a16:colId xmlns:a16="http://schemas.microsoft.com/office/drawing/2014/main" val="20002"/>
                    </a:ext>
                  </a:extLst>
                </a:gridCol>
                <a:gridCol w="3529264">
                  <a:extLst>
                    <a:ext uri="{9D8B030D-6E8A-4147-A177-3AD203B41FA5}">
                      <a16:colId xmlns:a16="http://schemas.microsoft.com/office/drawing/2014/main" val="20003"/>
                    </a:ext>
                  </a:extLst>
                </a:gridCol>
              </a:tblGrid>
              <a:tr h="1005658">
                <a:tc>
                  <a:txBody>
                    <a:bodyPr/>
                    <a:lstStyle/>
                    <a:p>
                      <a:pPr algn="ctr"/>
                      <a:r>
                        <a:rPr lang="en-US" sz="2000" b="1" dirty="0">
                          <a:solidFill>
                            <a:srgbClr val="00B050"/>
                          </a:solidFill>
                          <a:latin typeface="Times New Roman" pitchFamily="18" charset="0"/>
                          <a:cs typeface="Times New Roman" pitchFamily="18" charset="0"/>
                        </a:rPr>
                        <a:t>TITLE</a:t>
                      </a:r>
                    </a:p>
                  </a:txBody>
                  <a:tcPr marT="45709" marB="45709" anchor="ctr"/>
                </a:tc>
                <a:tc>
                  <a:txBody>
                    <a:bodyPr/>
                    <a:lstStyle/>
                    <a:p>
                      <a:pPr algn="ctr"/>
                      <a:r>
                        <a:rPr lang="en-US" sz="2000" b="1" dirty="0">
                          <a:solidFill>
                            <a:srgbClr val="00B050"/>
                          </a:solidFill>
                          <a:latin typeface="Times New Roman" pitchFamily="18" charset="0"/>
                          <a:cs typeface="Times New Roman" pitchFamily="18" charset="0"/>
                        </a:rPr>
                        <a:t>AUTHOR</a:t>
                      </a:r>
                      <a:r>
                        <a:rPr lang="en-US" sz="2000" b="1" baseline="0" dirty="0">
                          <a:solidFill>
                            <a:srgbClr val="00B050"/>
                          </a:solidFill>
                          <a:latin typeface="Times New Roman" pitchFamily="18" charset="0"/>
                          <a:cs typeface="Times New Roman" pitchFamily="18" charset="0"/>
                        </a:rPr>
                        <a:t> </a:t>
                      </a:r>
                    </a:p>
                    <a:p>
                      <a:pPr algn="ctr"/>
                      <a:r>
                        <a:rPr lang="en-US" sz="2000" b="1" baseline="0" dirty="0">
                          <a:solidFill>
                            <a:srgbClr val="00B050"/>
                          </a:solidFill>
                          <a:latin typeface="Times New Roman" pitchFamily="18" charset="0"/>
                          <a:cs typeface="Times New Roman" pitchFamily="18" charset="0"/>
                        </a:rPr>
                        <a:t>&amp;</a:t>
                      </a:r>
                    </a:p>
                    <a:p>
                      <a:pPr algn="ctr"/>
                      <a:r>
                        <a:rPr lang="en-US" sz="2000" b="1" baseline="0" dirty="0">
                          <a:solidFill>
                            <a:srgbClr val="00B050"/>
                          </a:solidFill>
                          <a:latin typeface="Times New Roman" pitchFamily="18" charset="0"/>
                          <a:cs typeface="Times New Roman" pitchFamily="18" charset="0"/>
                        </a:rPr>
                        <a:t> YEAR</a:t>
                      </a:r>
                      <a:endParaRPr lang="en-US" sz="2000" b="1" dirty="0">
                        <a:solidFill>
                          <a:srgbClr val="00B050"/>
                        </a:solidFill>
                        <a:latin typeface="Times New Roman" pitchFamily="18" charset="0"/>
                        <a:cs typeface="Times New Roman" pitchFamily="18" charset="0"/>
                      </a:endParaRPr>
                    </a:p>
                  </a:txBody>
                  <a:tcPr marT="45709" marB="45709" anchor="ctr"/>
                </a:tc>
                <a:tc>
                  <a:txBody>
                    <a:bodyPr/>
                    <a:lstStyle/>
                    <a:p>
                      <a:pPr algn="ctr"/>
                      <a:r>
                        <a:rPr lang="en-US" sz="2000" b="1" dirty="0">
                          <a:solidFill>
                            <a:srgbClr val="00B050"/>
                          </a:solidFill>
                          <a:latin typeface="Times New Roman" pitchFamily="18" charset="0"/>
                          <a:cs typeface="Times New Roman" pitchFamily="18" charset="0"/>
                        </a:rPr>
                        <a:t>JOURNAL NAME</a:t>
                      </a:r>
                    </a:p>
                  </a:txBody>
                  <a:tcPr marT="45709" marB="45709" anchor="ctr"/>
                </a:tc>
                <a:tc>
                  <a:txBody>
                    <a:bodyPr/>
                    <a:lstStyle/>
                    <a:p>
                      <a:pPr algn="ctr"/>
                      <a:r>
                        <a:rPr lang="en-US" sz="2000" b="1" dirty="0">
                          <a:solidFill>
                            <a:srgbClr val="00B050"/>
                          </a:solidFill>
                          <a:latin typeface="Times New Roman" pitchFamily="18" charset="0"/>
                          <a:cs typeface="Times New Roman" pitchFamily="18" charset="0"/>
                        </a:rPr>
                        <a:t>REMARKS</a:t>
                      </a:r>
                    </a:p>
                  </a:txBody>
                  <a:tcPr marT="45709" marB="45709" anchor="ctr"/>
                </a:tc>
                <a:extLst>
                  <a:ext uri="{0D108BD9-81ED-4DB2-BD59-A6C34878D82A}">
                    <a16:rowId xmlns:a16="http://schemas.microsoft.com/office/drawing/2014/main" val="10000"/>
                  </a:ext>
                </a:extLst>
              </a:tr>
              <a:tr h="2559867">
                <a:tc>
                  <a:txBody>
                    <a:bodyPr/>
                    <a:lstStyle/>
                    <a:p>
                      <a:pPr algn="ctr"/>
                      <a:r>
                        <a:rPr lang="en-GB" altLang="en-US" sz="1800" b="0" dirty="0">
                          <a:solidFill>
                            <a:schemeClr val="tx1"/>
                          </a:solidFill>
                          <a:latin typeface="Times New Roman"/>
                          <a:cs typeface="Times New Roman"/>
                        </a:rPr>
                        <a:t>CIOT based Smart Pill Carafe in Health Care</a:t>
                      </a:r>
                      <a:endParaRPr lang="en-GB" altLang="en-US" sz="1800" b="0" dirty="0">
                        <a:solidFill>
                          <a:schemeClr val="tx1"/>
                        </a:solidFill>
                        <a:latin typeface="Times New Roman" pitchFamily="18" charset="0"/>
                        <a:cs typeface="Times New Roman" pitchFamily="18" charset="0"/>
                      </a:endParaRPr>
                    </a:p>
                  </a:txBody>
                  <a:tcPr marT="45709" marB="45709" anchor="ctr"/>
                </a:tc>
                <a:tc>
                  <a:txBody>
                    <a:bodyPr/>
                    <a:lstStyle/>
                    <a:p>
                      <a:pPr algn="ctr"/>
                      <a:r>
                        <a:rPr lang="en-GB" altLang="en-US" sz="1800" b="0" dirty="0">
                          <a:solidFill>
                            <a:schemeClr val="tx1"/>
                          </a:solidFill>
                          <a:latin typeface="Times New Roman"/>
                          <a:cs typeface="Times New Roman"/>
                        </a:rPr>
                        <a:t>Harihara Gopalan Narayanan</a:t>
                      </a:r>
                      <a:endParaRPr lang="en-GB" altLang="en-US" sz="1800" b="0" dirty="0">
                        <a:solidFill>
                          <a:schemeClr val="tx1"/>
                        </a:solidFill>
                        <a:latin typeface="Times New Roman" pitchFamily="18" charset="0"/>
                        <a:cs typeface="Times New Roman" pitchFamily="18" charset="0"/>
                      </a:endParaRPr>
                    </a:p>
                    <a:p>
                      <a:pPr lvl="0" algn="ctr">
                        <a:buNone/>
                      </a:pPr>
                      <a:r>
                        <a:rPr lang="en-GB" altLang="en-US" sz="1800" b="0" dirty="0">
                          <a:solidFill>
                            <a:schemeClr val="tx1"/>
                          </a:solidFill>
                          <a:latin typeface="Times New Roman"/>
                          <a:cs typeface="Times New Roman"/>
                        </a:rPr>
                        <a:t>&amp; </a:t>
                      </a:r>
                    </a:p>
                    <a:p>
                      <a:pPr algn="ctr"/>
                      <a:r>
                        <a:rPr lang="en-GB" altLang="en-US" sz="1800" b="0" dirty="0">
                          <a:solidFill>
                            <a:schemeClr val="tx1"/>
                          </a:solidFill>
                          <a:latin typeface="Times New Roman"/>
                          <a:cs typeface="Times New Roman"/>
                        </a:rPr>
                        <a:t>2020</a:t>
                      </a:r>
                      <a:endParaRPr lang="en-US" sz="1800" b="0" dirty="0">
                        <a:solidFill>
                          <a:schemeClr val="tx1"/>
                        </a:solidFill>
                      </a:endParaRPr>
                    </a:p>
                  </a:txBody>
                  <a:tcPr marT="45709" marB="45709" anchor="ctr"/>
                </a:tc>
                <a:tc>
                  <a:txBody>
                    <a:bodyPr/>
                    <a:lstStyle/>
                    <a:p>
                      <a:pPr algn="ctr"/>
                      <a:r>
                        <a:rPr lang="en-US" sz="1800" b="0" dirty="0">
                          <a:solidFill>
                            <a:schemeClr val="tx1"/>
                          </a:solidFill>
                        </a:rPr>
                        <a:t>Jornal of Physics Conference Series</a:t>
                      </a:r>
                    </a:p>
                  </a:txBody>
                  <a:tcPr marT="45709" marB="45709" anchor="ctr"/>
                </a:tc>
                <a:tc>
                  <a:txBody>
                    <a:bodyPr/>
                    <a:lstStyle/>
                    <a:p>
                      <a:pPr algn="l"/>
                      <a:r>
                        <a:rPr lang="en-GB" altLang="en-US" sz="1800" b="0" dirty="0">
                          <a:solidFill>
                            <a:schemeClr val="tx1"/>
                          </a:solidFill>
                          <a:latin typeface="Times New Roman"/>
                          <a:cs typeface="Times New Roman"/>
                        </a:rPr>
                        <a:t>This eliminates the regular monitoring of glucose level manually by intimating the caretaker through sending them alerts .The proposed system will avoid the major problems of the patient </a:t>
                      </a:r>
                    </a:p>
                  </a:txBody>
                  <a:tcPr marT="45709" marB="45709" anchor="ctr"/>
                </a:tc>
                <a:extLst>
                  <a:ext uri="{0D108BD9-81ED-4DB2-BD59-A6C34878D82A}">
                    <a16:rowId xmlns:a16="http://schemas.microsoft.com/office/drawing/2014/main" val="10001"/>
                  </a:ext>
                </a:extLst>
              </a:tr>
            </a:tbl>
          </a:graphicData>
        </a:graphic>
      </p:graphicFrame>
      <p:graphicFrame>
        <p:nvGraphicFramePr>
          <p:cNvPr id="9" name="Table 8">
            <a:extLst>
              <a:ext uri="{FF2B5EF4-FFF2-40B4-BE49-F238E27FC236}">
                <a16:creationId xmlns:a16="http://schemas.microsoft.com/office/drawing/2014/main" id="{E1386255-04AF-045E-3845-19AF11E3A1F4}"/>
              </a:ext>
            </a:extLst>
          </p:cNvPr>
          <p:cNvGraphicFramePr>
            <a:graphicFrameLocks noGrp="1"/>
          </p:cNvGraphicFramePr>
          <p:nvPr>
            <p:extLst>
              <p:ext uri="{D42A27DB-BD31-4B8C-83A1-F6EECF244321}">
                <p14:modId xmlns:p14="http://schemas.microsoft.com/office/powerpoint/2010/main" val="2113140090"/>
              </p:ext>
            </p:extLst>
          </p:nvPr>
        </p:nvGraphicFramePr>
        <p:xfrm>
          <a:off x="373811" y="4773283"/>
          <a:ext cx="8382000" cy="2011608"/>
        </p:xfrm>
        <a:graphic>
          <a:graphicData uri="http://schemas.openxmlformats.org/drawingml/2006/table">
            <a:tbl>
              <a:tblPr firstRow="1" bandRow="1">
                <a:tableStyleId>{5940675A-B579-460E-94D1-54222C63F5DA}</a:tableStyleId>
              </a:tblPr>
              <a:tblGrid>
                <a:gridCol w="1827530">
                  <a:extLst>
                    <a:ext uri="{9D8B030D-6E8A-4147-A177-3AD203B41FA5}">
                      <a16:colId xmlns:a16="http://schemas.microsoft.com/office/drawing/2014/main" val="20000"/>
                    </a:ext>
                  </a:extLst>
                </a:gridCol>
                <a:gridCol w="1512439">
                  <a:extLst>
                    <a:ext uri="{9D8B030D-6E8A-4147-A177-3AD203B41FA5}">
                      <a16:colId xmlns:a16="http://schemas.microsoft.com/office/drawing/2014/main" val="20001"/>
                    </a:ext>
                  </a:extLst>
                </a:gridCol>
                <a:gridCol w="1512439">
                  <a:extLst>
                    <a:ext uri="{9D8B030D-6E8A-4147-A177-3AD203B41FA5}">
                      <a16:colId xmlns:a16="http://schemas.microsoft.com/office/drawing/2014/main" val="20002"/>
                    </a:ext>
                  </a:extLst>
                </a:gridCol>
                <a:gridCol w="3529592">
                  <a:extLst>
                    <a:ext uri="{9D8B030D-6E8A-4147-A177-3AD203B41FA5}">
                      <a16:colId xmlns:a16="http://schemas.microsoft.com/office/drawing/2014/main" val="20003"/>
                    </a:ext>
                  </a:extLst>
                </a:gridCol>
              </a:tblGrid>
              <a:tr h="1824968">
                <a:tc>
                  <a:txBody>
                    <a:bodyPr/>
                    <a:lstStyle/>
                    <a:p>
                      <a:pPr algn="ctr"/>
                      <a:endParaRPr lang="en-GB" altLang="en-US" sz="1800" b="0" dirty="0">
                        <a:solidFill>
                          <a:schemeClr val="tx1"/>
                        </a:solidFill>
                        <a:latin typeface="Times New Roman" pitchFamily="18" charset="0"/>
                        <a:cs typeface="Times New Roman" pitchFamily="18" charset="0"/>
                      </a:endParaRPr>
                    </a:p>
                    <a:p>
                      <a:pPr algn="ctr"/>
                      <a:r>
                        <a:rPr lang="en-GB" altLang="en-US" sz="1800" b="0" dirty="0">
                          <a:solidFill>
                            <a:schemeClr val="tx1"/>
                          </a:solidFill>
                          <a:latin typeface="Times New Roman"/>
                          <a:cs typeface="Times New Roman"/>
                        </a:rPr>
                        <a:t>IOT Based Smart  Medicine Dispenser to Control Medication Intake</a:t>
                      </a:r>
                      <a:endParaRPr kumimoji="0" lang="en-GB" altLang="en-US" sz="1800" b="0" dirty="0">
                        <a:solidFill>
                          <a:schemeClr val="tx1"/>
                        </a:solidFill>
                        <a:latin typeface="Times New Roman"/>
                        <a:cs typeface="Times New Roman"/>
                      </a:endParaRPr>
                    </a:p>
                  </a:txBody>
                  <a:tcPr marT="45684" marB="45684" anchor="ctr"/>
                </a:tc>
                <a:tc>
                  <a:txBody>
                    <a:bodyPr/>
                    <a:lstStyle/>
                    <a:p>
                      <a:pPr algn="ctr"/>
                      <a:endParaRPr lang="en-GB" altLang="en-US" sz="1800" b="0" dirty="0">
                        <a:solidFill>
                          <a:schemeClr val="tx1"/>
                        </a:solidFill>
                        <a:latin typeface="Times New Roman" pitchFamily="18" charset="0"/>
                        <a:cs typeface="Times New Roman" pitchFamily="18" charset="0"/>
                      </a:endParaRPr>
                    </a:p>
                    <a:p>
                      <a:pPr algn="ctr"/>
                      <a:r>
                        <a:rPr lang="en-GB" altLang="en-US" sz="1800" b="0" dirty="0">
                          <a:solidFill>
                            <a:schemeClr val="tx1"/>
                          </a:solidFill>
                          <a:latin typeface="Times New Roman"/>
                          <a:cs typeface="Times New Roman"/>
                        </a:rPr>
                        <a:t> Miguel J. Hornos  </a:t>
                      </a:r>
                    </a:p>
                    <a:p>
                      <a:pPr algn="ctr"/>
                      <a:r>
                        <a:rPr lang="en-GB" altLang="en-US" sz="1800" b="0" dirty="0">
                          <a:solidFill>
                            <a:schemeClr val="tx1"/>
                          </a:solidFill>
                          <a:latin typeface="Times New Roman" pitchFamily="18" charset="0"/>
                          <a:cs typeface="Times New Roman" pitchFamily="18" charset="0"/>
                        </a:rPr>
                        <a:t> &amp;</a:t>
                      </a:r>
                      <a:r>
                        <a:rPr lang="en-GB" altLang="en-US" sz="1800" b="0" baseline="0" dirty="0">
                          <a:solidFill>
                            <a:schemeClr val="tx1"/>
                          </a:solidFill>
                          <a:latin typeface="Times New Roman" pitchFamily="18" charset="0"/>
                          <a:cs typeface="Times New Roman" pitchFamily="18" charset="0"/>
                        </a:rPr>
                        <a:t> </a:t>
                      </a:r>
                    </a:p>
                    <a:p>
                      <a:pPr algn="ctr"/>
                      <a:r>
                        <a:rPr lang="en-GB" altLang="en-US" sz="1800" b="0" baseline="0" dirty="0">
                          <a:solidFill>
                            <a:schemeClr val="tx1"/>
                          </a:solidFill>
                          <a:latin typeface="Times New Roman"/>
                          <a:cs typeface="Times New Roman"/>
                        </a:rPr>
                        <a:t>   2020</a:t>
                      </a:r>
                      <a:endParaRPr lang="en-US" sz="1800" b="0" dirty="0">
                        <a:solidFill>
                          <a:schemeClr val="tx1"/>
                        </a:solidFill>
                        <a:latin typeface="Times New Roman" pitchFamily="18" charset="0"/>
                        <a:cs typeface="Times New Roman" pitchFamily="18" charset="0"/>
                      </a:endParaRPr>
                    </a:p>
                  </a:txBody>
                  <a:tcPr marT="45684" marB="45684" anchor="ctr"/>
                </a:tc>
                <a:tc>
                  <a:txBody>
                    <a:bodyPr/>
                    <a:lstStyle/>
                    <a:p>
                      <a:pPr algn="ctr"/>
                      <a:r>
                        <a:rPr lang="en-US" sz="1800" b="0" dirty="0">
                          <a:solidFill>
                            <a:schemeClr val="tx1"/>
                          </a:solidFill>
                          <a:latin typeface="Times New Roman"/>
                          <a:cs typeface="Times New Roman"/>
                        </a:rPr>
                        <a:t>IoT Based Medicine Dispenser </a:t>
                      </a:r>
                      <a:endParaRPr lang="en-US" sz="1800" b="0" dirty="0">
                        <a:solidFill>
                          <a:schemeClr val="tx1"/>
                        </a:solidFill>
                        <a:latin typeface="Times New Roman" pitchFamily="18" charset="0"/>
                        <a:cs typeface="Times New Roman" pitchFamily="18" charset="0"/>
                      </a:endParaRPr>
                    </a:p>
                  </a:txBody>
                  <a:tcPr marT="45684" marB="45684" anchor="ctr"/>
                </a:tc>
                <a:tc>
                  <a:txBody>
                    <a:bodyPr/>
                    <a:lstStyle/>
                    <a:p>
                      <a:pPr algn="just"/>
                      <a:r>
                        <a:rPr lang="en-US" dirty="0"/>
                        <a:t>It presented a smart medicine dispenser that helps older people or people with cognitive problem to take their medicine doses on schedule.</a:t>
                      </a:r>
                    </a:p>
                  </a:txBody>
                  <a:tcPr marT="45684" marB="45684" anchor="ctr"/>
                </a:tc>
                <a:extLst>
                  <a:ext uri="{0D108BD9-81ED-4DB2-BD59-A6C34878D82A}">
                    <a16:rowId xmlns:a16="http://schemas.microsoft.com/office/drawing/2014/main" val="10000"/>
                  </a:ext>
                </a:extLst>
              </a:tr>
            </a:tbl>
          </a:graphicData>
        </a:graphic>
      </p:graphicFrame>
      <p:sp>
        <p:nvSpPr>
          <p:cNvPr id="7202" name="Slide Number Placeholder 9">
            <a:extLst>
              <a:ext uri="{FF2B5EF4-FFF2-40B4-BE49-F238E27FC236}">
                <a16:creationId xmlns:a16="http://schemas.microsoft.com/office/drawing/2014/main" id="{C5284AF3-2234-60AD-AD99-8C92F58D545D}"/>
              </a:ext>
            </a:extLst>
          </p:cNvPr>
          <p:cNvSpPr>
            <a:spLocks noGrp="1"/>
          </p:cNvSpPr>
          <p:nvPr>
            <p:ph type="sldNum" sz="quarter" idx="12"/>
          </p:nvPr>
        </p:nvSpPr>
        <p:spPr bwMode="auto">
          <a:xfrm>
            <a:off x="65532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solidFill>
                  <a:srgbClr val="898989"/>
                </a:solidFill>
                <a:latin typeface="Calibri" panose="020F0502020204030204" pitchFamily="34" charset="0"/>
              </a:rPr>
              <a:t>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a:extLst>
              <a:ext uri="{FF2B5EF4-FFF2-40B4-BE49-F238E27FC236}">
                <a16:creationId xmlns:a16="http://schemas.microsoft.com/office/drawing/2014/main" id="{655B538C-BAE9-950A-2395-F6CAA32A4ACE}"/>
              </a:ext>
            </a:extLst>
          </p:cNvPr>
          <p:cNvSpPr>
            <a:spLocks noGrp="1"/>
          </p:cNvSpPr>
          <p:nvPr>
            <p:ph idx="1"/>
          </p:nvPr>
        </p:nvSpPr>
        <p:spPr>
          <a:xfrm>
            <a:off x="457200" y="1143000"/>
            <a:ext cx="8686800" cy="5715000"/>
          </a:xfrm>
        </p:spPr>
        <p:txBody>
          <a:bodyPr/>
          <a:lstStyle/>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5ABCCA67-6ADC-CD15-2AA7-02DFB12F1F4C}"/>
              </a:ext>
            </a:extLst>
          </p:cNvPr>
          <p:cNvSpPr/>
          <p:nvPr/>
        </p:nvSpPr>
        <p:spPr>
          <a:xfrm>
            <a:off x="533400" y="944563"/>
            <a:ext cx="8077200" cy="46037"/>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172" name="Title 6">
            <a:extLst>
              <a:ext uri="{FF2B5EF4-FFF2-40B4-BE49-F238E27FC236}">
                <a16:creationId xmlns:a16="http://schemas.microsoft.com/office/drawing/2014/main" id="{B8D6A6F8-CD32-D593-2DBD-A06F6FB77B61}"/>
              </a:ext>
            </a:extLst>
          </p:cNvPr>
          <p:cNvSpPr>
            <a:spLocks noGrp="1"/>
          </p:cNvSpPr>
          <p:nvPr>
            <p:ph type="title"/>
          </p:nvPr>
        </p:nvSpPr>
        <p:spPr>
          <a:xfrm>
            <a:off x="457200" y="0"/>
            <a:ext cx="8229600" cy="1219200"/>
          </a:xfrm>
        </p:spPr>
        <p:txBody>
          <a:bodyPr/>
          <a:lstStyle/>
          <a:p>
            <a:r>
              <a:rPr lang="en-US" altLang="en-US" sz="4000" b="1" i="1">
                <a:solidFill>
                  <a:srgbClr val="FF0000"/>
                </a:solidFill>
                <a:latin typeface="Times New Roman" panose="02020603050405020304" pitchFamily="18" charset="0"/>
                <a:cs typeface="Times New Roman" panose="02020603050405020304" pitchFamily="18" charset="0"/>
              </a:rPr>
              <a:t> </a:t>
            </a:r>
            <a:r>
              <a:rPr lang="en-US" altLang="en-US" sz="4000" b="1">
                <a:solidFill>
                  <a:srgbClr val="FF0000"/>
                </a:solidFill>
                <a:latin typeface="Times New Roman" panose="02020603050405020304" pitchFamily="18" charset="0"/>
                <a:ea typeface="Cambria" panose="02040503050406030204" pitchFamily="18" charset="0"/>
                <a:cs typeface="Times New Roman" panose="02020603050405020304" pitchFamily="18" charset="0"/>
              </a:rPr>
              <a:t>Literature Survey</a:t>
            </a:r>
          </a:p>
        </p:txBody>
      </p:sp>
      <p:graphicFrame>
        <p:nvGraphicFramePr>
          <p:cNvPr id="8" name="Table 7">
            <a:extLst>
              <a:ext uri="{FF2B5EF4-FFF2-40B4-BE49-F238E27FC236}">
                <a16:creationId xmlns:a16="http://schemas.microsoft.com/office/drawing/2014/main" id="{5D77DBD1-4133-A280-CF64-DA0006154B57}"/>
              </a:ext>
            </a:extLst>
          </p:cNvPr>
          <p:cNvGraphicFramePr>
            <a:graphicFrameLocks noGrp="1"/>
          </p:cNvGraphicFramePr>
          <p:nvPr>
            <p:extLst>
              <p:ext uri="{D42A27DB-BD31-4B8C-83A1-F6EECF244321}">
                <p14:modId xmlns:p14="http://schemas.microsoft.com/office/powerpoint/2010/main" val="3066377318"/>
              </p:ext>
            </p:extLst>
          </p:nvPr>
        </p:nvGraphicFramePr>
        <p:xfrm>
          <a:off x="381000" y="1219200"/>
          <a:ext cx="8381999" cy="3565685"/>
        </p:xfrm>
        <a:graphic>
          <a:graphicData uri="http://schemas.openxmlformats.org/drawingml/2006/table">
            <a:tbl>
              <a:tblPr firstRow="1" bandRow="1">
                <a:tableStyleId>{5940675A-B579-460E-94D1-54222C63F5DA}</a:tableStyleId>
              </a:tblPr>
              <a:tblGrid>
                <a:gridCol w="1827653">
                  <a:extLst>
                    <a:ext uri="{9D8B030D-6E8A-4147-A177-3AD203B41FA5}">
                      <a16:colId xmlns:a16="http://schemas.microsoft.com/office/drawing/2014/main" val="20000"/>
                    </a:ext>
                  </a:extLst>
                </a:gridCol>
                <a:gridCol w="1512541">
                  <a:extLst>
                    <a:ext uri="{9D8B030D-6E8A-4147-A177-3AD203B41FA5}">
                      <a16:colId xmlns:a16="http://schemas.microsoft.com/office/drawing/2014/main" val="20001"/>
                    </a:ext>
                  </a:extLst>
                </a:gridCol>
                <a:gridCol w="1512541">
                  <a:extLst>
                    <a:ext uri="{9D8B030D-6E8A-4147-A177-3AD203B41FA5}">
                      <a16:colId xmlns:a16="http://schemas.microsoft.com/office/drawing/2014/main" val="20002"/>
                    </a:ext>
                  </a:extLst>
                </a:gridCol>
                <a:gridCol w="3529264">
                  <a:extLst>
                    <a:ext uri="{9D8B030D-6E8A-4147-A177-3AD203B41FA5}">
                      <a16:colId xmlns:a16="http://schemas.microsoft.com/office/drawing/2014/main" val="20003"/>
                    </a:ext>
                  </a:extLst>
                </a:gridCol>
              </a:tblGrid>
              <a:tr h="1005658">
                <a:tc>
                  <a:txBody>
                    <a:bodyPr/>
                    <a:lstStyle/>
                    <a:p>
                      <a:pPr algn="ctr"/>
                      <a:r>
                        <a:rPr lang="en-US" sz="2000" b="1" dirty="0">
                          <a:solidFill>
                            <a:srgbClr val="00B050"/>
                          </a:solidFill>
                          <a:latin typeface="Times New Roman" pitchFamily="18" charset="0"/>
                          <a:cs typeface="Times New Roman" pitchFamily="18" charset="0"/>
                        </a:rPr>
                        <a:t>TITLE</a:t>
                      </a:r>
                    </a:p>
                  </a:txBody>
                  <a:tcPr marT="45709" marB="45709" anchor="ctr"/>
                </a:tc>
                <a:tc>
                  <a:txBody>
                    <a:bodyPr/>
                    <a:lstStyle/>
                    <a:p>
                      <a:pPr algn="ctr"/>
                      <a:r>
                        <a:rPr lang="en-US" sz="2000" b="1" dirty="0">
                          <a:solidFill>
                            <a:srgbClr val="00B050"/>
                          </a:solidFill>
                          <a:latin typeface="Times New Roman" pitchFamily="18" charset="0"/>
                          <a:cs typeface="Times New Roman" pitchFamily="18" charset="0"/>
                        </a:rPr>
                        <a:t>AUTHOR</a:t>
                      </a:r>
                      <a:r>
                        <a:rPr lang="en-US" sz="2000" b="1" baseline="0" dirty="0">
                          <a:solidFill>
                            <a:srgbClr val="00B050"/>
                          </a:solidFill>
                          <a:latin typeface="Times New Roman" pitchFamily="18" charset="0"/>
                          <a:cs typeface="Times New Roman" pitchFamily="18" charset="0"/>
                        </a:rPr>
                        <a:t> </a:t>
                      </a:r>
                    </a:p>
                    <a:p>
                      <a:pPr algn="ctr"/>
                      <a:r>
                        <a:rPr lang="en-US" sz="2000" b="1" baseline="0" dirty="0">
                          <a:solidFill>
                            <a:srgbClr val="00B050"/>
                          </a:solidFill>
                          <a:latin typeface="Times New Roman" pitchFamily="18" charset="0"/>
                          <a:cs typeface="Times New Roman" pitchFamily="18" charset="0"/>
                        </a:rPr>
                        <a:t>&amp;</a:t>
                      </a:r>
                    </a:p>
                    <a:p>
                      <a:pPr algn="ctr"/>
                      <a:r>
                        <a:rPr lang="en-US" sz="2000" b="1" baseline="0" dirty="0">
                          <a:solidFill>
                            <a:srgbClr val="00B050"/>
                          </a:solidFill>
                          <a:latin typeface="Times New Roman" pitchFamily="18" charset="0"/>
                          <a:cs typeface="Times New Roman" pitchFamily="18" charset="0"/>
                        </a:rPr>
                        <a:t> YEAR</a:t>
                      </a:r>
                      <a:endParaRPr lang="en-US" sz="2000" b="1" dirty="0">
                        <a:solidFill>
                          <a:srgbClr val="00B050"/>
                        </a:solidFill>
                        <a:latin typeface="Times New Roman" pitchFamily="18" charset="0"/>
                        <a:cs typeface="Times New Roman" pitchFamily="18" charset="0"/>
                      </a:endParaRPr>
                    </a:p>
                  </a:txBody>
                  <a:tcPr marT="45709" marB="45709" anchor="ctr"/>
                </a:tc>
                <a:tc>
                  <a:txBody>
                    <a:bodyPr/>
                    <a:lstStyle/>
                    <a:p>
                      <a:pPr algn="ctr"/>
                      <a:r>
                        <a:rPr lang="en-US" sz="2000" b="1" dirty="0">
                          <a:solidFill>
                            <a:srgbClr val="00B050"/>
                          </a:solidFill>
                          <a:latin typeface="Times New Roman" pitchFamily="18" charset="0"/>
                          <a:cs typeface="Times New Roman" pitchFamily="18" charset="0"/>
                        </a:rPr>
                        <a:t>JOURNAL NAME</a:t>
                      </a:r>
                    </a:p>
                  </a:txBody>
                  <a:tcPr marT="45709" marB="45709" anchor="ctr"/>
                </a:tc>
                <a:tc>
                  <a:txBody>
                    <a:bodyPr/>
                    <a:lstStyle/>
                    <a:p>
                      <a:pPr algn="ctr"/>
                      <a:r>
                        <a:rPr lang="en-US" sz="2000" b="1" dirty="0">
                          <a:solidFill>
                            <a:srgbClr val="00B050"/>
                          </a:solidFill>
                          <a:latin typeface="Times New Roman" pitchFamily="18" charset="0"/>
                          <a:cs typeface="Times New Roman" pitchFamily="18" charset="0"/>
                        </a:rPr>
                        <a:t>REMARKS</a:t>
                      </a:r>
                    </a:p>
                  </a:txBody>
                  <a:tcPr marT="45709" marB="45709" anchor="ctr"/>
                </a:tc>
                <a:extLst>
                  <a:ext uri="{0D108BD9-81ED-4DB2-BD59-A6C34878D82A}">
                    <a16:rowId xmlns:a16="http://schemas.microsoft.com/office/drawing/2014/main" val="10000"/>
                  </a:ext>
                </a:extLst>
              </a:tr>
              <a:tr h="25598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Helping elders become more self-reliant</a:t>
                      </a:r>
                    </a:p>
                    <a:p>
                      <a:pPr algn="ctr"/>
                      <a:endParaRPr lang="en-GB" altLang="en-US" sz="1800" b="0" dirty="0">
                        <a:solidFill>
                          <a:schemeClr val="tx1"/>
                        </a:solidFill>
                        <a:latin typeface="Times New Roman" pitchFamily="18" charset="0"/>
                        <a:cs typeface="Times New Roman" pitchFamily="18" charset="0"/>
                      </a:endParaRPr>
                    </a:p>
                  </a:txBody>
                  <a:tcPr marT="45709" marB="45709" anchor="ctr"/>
                </a:tc>
                <a:tc>
                  <a:txBody>
                    <a:bodyPr/>
                    <a:lstStyle/>
                    <a:p>
                      <a:pPr algn="ctr"/>
                      <a:r>
                        <a:rPr lang="en-US" sz="1800" b="0" i="0" kern="1200" dirty="0">
                          <a:solidFill>
                            <a:schemeClr val="tx1"/>
                          </a:solidFill>
                          <a:effectLst/>
                          <a:latin typeface="+mn-lt"/>
                          <a:ea typeface="+mn-ea"/>
                          <a:cs typeface="+mn-cs"/>
                        </a:rPr>
                        <a:t>Johns Hopkins</a:t>
                      </a:r>
                    </a:p>
                    <a:p>
                      <a:pPr algn="ctr"/>
                      <a:r>
                        <a:rPr lang="en-US" altLang="en-US" sz="1800" b="0" i="0" kern="1200" dirty="0">
                          <a:solidFill>
                            <a:schemeClr val="tx1"/>
                          </a:solidFill>
                          <a:effectLst/>
                          <a:latin typeface="+mn-lt"/>
                          <a:ea typeface="+mn-ea"/>
                          <a:cs typeface="+mn-cs"/>
                        </a:rPr>
                        <a:t>&amp;2021</a:t>
                      </a:r>
                      <a:endParaRPr lang="en-GB" altLang="en-US" sz="1800" b="0" dirty="0">
                        <a:solidFill>
                          <a:schemeClr val="tx1"/>
                        </a:solidFill>
                        <a:latin typeface="Times New Roman" pitchFamily="18" charset="0"/>
                        <a:cs typeface="Times New Roman" pitchFamily="18" charset="0"/>
                      </a:endParaRPr>
                    </a:p>
                  </a:txBody>
                  <a:tcPr marT="45709" marB="45709" anchor="ctr"/>
                </a:tc>
                <a:tc>
                  <a:txBody>
                    <a:bodyPr/>
                    <a:lstStyle/>
                    <a:p>
                      <a:pPr algn="ctr"/>
                      <a:r>
                        <a:rPr lang="en-US" sz="1800" b="0" dirty="0">
                          <a:solidFill>
                            <a:schemeClr val="tx1"/>
                          </a:solidFill>
                        </a:rPr>
                        <a:t>Asian journal of Convergence in Technology</a:t>
                      </a:r>
                    </a:p>
                  </a:txBody>
                  <a:tcPr marT="45709" marB="45709" anchor="ctr"/>
                </a:tc>
                <a:tc>
                  <a:txBody>
                    <a:bodyPr/>
                    <a:lstStyle/>
                    <a:p>
                      <a:pPr algn="l"/>
                      <a:r>
                        <a:rPr lang="en-US" sz="1800" b="0" i="0" kern="1200" dirty="0">
                          <a:solidFill>
                            <a:schemeClr val="tx1"/>
                          </a:solidFill>
                          <a:effectLst/>
                          <a:latin typeface="+mn-lt"/>
                          <a:ea typeface="+mn-ea"/>
                          <a:cs typeface="+mn-cs"/>
                        </a:rPr>
                        <a:t>At a relatively small cost, elders could be made more self-reliant and healthy and also less depressed, suggest the preliminary findings of a home-intervention pilot.</a:t>
                      </a:r>
                      <a:endParaRPr lang="en-GB" altLang="en-US" sz="1800" b="0" dirty="0">
                        <a:solidFill>
                          <a:schemeClr val="tx1"/>
                        </a:solidFill>
                        <a:latin typeface="Times New Roman"/>
                        <a:cs typeface="Times New Roman"/>
                      </a:endParaRPr>
                    </a:p>
                  </a:txBody>
                  <a:tcPr marT="45709" marB="45709" anchor="ctr"/>
                </a:tc>
                <a:extLst>
                  <a:ext uri="{0D108BD9-81ED-4DB2-BD59-A6C34878D82A}">
                    <a16:rowId xmlns:a16="http://schemas.microsoft.com/office/drawing/2014/main" val="10001"/>
                  </a:ext>
                </a:extLst>
              </a:tr>
            </a:tbl>
          </a:graphicData>
        </a:graphic>
      </p:graphicFrame>
      <p:graphicFrame>
        <p:nvGraphicFramePr>
          <p:cNvPr id="9" name="Table 8">
            <a:extLst>
              <a:ext uri="{FF2B5EF4-FFF2-40B4-BE49-F238E27FC236}">
                <a16:creationId xmlns:a16="http://schemas.microsoft.com/office/drawing/2014/main" id="{E1386255-04AF-045E-3845-19AF11E3A1F4}"/>
              </a:ext>
            </a:extLst>
          </p:cNvPr>
          <p:cNvGraphicFramePr>
            <a:graphicFrameLocks noGrp="1"/>
          </p:cNvGraphicFramePr>
          <p:nvPr>
            <p:extLst>
              <p:ext uri="{D42A27DB-BD31-4B8C-83A1-F6EECF244321}">
                <p14:modId xmlns:p14="http://schemas.microsoft.com/office/powerpoint/2010/main" val="306555883"/>
              </p:ext>
            </p:extLst>
          </p:nvPr>
        </p:nvGraphicFramePr>
        <p:xfrm>
          <a:off x="373811" y="4773283"/>
          <a:ext cx="8382000" cy="2285928"/>
        </p:xfrm>
        <a:graphic>
          <a:graphicData uri="http://schemas.openxmlformats.org/drawingml/2006/table">
            <a:tbl>
              <a:tblPr firstRow="1" bandRow="1">
                <a:tableStyleId>{5940675A-B579-460E-94D1-54222C63F5DA}</a:tableStyleId>
              </a:tblPr>
              <a:tblGrid>
                <a:gridCol w="1827530">
                  <a:extLst>
                    <a:ext uri="{9D8B030D-6E8A-4147-A177-3AD203B41FA5}">
                      <a16:colId xmlns:a16="http://schemas.microsoft.com/office/drawing/2014/main" val="20000"/>
                    </a:ext>
                  </a:extLst>
                </a:gridCol>
                <a:gridCol w="1512439">
                  <a:extLst>
                    <a:ext uri="{9D8B030D-6E8A-4147-A177-3AD203B41FA5}">
                      <a16:colId xmlns:a16="http://schemas.microsoft.com/office/drawing/2014/main" val="20001"/>
                    </a:ext>
                  </a:extLst>
                </a:gridCol>
                <a:gridCol w="1512439">
                  <a:extLst>
                    <a:ext uri="{9D8B030D-6E8A-4147-A177-3AD203B41FA5}">
                      <a16:colId xmlns:a16="http://schemas.microsoft.com/office/drawing/2014/main" val="20002"/>
                    </a:ext>
                  </a:extLst>
                </a:gridCol>
                <a:gridCol w="3529592">
                  <a:extLst>
                    <a:ext uri="{9D8B030D-6E8A-4147-A177-3AD203B41FA5}">
                      <a16:colId xmlns:a16="http://schemas.microsoft.com/office/drawing/2014/main" val="20003"/>
                    </a:ext>
                  </a:extLst>
                </a:gridCol>
              </a:tblGrid>
              <a:tr h="182496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A Self-Reliant Umbrella: Defining Successful Aging Among the Old-Old (80+) in Shanghai</a:t>
                      </a:r>
                    </a:p>
                    <a:p>
                      <a:pPr algn="ctr"/>
                      <a:endParaRPr lang="en-GB" altLang="en-US" sz="1800" b="0" dirty="0">
                        <a:solidFill>
                          <a:schemeClr val="tx1"/>
                        </a:solidFill>
                        <a:latin typeface="Times New Roman" pitchFamily="18" charset="0"/>
                        <a:cs typeface="Times New Roman" pitchFamily="18" charset="0"/>
                      </a:endParaRPr>
                    </a:p>
                  </a:txBody>
                  <a:tcPr marT="45684" marB="45684" anchor="ctr"/>
                </a:tc>
                <a:tc>
                  <a:txBody>
                    <a:bodyPr/>
                    <a:lstStyle/>
                    <a:p>
                      <a:pPr algn="ctr"/>
                      <a:r>
                        <a:rPr lang="en-GB" altLang="en-US" sz="1800" b="0" dirty="0">
                          <a:solidFill>
                            <a:schemeClr val="tx1"/>
                          </a:solidFill>
                          <a:latin typeface="Times New Roman" pitchFamily="18" charset="0"/>
                          <a:cs typeface="Times New Roman" pitchFamily="18" charset="0"/>
                        </a:rPr>
                        <a:t>Lin </a:t>
                      </a:r>
                      <a:r>
                        <a:rPr lang="en-GB" altLang="en-US" sz="1800" b="0" dirty="0" err="1">
                          <a:solidFill>
                            <a:schemeClr val="tx1"/>
                          </a:solidFill>
                          <a:latin typeface="Times New Roman" pitchFamily="18" charset="0"/>
                          <a:cs typeface="Times New Roman" pitchFamily="18" charset="0"/>
                        </a:rPr>
                        <a:t>Chen,MinZhi</a:t>
                      </a:r>
                      <a:r>
                        <a:rPr lang="en-GB" altLang="en-US" sz="1800" b="0" dirty="0">
                          <a:solidFill>
                            <a:schemeClr val="tx1"/>
                          </a:solidFill>
                          <a:latin typeface="Times New Roman" pitchFamily="18" charset="0"/>
                          <a:cs typeface="Times New Roman" pitchFamily="18" charset="0"/>
                        </a:rPr>
                        <a:t> </a:t>
                      </a:r>
                      <a:r>
                        <a:rPr lang="en-GB" altLang="en-US" sz="1800" b="0" dirty="0" err="1">
                          <a:solidFill>
                            <a:schemeClr val="tx1"/>
                          </a:solidFill>
                          <a:latin typeface="Times New Roman" pitchFamily="18" charset="0"/>
                          <a:cs typeface="Times New Roman" pitchFamily="18" charset="0"/>
                        </a:rPr>
                        <a:t>Ye,Eva</a:t>
                      </a:r>
                      <a:r>
                        <a:rPr lang="en-GB" altLang="en-US" sz="1800" b="0" dirty="0">
                          <a:solidFill>
                            <a:schemeClr val="tx1"/>
                          </a:solidFill>
                          <a:latin typeface="Times New Roman" pitchFamily="18" charset="0"/>
                          <a:cs typeface="Times New Roman" pitchFamily="18" charset="0"/>
                        </a:rPr>
                        <a:t> </a:t>
                      </a:r>
                      <a:r>
                        <a:rPr lang="en-GB" altLang="en-US" sz="1800" b="0" dirty="0" err="1">
                          <a:solidFill>
                            <a:schemeClr val="tx1"/>
                          </a:solidFill>
                          <a:latin typeface="Times New Roman" pitchFamily="18" charset="0"/>
                          <a:cs typeface="Times New Roman" pitchFamily="18" charset="0"/>
                        </a:rPr>
                        <a:t>Kahana</a:t>
                      </a:r>
                      <a:endParaRPr lang="en-GB" altLang="en-US" sz="1800" b="0" dirty="0">
                        <a:solidFill>
                          <a:schemeClr val="tx1"/>
                        </a:solidFill>
                        <a:latin typeface="Times New Roman" pitchFamily="18" charset="0"/>
                        <a:cs typeface="Times New Roman" pitchFamily="18" charset="0"/>
                      </a:endParaRPr>
                    </a:p>
                    <a:p>
                      <a:pPr algn="ctr"/>
                      <a:r>
                        <a:rPr lang="en-GB" altLang="en-US" sz="1800" b="0" dirty="0">
                          <a:solidFill>
                            <a:schemeClr val="tx1"/>
                          </a:solidFill>
                          <a:latin typeface="Times New Roman" pitchFamily="18" charset="0"/>
                          <a:cs typeface="Times New Roman" pitchFamily="18" charset="0"/>
                        </a:rPr>
                        <a:t>&amp;</a:t>
                      </a:r>
                    </a:p>
                    <a:p>
                      <a:pPr algn="ctr"/>
                      <a:r>
                        <a:rPr lang="en-GB" altLang="en-US" sz="1800" b="0" dirty="0">
                          <a:solidFill>
                            <a:schemeClr val="tx1"/>
                          </a:solidFill>
                          <a:latin typeface="Times New Roman" pitchFamily="18" charset="0"/>
                          <a:cs typeface="Times New Roman" pitchFamily="18" charset="0"/>
                        </a:rPr>
                        <a:t>2019</a:t>
                      </a:r>
                    </a:p>
                    <a:p>
                      <a:pPr algn="ctr"/>
                      <a:r>
                        <a:rPr lang="en-GB" altLang="en-US" sz="1800" b="0" dirty="0">
                          <a:solidFill>
                            <a:schemeClr val="tx1"/>
                          </a:solidFill>
                          <a:latin typeface="Times New Roman"/>
                          <a:cs typeface="Times New Roman"/>
                        </a:rPr>
                        <a:t> </a:t>
                      </a:r>
                      <a:endParaRPr lang="en-US" sz="1800" b="0" dirty="0">
                        <a:solidFill>
                          <a:schemeClr val="tx1"/>
                        </a:solidFill>
                        <a:latin typeface="Times New Roman" pitchFamily="18" charset="0"/>
                        <a:cs typeface="Times New Roman" pitchFamily="18" charset="0"/>
                      </a:endParaRPr>
                    </a:p>
                  </a:txBody>
                  <a:tcPr marT="45684" marB="4568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Journal of Applied Gerontology</a:t>
                      </a:r>
                    </a:p>
                    <a:p>
                      <a:pPr algn="ctr"/>
                      <a:endParaRPr lang="en-US" sz="1800" b="0" dirty="0">
                        <a:solidFill>
                          <a:schemeClr val="tx1"/>
                        </a:solidFill>
                        <a:latin typeface="Times New Roman" pitchFamily="18" charset="0"/>
                        <a:cs typeface="Times New Roman" pitchFamily="18" charset="0"/>
                      </a:endParaRPr>
                    </a:p>
                  </a:txBody>
                  <a:tcPr marT="45684" marB="45684" anchor="ctr"/>
                </a:tc>
                <a:tc>
                  <a:txBody>
                    <a:bodyPr/>
                    <a:lstStyle/>
                    <a:p>
                      <a:r>
                        <a:rPr lang="en-US" sz="1800" b="0" i="0" kern="1200" dirty="0">
                          <a:solidFill>
                            <a:schemeClr val="tx1"/>
                          </a:solidFill>
                          <a:effectLst/>
                          <a:latin typeface="+mn-lt"/>
                          <a:ea typeface="+mn-ea"/>
                          <a:cs typeface="+mn-cs"/>
                        </a:rPr>
                        <a:t>This study offers new understanding of the dynamic and </a:t>
                      </a:r>
                    </a:p>
                    <a:p>
                      <a:r>
                        <a:rPr lang="en-US" sz="1800" b="0" i="0" kern="1200" dirty="0">
                          <a:solidFill>
                            <a:schemeClr val="tx1"/>
                          </a:solidFill>
                          <a:effectLst/>
                          <a:latin typeface="+mn-lt"/>
                          <a:ea typeface="+mn-ea"/>
                          <a:cs typeface="+mn-cs"/>
                        </a:rPr>
                        <a:t>nuanced ways that the old-old in urban China age successfully and of their </a:t>
                      </a:r>
                    </a:p>
                    <a:p>
                      <a:r>
                        <a:rPr lang="en-US" sz="1800" b="0" i="0" kern="1200" dirty="0">
                          <a:solidFill>
                            <a:schemeClr val="tx1"/>
                          </a:solidFill>
                          <a:effectLst/>
                          <a:latin typeface="+mn-lt"/>
                          <a:ea typeface="+mn-ea"/>
                          <a:cs typeface="+mn-cs"/>
                        </a:rPr>
                        <a:t>valiant efforts to maintain self-reliance.</a:t>
                      </a:r>
                    </a:p>
                    <a:p>
                      <a:pPr algn="just"/>
                      <a:endParaRPr lang="en-US" dirty="0"/>
                    </a:p>
                  </a:txBody>
                  <a:tcPr marT="45684" marB="45684" anchor="ctr"/>
                </a:tc>
                <a:extLst>
                  <a:ext uri="{0D108BD9-81ED-4DB2-BD59-A6C34878D82A}">
                    <a16:rowId xmlns:a16="http://schemas.microsoft.com/office/drawing/2014/main" val="10000"/>
                  </a:ext>
                </a:extLst>
              </a:tr>
            </a:tbl>
          </a:graphicData>
        </a:graphic>
      </p:graphicFrame>
      <p:sp>
        <p:nvSpPr>
          <p:cNvPr id="7202" name="Slide Number Placeholder 9">
            <a:extLst>
              <a:ext uri="{FF2B5EF4-FFF2-40B4-BE49-F238E27FC236}">
                <a16:creationId xmlns:a16="http://schemas.microsoft.com/office/drawing/2014/main" id="{C5284AF3-2234-60AD-AD99-8C92F58D545D}"/>
              </a:ext>
            </a:extLst>
          </p:cNvPr>
          <p:cNvSpPr>
            <a:spLocks noGrp="1"/>
          </p:cNvSpPr>
          <p:nvPr>
            <p:ph type="sldNum" sz="quarter" idx="12"/>
          </p:nvPr>
        </p:nvSpPr>
        <p:spPr bwMode="auto">
          <a:xfrm>
            <a:off x="65532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solidFill>
                  <a:srgbClr val="898989"/>
                </a:solidFill>
                <a:latin typeface="Calibri" panose="020F0502020204030204" pitchFamily="34" charset="0"/>
              </a:rPr>
              <a:t>4</a:t>
            </a:r>
          </a:p>
        </p:txBody>
      </p:sp>
    </p:spTree>
    <p:extLst>
      <p:ext uri="{BB962C8B-B14F-4D97-AF65-F5344CB8AC3E}">
        <p14:creationId xmlns:p14="http://schemas.microsoft.com/office/powerpoint/2010/main" val="1037332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a:extLst>
              <a:ext uri="{FF2B5EF4-FFF2-40B4-BE49-F238E27FC236}">
                <a16:creationId xmlns:a16="http://schemas.microsoft.com/office/drawing/2014/main" id="{655B538C-BAE9-950A-2395-F6CAA32A4ACE}"/>
              </a:ext>
            </a:extLst>
          </p:cNvPr>
          <p:cNvSpPr>
            <a:spLocks noGrp="1"/>
          </p:cNvSpPr>
          <p:nvPr>
            <p:ph idx="1"/>
          </p:nvPr>
        </p:nvSpPr>
        <p:spPr>
          <a:xfrm>
            <a:off x="457200" y="1143000"/>
            <a:ext cx="8686800" cy="5715000"/>
          </a:xfrm>
        </p:spPr>
        <p:txBody>
          <a:bodyPr/>
          <a:lstStyle/>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5ABCCA67-6ADC-CD15-2AA7-02DFB12F1F4C}"/>
              </a:ext>
            </a:extLst>
          </p:cNvPr>
          <p:cNvSpPr/>
          <p:nvPr/>
        </p:nvSpPr>
        <p:spPr>
          <a:xfrm>
            <a:off x="533400" y="944563"/>
            <a:ext cx="8077200" cy="46037"/>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172" name="Title 6">
            <a:extLst>
              <a:ext uri="{FF2B5EF4-FFF2-40B4-BE49-F238E27FC236}">
                <a16:creationId xmlns:a16="http://schemas.microsoft.com/office/drawing/2014/main" id="{B8D6A6F8-CD32-D593-2DBD-A06F6FB77B61}"/>
              </a:ext>
            </a:extLst>
          </p:cNvPr>
          <p:cNvSpPr>
            <a:spLocks noGrp="1"/>
          </p:cNvSpPr>
          <p:nvPr>
            <p:ph type="title"/>
          </p:nvPr>
        </p:nvSpPr>
        <p:spPr>
          <a:xfrm>
            <a:off x="457200" y="0"/>
            <a:ext cx="8229600" cy="1219200"/>
          </a:xfrm>
        </p:spPr>
        <p:txBody>
          <a:bodyPr/>
          <a:lstStyle/>
          <a:p>
            <a:r>
              <a:rPr lang="en-US" altLang="en-US" sz="4000" b="1" i="1">
                <a:solidFill>
                  <a:srgbClr val="FF0000"/>
                </a:solidFill>
                <a:latin typeface="Times New Roman" panose="02020603050405020304" pitchFamily="18" charset="0"/>
                <a:cs typeface="Times New Roman" panose="02020603050405020304" pitchFamily="18" charset="0"/>
              </a:rPr>
              <a:t> </a:t>
            </a:r>
            <a:r>
              <a:rPr lang="en-US" altLang="en-US" sz="4000" b="1">
                <a:solidFill>
                  <a:srgbClr val="FF0000"/>
                </a:solidFill>
                <a:latin typeface="Times New Roman" panose="02020603050405020304" pitchFamily="18" charset="0"/>
                <a:ea typeface="Cambria" panose="02040503050406030204" pitchFamily="18" charset="0"/>
                <a:cs typeface="Times New Roman" panose="02020603050405020304" pitchFamily="18" charset="0"/>
              </a:rPr>
              <a:t>Literature Survey</a:t>
            </a:r>
          </a:p>
        </p:txBody>
      </p:sp>
      <p:graphicFrame>
        <p:nvGraphicFramePr>
          <p:cNvPr id="8" name="Table 7">
            <a:extLst>
              <a:ext uri="{FF2B5EF4-FFF2-40B4-BE49-F238E27FC236}">
                <a16:creationId xmlns:a16="http://schemas.microsoft.com/office/drawing/2014/main" id="{5D77DBD1-4133-A280-CF64-DA0006154B57}"/>
              </a:ext>
            </a:extLst>
          </p:cNvPr>
          <p:cNvGraphicFramePr>
            <a:graphicFrameLocks noGrp="1"/>
          </p:cNvGraphicFramePr>
          <p:nvPr>
            <p:extLst>
              <p:ext uri="{D42A27DB-BD31-4B8C-83A1-F6EECF244321}">
                <p14:modId xmlns:p14="http://schemas.microsoft.com/office/powerpoint/2010/main" val="1972881509"/>
              </p:ext>
            </p:extLst>
          </p:nvPr>
        </p:nvGraphicFramePr>
        <p:xfrm>
          <a:off x="381000" y="1219200"/>
          <a:ext cx="8381999" cy="3565685"/>
        </p:xfrm>
        <a:graphic>
          <a:graphicData uri="http://schemas.openxmlformats.org/drawingml/2006/table">
            <a:tbl>
              <a:tblPr firstRow="1" bandRow="1">
                <a:tableStyleId>{5940675A-B579-460E-94D1-54222C63F5DA}</a:tableStyleId>
              </a:tblPr>
              <a:tblGrid>
                <a:gridCol w="1827653">
                  <a:extLst>
                    <a:ext uri="{9D8B030D-6E8A-4147-A177-3AD203B41FA5}">
                      <a16:colId xmlns:a16="http://schemas.microsoft.com/office/drawing/2014/main" val="20000"/>
                    </a:ext>
                  </a:extLst>
                </a:gridCol>
                <a:gridCol w="1512541">
                  <a:extLst>
                    <a:ext uri="{9D8B030D-6E8A-4147-A177-3AD203B41FA5}">
                      <a16:colId xmlns:a16="http://schemas.microsoft.com/office/drawing/2014/main" val="20001"/>
                    </a:ext>
                  </a:extLst>
                </a:gridCol>
                <a:gridCol w="1512541">
                  <a:extLst>
                    <a:ext uri="{9D8B030D-6E8A-4147-A177-3AD203B41FA5}">
                      <a16:colId xmlns:a16="http://schemas.microsoft.com/office/drawing/2014/main" val="20002"/>
                    </a:ext>
                  </a:extLst>
                </a:gridCol>
                <a:gridCol w="3529264">
                  <a:extLst>
                    <a:ext uri="{9D8B030D-6E8A-4147-A177-3AD203B41FA5}">
                      <a16:colId xmlns:a16="http://schemas.microsoft.com/office/drawing/2014/main" val="20003"/>
                    </a:ext>
                  </a:extLst>
                </a:gridCol>
              </a:tblGrid>
              <a:tr h="1005658">
                <a:tc>
                  <a:txBody>
                    <a:bodyPr/>
                    <a:lstStyle/>
                    <a:p>
                      <a:pPr algn="ctr"/>
                      <a:r>
                        <a:rPr lang="en-US" sz="2000" b="1" dirty="0">
                          <a:solidFill>
                            <a:srgbClr val="00B050"/>
                          </a:solidFill>
                          <a:latin typeface="Times New Roman" pitchFamily="18" charset="0"/>
                          <a:cs typeface="Times New Roman" pitchFamily="18" charset="0"/>
                        </a:rPr>
                        <a:t>TITLE</a:t>
                      </a:r>
                    </a:p>
                  </a:txBody>
                  <a:tcPr marT="45709" marB="45709" anchor="ctr"/>
                </a:tc>
                <a:tc>
                  <a:txBody>
                    <a:bodyPr/>
                    <a:lstStyle/>
                    <a:p>
                      <a:pPr algn="ctr"/>
                      <a:r>
                        <a:rPr lang="en-US" sz="2000" b="1" dirty="0">
                          <a:solidFill>
                            <a:srgbClr val="00B050"/>
                          </a:solidFill>
                          <a:latin typeface="Times New Roman" pitchFamily="18" charset="0"/>
                          <a:cs typeface="Times New Roman" pitchFamily="18" charset="0"/>
                        </a:rPr>
                        <a:t>AUTHOR</a:t>
                      </a:r>
                      <a:r>
                        <a:rPr lang="en-US" sz="2000" b="1" baseline="0" dirty="0">
                          <a:solidFill>
                            <a:srgbClr val="00B050"/>
                          </a:solidFill>
                          <a:latin typeface="Times New Roman" pitchFamily="18" charset="0"/>
                          <a:cs typeface="Times New Roman" pitchFamily="18" charset="0"/>
                        </a:rPr>
                        <a:t> </a:t>
                      </a:r>
                    </a:p>
                    <a:p>
                      <a:pPr algn="ctr"/>
                      <a:r>
                        <a:rPr lang="en-US" sz="2000" b="1" baseline="0" dirty="0">
                          <a:solidFill>
                            <a:srgbClr val="00B050"/>
                          </a:solidFill>
                          <a:latin typeface="Times New Roman" pitchFamily="18" charset="0"/>
                          <a:cs typeface="Times New Roman" pitchFamily="18" charset="0"/>
                        </a:rPr>
                        <a:t>&amp;</a:t>
                      </a:r>
                    </a:p>
                    <a:p>
                      <a:pPr algn="ctr"/>
                      <a:r>
                        <a:rPr lang="en-US" sz="2000" b="1" baseline="0" dirty="0">
                          <a:solidFill>
                            <a:srgbClr val="00B050"/>
                          </a:solidFill>
                          <a:latin typeface="Times New Roman" pitchFamily="18" charset="0"/>
                          <a:cs typeface="Times New Roman" pitchFamily="18" charset="0"/>
                        </a:rPr>
                        <a:t> YEAR</a:t>
                      </a:r>
                      <a:endParaRPr lang="en-US" sz="2000" b="1" dirty="0">
                        <a:solidFill>
                          <a:srgbClr val="00B050"/>
                        </a:solidFill>
                        <a:latin typeface="Times New Roman" pitchFamily="18" charset="0"/>
                        <a:cs typeface="Times New Roman" pitchFamily="18" charset="0"/>
                      </a:endParaRPr>
                    </a:p>
                  </a:txBody>
                  <a:tcPr marT="45709" marB="45709" anchor="ctr"/>
                </a:tc>
                <a:tc>
                  <a:txBody>
                    <a:bodyPr/>
                    <a:lstStyle/>
                    <a:p>
                      <a:pPr algn="ctr"/>
                      <a:r>
                        <a:rPr lang="en-US" sz="2000" b="1" dirty="0">
                          <a:solidFill>
                            <a:srgbClr val="00B050"/>
                          </a:solidFill>
                          <a:latin typeface="Times New Roman" pitchFamily="18" charset="0"/>
                          <a:cs typeface="Times New Roman" pitchFamily="18" charset="0"/>
                        </a:rPr>
                        <a:t>JOURNAL NAME</a:t>
                      </a:r>
                    </a:p>
                  </a:txBody>
                  <a:tcPr marT="45709" marB="45709" anchor="ctr"/>
                </a:tc>
                <a:tc>
                  <a:txBody>
                    <a:bodyPr/>
                    <a:lstStyle/>
                    <a:p>
                      <a:pPr algn="ctr"/>
                      <a:r>
                        <a:rPr lang="en-US" sz="2000" b="1" dirty="0">
                          <a:solidFill>
                            <a:srgbClr val="00B050"/>
                          </a:solidFill>
                          <a:latin typeface="Times New Roman" pitchFamily="18" charset="0"/>
                          <a:cs typeface="Times New Roman" pitchFamily="18" charset="0"/>
                        </a:rPr>
                        <a:t>REMARKS</a:t>
                      </a:r>
                    </a:p>
                  </a:txBody>
                  <a:tcPr marT="45709" marB="45709" anchor="ctr"/>
                </a:tc>
                <a:extLst>
                  <a:ext uri="{0D108BD9-81ED-4DB2-BD59-A6C34878D82A}">
                    <a16:rowId xmlns:a16="http://schemas.microsoft.com/office/drawing/2014/main" val="10000"/>
                  </a:ext>
                </a:extLst>
              </a:tr>
              <a:tr h="2559867">
                <a:tc>
                  <a:txBody>
                    <a:bodyPr/>
                    <a:lstStyle/>
                    <a:p>
                      <a:pPr algn="ctr"/>
                      <a:r>
                        <a:rPr lang="en-US" dirty="0"/>
                        <a:t>Smart Homes and Quality of Life for the Elderly: Perspective of Competing Models</a:t>
                      </a:r>
                      <a:endParaRPr lang="en-GB" altLang="en-US" sz="1800" b="0" dirty="0">
                        <a:solidFill>
                          <a:schemeClr val="tx1"/>
                        </a:solidFill>
                        <a:latin typeface="Times New Roman" pitchFamily="18" charset="0"/>
                        <a:cs typeface="Times New Roman" pitchFamily="18" charset="0"/>
                      </a:endParaRPr>
                    </a:p>
                  </a:txBody>
                  <a:tcPr marT="45709" marB="45709" anchor="ctr"/>
                </a:tc>
                <a:tc>
                  <a:txBody>
                    <a:bodyPr/>
                    <a:lstStyle/>
                    <a:p>
                      <a:pPr algn="ctr"/>
                      <a:r>
                        <a:rPr lang="en-US" dirty="0" err="1"/>
                        <a:t>Debajyoti</a:t>
                      </a:r>
                      <a:r>
                        <a:rPr lang="en-US" dirty="0"/>
                        <a:t> Pal</a:t>
                      </a:r>
                    </a:p>
                    <a:p>
                      <a:pPr algn="ctr"/>
                      <a:r>
                        <a:rPr lang="en-US" dirty="0"/>
                        <a:t>&amp;</a:t>
                      </a:r>
                    </a:p>
                    <a:p>
                      <a:pPr algn="ctr"/>
                      <a:r>
                        <a:rPr lang="en-US" dirty="0"/>
                        <a:t>2018</a:t>
                      </a:r>
                      <a:endParaRPr lang="en-GB" altLang="en-US" sz="1800" b="0" dirty="0">
                        <a:solidFill>
                          <a:schemeClr val="tx1"/>
                        </a:solidFill>
                        <a:latin typeface="Times New Roman" pitchFamily="18" charset="0"/>
                        <a:cs typeface="Times New Roman" pitchFamily="18" charset="0"/>
                      </a:endParaRPr>
                    </a:p>
                  </a:txBody>
                  <a:tcPr marT="45709" marB="45709" anchor="ctr"/>
                </a:tc>
                <a:tc>
                  <a:txBody>
                    <a:bodyPr/>
                    <a:lstStyle/>
                    <a:p>
                      <a:pPr algn="ctr"/>
                      <a:r>
                        <a:rPr lang="en-US" sz="1800" b="0" dirty="0">
                          <a:solidFill>
                            <a:schemeClr val="tx1"/>
                          </a:solidFill>
                        </a:rPr>
                        <a:t>Institute of Electrical and Electronics Engineers</a:t>
                      </a:r>
                    </a:p>
                  </a:txBody>
                  <a:tcPr marT="45709" marB="45709" anchor="ctr"/>
                </a:tc>
                <a:tc>
                  <a:txBody>
                    <a:bodyPr/>
                    <a:lstStyle/>
                    <a:p>
                      <a:pPr algn="l"/>
                      <a:r>
                        <a:rPr lang="en-US" dirty="0"/>
                        <a:t>This paper </a:t>
                      </a:r>
                      <a:r>
                        <a:rPr lang="en-US" dirty="0" err="1"/>
                        <a:t>paper</a:t>
                      </a:r>
                      <a:r>
                        <a:rPr lang="en-US" dirty="0"/>
                        <a:t> provides the initial groundwork to explore the process of adopting smart home services by the elderly with potential future research areas.</a:t>
                      </a:r>
                      <a:endParaRPr lang="en-GB" altLang="en-US" sz="1800" b="0" dirty="0">
                        <a:solidFill>
                          <a:schemeClr val="tx1"/>
                        </a:solidFill>
                        <a:latin typeface="Times New Roman"/>
                        <a:cs typeface="Times New Roman"/>
                      </a:endParaRPr>
                    </a:p>
                  </a:txBody>
                  <a:tcPr marT="45709" marB="45709" anchor="ctr"/>
                </a:tc>
                <a:extLst>
                  <a:ext uri="{0D108BD9-81ED-4DB2-BD59-A6C34878D82A}">
                    <a16:rowId xmlns:a16="http://schemas.microsoft.com/office/drawing/2014/main" val="10001"/>
                  </a:ext>
                </a:extLst>
              </a:tr>
            </a:tbl>
          </a:graphicData>
        </a:graphic>
      </p:graphicFrame>
      <p:graphicFrame>
        <p:nvGraphicFramePr>
          <p:cNvPr id="9" name="Table 8">
            <a:extLst>
              <a:ext uri="{FF2B5EF4-FFF2-40B4-BE49-F238E27FC236}">
                <a16:creationId xmlns:a16="http://schemas.microsoft.com/office/drawing/2014/main" id="{E1386255-04AF-045E-3845-19AF11E3A1F4}"/>
              </a:ext>
            </a:extLst>
          </p:cNvPr>
          <p:cNvGraphicFramePr>
            <a:graphicFrameLocks noGrp="1"/>
          </p:cNvGraphicFramePr>
          <p:nvPr>
            <p:extLst>
              <p:ext uri="{D42A27DB-BD31-4B8C-83A1-F6EECF244321}">
                <p14:modId xmlns:p14="http://schemas.microsoft.com/office/powerpoint/2010/main" val="3702714891"/>
              </p:ext>
            </p:extLst>
          </p:nvPr>
        </p:nvGraphicFramePr>
        <p:xfrm>
          <a:off x="373811" y="4773283"/>
          <a:ext cx="8382000" cy="1824968"/>
        </p:xfrm>
        <a:graphic>
          <a:graphicData uri="http://schemas.openxmlformats.org/drawingml/2006/table">
            <a:tbl>
              <a:tblPr firstRow="1" bandRow="1">
                <a:tableStyleId>{5940675A-B579-460E-94D1-54222C63F5DA}</a:tableStyleId>
              </a:tblPr>
              <a:tblGrid>
                <a:gridCol w="1827530">
                  <a:extLst>
                    <a:ext uri="{9D8B030D-6E8A-4147-A177-3AD203B41FA5}">
                      <a16:colId xmlns:a16="http://schemas.microsoft.com/office/drawing/2014/main" val="20000"/>
                    </a:ext>
                  </a:extLst>
                </a:gridCol>
                <a:gridCol w="1512439">
                  <a:extLst>
                    <a:ext uri="{9D8B030D-6E8A-4147-A177-3AD203B41FA5}">
                      <a16:colId xmlns:a16="http://schemas.microsoft.com/office/drawing/2014/main" val="20001"/>
                    </a:ext>
                  </a:extLst>
                </a:gridCol>
                <a:gridCol w="1512439">
                  <a:extLst>
                    <a:ext uri="{9D8B030D-6E8A-4147-A177-3AD203B41FA5}">
                      <a16:colId xmlns:a16="http://schemas.microsoft.com/office/drawing/2014/main" val="20002"/>
                    </a:ext>
                  </a:extLst>
                </a:gridCol>
                <a:gridCol w="3529592">
                  <a:extLst>
                    <a:ext uri="{9D8B030D-6E8A-4147-A177-3AD203B41FA5}">
                      <a16:colId xmlns:a16="http://schemas.microsoft.com/office/drawing/2014/main" val="20003"/>
                    </a:ext>
                  </a:extLst>
                </a:gridCol>
              </a:tblGrid>
              <a:tr h="182496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Virtual Agents as Daily Assistants for Elderly or Cognitively Impaired People</a:t>
                      </a:r>
                    </a:p>
                    <a:p>
                      <a:pPr algn="ctr"/>
                      <a:endParaRPr lang="en-GB" altLang="en-US" sz="1800" b="0" dirty="0">
                        <a:solidFill>
                          <a:schemeClr val="tx1"/>
                        </a:solidFill>
                        <a:latin typeface="Times New Roman" pitchFamily="18" charset="0"/>
                        <a:cs typeface="Times New Roman" pitchFamily="18" charset="0"/>
                      </a:endParaRPr>
                    </a:p>
                  </a:txBody>
                  <a:tcPr marT="45684" marB="4568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Marcel Kramer</a:t>
                      </a:r>
                    </a:p>
                    <a:p>
                      <a:pPr algn="ctr"/>
                      <a:r>
                        <a:rPr lang="en-GB" altLang="en-US" sz="1800" b="0" dirty="0">
                          <a:solidFill>
                            <a:schemeClr val="tx1"/>
                          </a:solidFill>
                          <a:latin typeface="Times New Roman" pitchFamily="18" charset="0"/>
                          <a:cs typeface="Times New Roman" pitchFamily="18" charset="0"/>
                        </a:rPr>
                        <a:t>&amp;</a:t>
                      </a:r>
                    </a:p>
                    <a:p>
                      <a:pPr algn="ctr"/>
                      <a:r>
                        <a:rPr lang="en-GB" altLang="en-US" sz="1800" b="0" dirty="0">
                          <a:solidFill>
                            <a:schemeClr val="tx1"/>
                          </a:solidFill>
                          <a:latin typeface="Times New Roman" pitchFamily="18" charset="0"/>
                          <a:cs typeface="Times New Roman" pitchFamily="18" charset="0"/>
                        </a:rPr>
                        <a:t>2019</a:t>
                      </a:r>
                    </a:p>
                    <a:p>
                      <a:pPr algn="ctr"/>
                      <a:r>
                        <a:rPr lang="en-GB" altLang="en-US" sz="1800" b="0" dirty="0">
                          <a:solidFill>
                            <a:schemeClr val="tx1"/>
                          </a:solidFill>
                          <a:latin typeface="Times New Roman"/>
                          <a:cs typeface="Times New Roman"/>
                        </a:rPr>
                        <a:t> </a:t>
                      </a:r>
                      <a:endParaRPr lang="en-US" sz="1800" b="0" dirty="0">
                        <a:solidFill>
                          <a:schemeClr val="tx1"/>
                        </a:solidFill>
                        <a:latin typeface="Times New Roman" pitchFamily="18" charset="0"/>
                        <a:cs typeface="Times New Roman" pitchFamily="18" charset="0"/>
                      </a:endParaRPr>
                    </a:p>
                  </a:txBody>
                  <a:tcPr marT="45684" marB="4568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Institute of Electrical and Electronics Engineers</a:t>
                      </a:r>
                    </a:p>
                    <a:p>
                      <a:pPr algn="ctr"/>
                      <a:endParaRPr lang="en-US" sz="1800" b="0" dirty="0">
                        <a:solidFill>
                          <a:schemeClr val="tx1"/>
                        </a:solidFill>
                        <a:latin typeface="Times New Roman" pitchFamily="18" charset="0"/>
                        <a:cs typeface="Times New Roman" pitchFamily="18" charset="0"/>
                      </a:endParaRPr>
                    </a:p>
                  </a:txBody>
                  <a:tcPr marT="45684" marB="45684" anchor="ctr"/>
                </a:tc>
                <a:tc>
                  <a:txBody>
                    <a:bodyPr/>
                    <a:lstStyle/>
                    <a:p>
                      <a:pPr algn="just"/>
                      <a:r>
                        <a:rPr lang="en-US" sz="1800" b="0" i="0" kern="1200" dirty="0">
                          <a:solidFill>
                            <a:schemeClr val="tx1"/>
                          </a:solidFill>
                          <a:effectLst/>
                          <a:latin typeface="+mn-lt"/>
                          <a:ea typeface="+mn-ea"/>
                          <a:cs typeface="+mn-cs"/>
                        </a:rPr>
                        <a:t>Actual interaction studies with a prototype demonstrate the feasibility of spoken-language interaction and reveal strategies to mitigate understanding problems.</a:t>
                      </a:r>
                      <a:endParaRPr lang="en-US" dirty="0"/>
                    </a:p>
                  </a:txBody>
                  <a:tcPr marT="45684" marB="45684" anchor="ctr"/>
                </a:tc>
                <a:extLst>
                  <a:ext uri="{0D108BD9-81ED-4DB2-BD59-A6C34878D82A}">
                    <a16:rowId xmlns:a16="http://schemas.microsoft.com/office/drawing/2014/main" val="10000"/>
                  </a:ext>
                </a:extLst>
              </a:tr>
            </a:tbl>
          </a:graphicData>
        </a:graphic>
      </p:graphicFrame>
      <p:sp>
        <p:nvSpPr>
          <p:cNvPr id="7202" name="Slide Number Placeholder 9">
            <a:extLst>
              <a:ext uri="{FF2B5EF4-FFF2-40B4-BE49-F238E27FC236}">
                <a16:creationId xmlns:a16="http://schemas.microsoft.com/office/drawing/2014/main" id="{C5284AF3-2234-60AD-AD99-8C92F58D545D}"/>
              </a:ext>
            </a:extLst>
          </p:cNvPr>
          <p:cNvSpPr>
            <a:spLocks noGrp="1"/>
          </p:cNvSpPr>
          <p:nvPr>
            <p:ph type="sldNum" sz="quarter" idx="12"/>
          </p:nvPr>
        </p:nvSpPr>
        <p:spPr bwMode="auto">
          <a:xfrm>
            <a:off x="65532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solidFill>
                  <a:srgbClr val="898989"/>
                </a:solidFill>
                <a:latin typeface="Calibri" panose="020F0502020204030204" pitchFamily="34" charset="0"/>
              </a:rPr>
              <a:t>4</a:t>
            </a:r>
          </a:p>
        </p:txBody>
      </p:sp>
    </p:spTree>
    <p:extLst>
      <p:ext uri="{BB962C8B-B14F-4D97-AF65-F5344CB8AC3E}">
        <p14:creationId xmlns:p14="http://schemas.microsoft.com/office/powerpoint/2010/main" val="312103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a:extLst>
              <a:ext uri="{FF2B5EF4-FFF2-40B4-BE49-F238E27FC236}">
                <a16:creationId xmlns:a16="http://schemas.microsoft.com/office/drawing/2014/main" id="{81BEF597-9756-5500-D0CD-FA560FE16962}"/>
              </a:ext>
            </a:extLst>
          </p:cNvPr>
          <p:cNvSpPr>
            <a:spLocks noGrp="1"/>
          </p:cNvSpPr>
          <p:nvPr>
            <p:ph idx="1"/>
          </p:nvPr>
        </p:nvSpPr>
        <p:spPr>
          <a:xfrm>
            <a:off x="787879" y="-452887"/>
            <a:ext cx="8686800" cy="5715000"/>
          </a:xfrm>
        </p:spPr>
        <p:txBody>
          <a:bodyPr/>
          <a:lstStyle/>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a:p>
            <a:pPr algn="just" eaLnBrk="1" hangingPunct="1">
              <a:lnSpc>
                <a:spcPct val="160000"/>
              </a:lnSpc>
              <a:buFont typeface="Arial" panose="020B0604020202020204" pitchFamily="34" charset="0"/>
              <a:buNone/>
            </a:pPr>
            <a:endParaRPr lang="en-US" altLang="en-US" sz="2000" b="1">
              <a:solidFill>
                <a:srgbClr val="002060"/>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8C9EC3DC-B3C5-2FDF-E356-46E320D7FE62}"/>
              </a:ext>
            </a:extLst>
          </p:cNvPr>
          <p:cNvSpPr/>
          <p:nvPr/>
        </p:nvSpPr>
        <p:spPr>
          <a:xfrm>
            <a:off x="533400" y="944563"/>
            <a:ext cx="8077200" cy="46037"/>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196" name="Title 6">
            <a:extLst>
              <a:ext uri="{FF2B5EF4-FFF2-40B4-BE49-F238E27FC236}">
                <a16:creationId xmlns:a16="http://schemas.microsoft.com/office/drawing/2014/main" id="{29562664-D763-F152-66A2-31CA1E26FD91}"/>
              </a:ext>
            </a:extLst>
          </p:cNvPr>
          <p:cNvSpPr>
            <a:spLocks noGrp="1"/>
          </p:cNvSpPr>
          <p:nvPr>
            <p:ph type="title"/>
          </p:nvPr>
        </p:nvSpPr>
        <p:spPr>
          <a:xfrm>
            <a:off x="457200" y="0"/>
            <a:ext cx="8229600" cy="1219200"/>
          </a:xfrm>
        </p:spPr>
        <p:txBody>
          <a:bodyPr/>
          <a:lstStyle/>
          <a:p>
            <a:r>
              <a:rPr lang="en-US" altLang="en-US" sz="4000" b="1" i="1">
                <a:solidFill>
                  <a:srgbClr val="FF0000"/>
                </a:solidFill>
                <a:latin typeface="Times New Roman" panose="02020603050405020304" pitchFamily="18" charset="0"/>
                <a:cs typeface="Times New Roman" panose="02020603050405020304" pitchFamily="18" charset="0"/>
              </a:rPr>
              <a:t> </a:t>
            </a:r>
            <a:r>
              <a:rPr lang="en-US" altLang="en-US" sz="4000" b="1">
                <a:solidFill>
                  <a:srgbClr val="FF0000"/>
                </a:solidFill>
                <a:latin typeface="Times New Roman" panose="02020603050405020304" pitchFamily="18" charset="0"/>
                <a:ea typeface="Cambria" panose="02040503050406030204" pitchFamily="18" charset="0"/>
                <a:cs typeface="Times New Roman" panose="02020603050405020304" pitchFamily="18" charset="0"/>
              </a:rPr>
              <a:t>Literature Survey</a:t>
            </a:r>
          </a:p>
        </p:txBody>
      </p:sp>
      <p:graphicFrame>
        <p:nvGraphicFramePr>
          <p:cNvPr id="8" name="Table 7">
            <a:extLst>
              <a:ext uri="{FF2B5EF4-FFF2-40B4-BE49-F238E27FC236}">
                <a16:creationId xmlns:a16="http://schemas.microsoft.com/office/drawing/2014/main" id="{431296C9-6FDC-7629-1869-F147F99F665E}"/>
              </a:ext>
            </a:extLst>
          </p:cNvPr>
          <p:cNvGraphicFramePr>
            <a:graphicFrameLocks noGrp="1"/>
          </p:cNvGraphicFramePr>
          <p:nvPr>
            <p:extLst>
              <p:ext uri="{D42A27DB-BD31-4B8C-83A1-F6EECF244321}">
                <p14:modId xmlns:p14="http://schemas.microsoft.com/office/powerpoint/2010/main" val="1684810635"/>
              </p:ext>
            </p:extLst>
          </p:nvPr>
        </p:nvGraphicFramePr>
        <p:xfrm>
          <a:off x="352246" y="1075426"/>
          <a:ext cx="8381999" cy="3840436"/>
        </p:xfrm>
        <a:graphic>
          <a:graphicData uri="http://schemas.openxmlformats.org/drawingml/2006/table">
            <a:tbl>
              <a:tblPr firstRow="1" bandRow="1">
                <a:tableStyleId>{5940675A-B579-460E-94D1-54222C63F5DA}</a:tableStyleId>
              </a:tblPr>
              <a:tblGrid>
                <a:gridCol w="1827653">
                  <a:extLst>
                    <a:ext uri="{9D8B030D-6E8A-4147-A177-3AD203B41FA5}">
                      <a16:colId xmlns:a16="http://schemas.microsoft.com/office/drawing/2014/main" val="20000"/>
                    </a:ext>
                  </a:extLst>
                </a:gridCol>
                <a:gridCol w="1512541">
                  <a:extLst>
                    <a:ext uri="{9D8B030D-6E8A-4147-A177-3AD203B41FA5}">
                      <a16:colId xmlns:a16="http://schemas.microsoft.com/office/drawing/2014/main" val="20001"/>
                    </a:ext>
                  </a:extLst>
                </a:gridCol>
                <a:gridCol w="1512541">
                  <a:extLst>
                    <a:ext uri="{9D8B030D-6E8A-4147-A177-3AD203B41FA5}">
                      <a16:colId xmlns:a16="http://schemas.microsoft.com/office/drawing/2014/main" val="20002"/>
                    </a:ext>
                  </a:extLst>
                </a:gridCol>
                <a:gridCol w="3529264">
                  <a:extLst>
                    <a:ext uri="{9D8B030D-6E8A-4147-A177-3AD203B41FA5}">
                      <a16:colId xmlns:a16="http://schemas.microsoft.com/office/drawing/2014/main" val="20003"/>
                    </a:ext>
                  </a:extLst>
                </a:gridCol>
              </a:tblGrid>
              <a:tr h="932174">
                <a:tc>
                  <a:txBody>
                    <a:bodyPr/>
                    <a:lstStyle/>
                    <a:p>
                      <a:pPr algn="ctr"/>
                      <a:r>
                        <a:rPr lang="en-US" sz="2000" b="1" dirty="0">
                          <a:solidFill>
                            <a:srgbClr val="00B050"/>
                          </a:solidFill>
                          <a:latin typeface="Times New Roman" pitchFamily="18" charset="0"/>
                          <a:cs typeface="Times New Roman" pitchFamily="18" charset="0"/>
                        </a:rPr>
                        <a:t>TITLE</a:t>
                      </a:r>
                    </a:p>
                  </a:txBody>
                  <a:tcPr marT="45709" marB="45709" anchor="ctr"/>
                </a:tc>
                <a:tc>
                  <a:txBody>
                    <a:bodyPr/>
                    <a:lstStyle/>
                    <a:p>
                      <a:pPr algn="ctr"/>
                      <a:r>
                        <a:rPr lang="en-US" sz="2000" b="1" dirty="0">
                          <a:solidFill>
                            <a:srgbClr val="00B050"/>
                          </a:solidFill>
                          <a:latin typeface="Times New Roman" pitchFamily="18" charset="0"/>
                          <a:cs typeface="Times New Roman" pitchFamily="18" charset="0"/>
                        </a:rPr>
                        <a:t>AUTHOR</a:t>
                      </a:r>
                      <a:r>
                        <a:rPr lang="en-US" sz="2000" b="1" baseline="0" dirty="0">
                          <a:solidFill>
                            <a:srgbClr val="00B050"/>
                          </a:solidFill>
                          <a:latin typeface="Times New Roman" pitchFamily="18" charset="0"/>
                          <a:cs typeface="Times New Roman" pitchFamily="18" charset="0"/>
                        </a:rPr>
                        <a:t> </a:t>
                      </a:r>
                    </a:p>
                    <a:p>
                      <a:pPr algn="ctr"/>
                      <a:r>
                        <a:rPr lang="en-US" sz="2000" b="1" baseline="0" dirty="0">
                          <a:solidFill>
                            <a:srgbClr val="00B050"/>
                          </a:solidFill>
                          <a:latin typeface="Times New Roman" pitchFamily="18" charset="0"/>
                          <a:cs typeface="Times New Roman" pitchFamily="18" charset="0"/>
                        </a:rPr>
                        <a:t>&amp;</a:t>
                      </a:r>
                    </a:p>
                    <a:p>
                      <a:pPr algn="ctr"/>
                      <a:r>
                        <a:rPr lang="en-US" sz="2000" b="1" baseline="0" dirty="0">
                          <a:solidFill>
                            <a:srgbClr val="00B050"/>
                          </a:solidFill>
                          <a:latin typeface="Times New Roman" pitchFamily="18" charset="0"/>
                          <a:cs typeface="Times New Roman" pitchFamily="18" charset="0"/>
                        </a:rPr>
                        <a:t> YEAR</a:t>
                      </a:r>
                      <a:endParaRPr lang="en-US" sz="2000" b="1" dirty="0">
                        <a:solidFill>
                          <a:srgbClr val="00B050"/>
                        </a:solidFill>
                        <a:latin typeface="Times New Roman" pitchFamily="18" charset="0"/>
                        <a:cs typeface="Times New Roman" pitchFamily="18" charset="0"/>
                      </a:endParaRPr>
                    </a:p>
                  </a:txBody>
                  <a:tcPr marT="45709" marB="45709" anchor="ctr"/>
                </a:tc>
                <a:tc>
                  <a:txBody>
                    <a:bodyPr/>
                    <a:lstStyle/>
                    <a:p>
                      <a:pPr algn="ctr"/>
                      <a:r>
                        <a:rPr lang="en-US" sz="2000" b="1" dirty="0">
                          <a:solidFill>
                            <a:srgbClr val="00B050"/>
                          </a:solidFill>
                          <a:latin typeface="Times New Roman" pitchFamily="18" charset="0"/>
                          <a:cs typeface="Times New Roman" pitchFamily="18" charset="0"/>
                        </a:rPr>
                        <a:t>JOURNAL NAME</a:t>
                      </a:r>
                    </a:p>
                  </a:txBody>
                  <a:tcPr marT="45709" marB="45709" anchor="ctr"/>
                </a:tc>
                <a:tc>
                  <a:txBody>
                    <a:bodyPr/>
                    <a:lstStyle/>
                    <a:p>
                      <a:pPr algn="ctr"/>
                      <a:r>
                        <a:rPr lang="en-US" sz="2000" b="1" dirty="0">
                          <a:solidFill>
                            <a:srgbClr val="00B050"/>
                          </a:solidFill>
                          <a:latin typeface="Times New Roman" pitchFamily="18" charset="0"/>
                          <a:cs typeface="Times New Roman" pitchFamily="18" charset="0"/>
                        </a:rPr>
                        <a:t>REMARKS</a:t>
                      </a:r>
                    </a:p>
                  </a:txBody>
                  <a:tcPr marT="45709" marB="45709" anchor="ctr"/>
                </a:tc>
                <a:extLst>
                  <a:ext uri="{0D108BD9-81ED-4DB2-BD59-A6C34878D82A}">
                    <a16:rowId xmlns:a16="http://schemas.microsoft.com/office/drawing/2014/main" val="10000"/>
                  </a:ext>
                </a:extLst>
              </a:tr>
              <a:tr h="2739453">
                <a:tc>
                  <a:txBody>
                    <a:bodyPr/>
                    <a:lstStyle/>
                    <a:p>
                      <a:pPr algn="ctr"/>
                      <a:endParaRPr lang="en-GB" altLang="en-US" sz="1800" b="0" dirty="0">
                        <a:solidFill>
                          <a:schemeClr val="tx1"/>
                        </a:solidFill>
                        <a:latin typeface="Times New Roman" pitchFamily="18" charset="0"/>
                        <a:cs typeface="Times New Roman" pitchFamily="18" charset="0"/>
                      </a:endParaRPr>
                    </a:p>
                    <a:p>
                      <a:pPr algn="ctr"/>
                      <a:r>
                        <a:rPr lang="en-GB" altLang="en-US" sz="1800" b="0" dirty="0">
                          <a:solidFill>
                            <a:schemeClr val="tx1"/>
                          </a:solidFill>
                          <a:latin typeface="Times New Roman"/>
                          <a:cs typeface="Times New Roman"/>
                        </a:rPr>
                        <a:t>IOT Based Portable Medicak Kit</a:t>
                      </a:r>
                      <a:endParaRPr kumimoji="0" lang="en-GB" altLang="en-US" sz="1800" b="0" dirty="0">
                        <a:solidFill>
                          <a:schemeClr val="tx1"/>
                        </a:solidFill>
                        <a:latin typeface="Times New Roman"/>
                        <a:cs typeface="Times New Roman"/>
                      </a:endParaRPr>
                    </a:p>
                  </a:txBody>
                  <a:tcPr marT="45709" marB="45709" anchor="ctr"/>
                </a:tc>
                <a:tc>
                  <a:txBody>
                    <a:bodyPr/>
                    <a:lstStyle/>
                    <a:p>
                      <a:pPr algn="ctr"/>
                      <a:endParaRPr lang="en-GB" altLang="en-US" sz="1800" b="0" dirty="0">
                        <a:solidFill>
                          <a:schemeClr val="tx1"/>
                        </a:solidFill>
                        <a:latin typeface="Times New Roman" pitchFamily="18" charset="0"/>
                        <a:cs typeface="Times New Roman" pitchFamily="18" charset="0"/>
                      </a:endParaRPr>
                    </a:p>
                    <a:p>
                      <a:pPr algn="ctr"/>
                      <a:r>
                        <a:rPr lang="en-GB" altLang="en-US" sz="1800" b="0" dirty="0">
                          <a:solidFill>
                            <a:schemeClr val="tx1"/>
                          </a:solidFill>
                          <a:latin typeface="Times New Roman"/>
                          <a:cs typeface="Times New Roman"/>
                        </a:rPr>
                        <a:t>Kartik Arora &amp; </a:t>
                      </a:r>
                    </a:p>
                    <a:p>
                      <a:pPr algn="ctr"/>
                      <a:r>
                        <a:rPr lang="en-GB" altLang="en-US" sz="1800" b="0" dirty="0">
                          <a:solidFill>
                            <a:schemeClr val="tx1"/>
                          </a:solidFill>
                          <a:latin typeface="Times New Roman"/>
                          <a:cs typeface="Times New Roman"/>
                        </a:rPr>
                        <a:t>2019</a:t>
                      </a:r>
                      <a:endParaRPr lang="en-US" sz="1800" b="0" dirty="0">
                        <a:solidFill>
                          <a:schemeClr val="tx1"/>
                        </a:solidFill>
                      </a:endParaRPr>
                    </a:p>
                  </a:txBody>
                  <a:tcPr marT="45709" marB="45709" anchor="ctr"/>
                </a:tc>
                <a:tc>
                  <a:txBody>
                    <a:bodyPr/>
                    <a:lstStyle/>
                    <a:p>
                      <a:pPr lvl="0" algn="ctr">
                        <a:lnSpc>
                          <a:spcPct val="100000"/>
                        </a:lnSpc>
                        <a:spcBef>
                          <a:spcPts val="0"/>
                        </a:spcBef>
                        <a:spcAft>
                          <a:spcPts val="0"/>
                        </a:spcAft>
                        <a:buNone/>
                      </a:pPr>
                      <a:r>
                        <a:rPr lang="en-GB" sz="1800" b="0" i="0" u="none" strike="noStrike" noProof="0" dirty="0">
                          <a:solidFill>
                            <a:schemeClr val="tx1"/>
                          </a:solidFill>
                          <a:latin typeface="Times New Roman"/>
                        </a:rPr>
                        <a:t>IOT Based Portable Medicak Kit</a:t>
                      </a:r>
                      <a:endParaRPr lang="en-US" sz="1800" b="0" i="0" u="none" strike="noStrike" noProof="0" dirty="0">
                        <a:latin typeface="Calibri"/>
                      </a:endParaRPr>
                    </a:p>
                    <a:p>
                      <a:pPr lvl="0" algn="ctr">
                        <a:buNone/>
                      </a:pPr>
                      <a:endParaRPr lang="en-US" sz="1800" b="0" dirty="0">
                        <a:solidFill>
                          <a:schemeClr val="tx1"/>
                        </a:solidFill>
                      </a:endParaRPr>
                    </a:p>
                  </a:txBody>
                  <a:tcPr marT="45709" marB="45709" anchor="ctr"/>
                </a:tc>
                <a:tc>
                  <a:txBody>
                    <a:bodyPr/>
                    <a:lstStyle/>
                    <a:p>
                      <a:pPr lvl="0" algn="just">
                        <a:lnSpc>
                          <a:spcPct val="100000"/>
                        </a:lnSpc>
                        <a:spcBef>
                          <a:spcPts val="0"/>
                        </a:spcBef>
                        <a:spcAft>
                          <a:spcPts val="0"/>
                        </a:spcAft>
                        <a:buNone/>
                      </a:pPr>
                      <a:r>
                        <a:rPr lang="en-GB" sz="1800" b="0" i="0" u="none" strike="noStrike" noProof="0" dirty="0"/>
                        <a:t>The pill dispenser provides a means of regular medication at </a:t>
                      </a:r>
                      <a:endParaRPr lang="en-US" dirty="0"/>
                    </a:p>
                    <a:p>
                      <a:pPr lvl="0" algn="just">
                        <a:lnSpc>
                          <a:spcPct val="100000"/>
                        </a:lnSpc>
                        <a:spcBef>
                          <a:spcPts val="0"/>
                        </a:spcBef>
                        <a:spcAft>
                          <a:spcPts val="0"/>
                        </a:spcAft>
                        <a:buNone/>
                      </a:pPr>
                      <a:r>
                        <a:rPr lang="en-GB" sz="1800" b="0" i="0" u="none" strike="noStrike" noProof="0" dirty="0"/>
                        <a:t>predefined time intervals. The dispenser makes sure that the </a:t>
                      </a:r>
                      <a:endParaRPr lang="en-GB" dirty="0"/>
                    </a:p>
                    <a:p>
                      <a:pPr lvl="0" algn="l">
                        <a:lnSpc>
                          <a:spcPct val="100000"/>
                        </a:lnSpc>
                        <a:spcBef>
                          <a:spcPts val="0"/>
                        </a:spcBef>
                        <a:spcAft>
                          <a:spcPts val="0"/>
                        </a:spcAft>
                        <a:buNone/>
                      </a:pPr>
                      <a:r>
                        <a:rPr lang="en-GB" sz="1800" b="0" i="0" u="none" strike="noStrike" noProof="0" dirty="0"/>
                        <a:t>user is alerted every time he/she needs to take a dose, this </a:t>
                      </a:r>
                      <a:endParaRPr lang="en-GB" dirty="0"/>
                    </a:p>
                    <a:p>
                      <a:pPr lvl="0" algn="just">
                        <a:lnSpc>
                          <a:spcPct val="100000"/>
                        </a:lnSpc>
                        <a:spcBef>
                          <a:spcPts val="0"/>
                        </a:spcBef>
                        <a:spcAft>
                          <a:spcPts val="0"/>
                        </a:spcAft>
                        <a:buNone/>
                      </a:pPr>
                      <a:r>
                        <a:rPr lang="en-GB" sz="1800" b="0" i="0" u="none" strike="noStrike" noProof="0" dirty="0"/>
                        <a:t>way the user need not worry about setting reminders for his </a:t>
                      </a:r>
                      <a:endParaRPr lang="en-GB" dirty="0"/>
                    </a:p>
                    <a:p>
                      <a:pPr lvl="0" algn="just">
                        <a:lnSpc>
                          <a:spcPct val="100000"/>
                        </a:lnSpc>
                        <a:spcBef>
                          <a:spcPts val="0"/>
                        </a:spcBef>
                        <a:spcAft>
                          <a:spcPts val="0"/>
                        </a:spcAft>
                        <a:buNone/>
                      </a:pPr>
                      <a:r>
                        <a:rPr lang="en-GB" sz="1800" b="0" i="0" u="none" strike="noStrike" noProof="0" dirty="0"/>
                        <a:t>daily medicine schedule.</a:t>
                      </a:r>
                      <a:endParaRPr lang="en-GB" dirty="0" err="1"/>
                    </a:p>
                    <a:p>
                      <a:pPr lvl="0" algn="just">
                        <a:buNone/>
                      </a:pPr>
                      <a:endParaRPr lang="en-GB" altLang="en-US" sz="1800" b="0" dirty="0">
                        <a:solidFill>
                          <a:schemeClr val="tx1"/>
                        </a:solidFill>
                        <a:latin typeface="Times New Roman"/>
                        <a:cs typeface="Times New Roman"/>
                      </a:endParaRPr>
                    </a:p>
                  </a:txBody>
                  <a:tcPr marT="45709" marB="45709" anchor="ctr"/>
                </a:tc>
                <a:extLst>
                  <a:ext uri="{0D108BD9-81ED-4DB2-BD59-A6C34878D82A}">
                    <a16:rowId xmlns:a16="http://schemas.microsoft.com/office/drawing/2014/main" val="10001"/>
                  </a:ext>
                </a:extLst>
              </a:tr>
            </a:tbl>
          </a:graphicData>
        </a:graphic>
      </p:graphicFrame>
      <p:graphicFrame>
        <p:nvGraphicFramePr>
          <p:cNvPr id="9" name="Table 8">
            <a:extLst>
              <a:ext uri="{FF2B5EF4-FFF2-40B4-BE49-F238E27FC236}">
                <a16:creationId xmlns:a16="http://schemas.microsoft.com/office/drawing/2014/main" id="{7FFC9426-2A87-4370-3079-14C16E540D3D}"/>
              </a:ext>
            </a:extLst>
          </p:cNvPr>
          <p:cNvGraphicFramePr>
            <a:graphicFrameLocks noGrp="1"/>
          </p:cNvGraphicFramePr>
          <p:nvPr>
            <p:extLst>
              <p:ext uri="{D42A27DB-BD31-4B8C-83A1-F6EECF244321}">
                <p14:modId xmlns:p14="http://schemas.microsoft.com/office/powerpoint/2010/main" val="706067224"/>
              </p:ext>
            </p:extLst>
          </p:nvPr>
        </p:nvGraphicFramePr>
        <p:xfrm>
          <a:off x="373811" y="5003320"/>
          <a:ext cx="8382000" cy="1743990"/>
        </p:xfrm>
        <a:graphic>
          <a:graphicData uri="http://schemas.openxmlformats.org/drawingml/2006/table">
            <a:tbl>
              <a:tblPr firstRow="1" bandRow="1">
                <a:tableStyleId>{5940675A-B579-460E-94D1-54222C63F5DA}</a:tableStyleId>
              </a:tblPr>
              <a:tblGrid>
                <a:gridCol w="1827530">
                  <a:extLst>
                    <a:ext uri="{9D8B030D-6E8A-4147-A177-3AD203B41FA5}">
                      <a16:colId xmlns:a16="http://schemas.microsoft.com/office/drawing/2014/main" val="20000"/>
                    </a:ext>
                  </a:extLst>
                </a:gridCol>
                <a:gridCol w="1512439">
                  <a:extLst>
                    <a:ext uri="{9D8B030D-6E8A-4147-A177-3AD203B41FA5}">
                      <a16:colId xmlns:a16="http://schemas.microsoft.com/office/drawing/2014/main" val="20001"/>
                    </a:ext>
                  </a:extLst>
                </a:gridCol>
                <a:gridCol w="1512439">
                  <a:extLst>
                    <a:ext uri="{9D8B030D-6E8A-4147-A177-3AD203B41FA5}">
                      <a16:colId xmlns:a16="http://schemas.microsoft.com/office/drawing/2014/main" val="20002"/>
                    </a:ext>
                  </a:extLst>
                </a:gridCol>
                <a:gridCol w="3529592">
                  <a:extLst>
                    <a:ext uri="{9D8B030D-6E8A-4147-A177-3AD203B41FA5}">
                      <a16:colId xmlns:a16="http://schemas.microsoft.com/office/drawing/2014/main" val="20003"/>
                    </a:ext>
                  </a:extLst>
                </a:gridCol>
              </a:tblGrid>
              <a:tr h="1743990">
                <a:tc>
                  <a:txBody>
                    <a:bodyPr/>
                    <a:lstStyle/>
                    <a:p>
                      <a:pPr algn="ctr"/>
                      <a:r>
                        <a:rPr lang="en-GB" altLang="en-US" sz="1800" b="0" dirty="0">
                          <a:solidFill>
                            <a:schemeClr val="tx1"/>
                          </a:solidFill>
                          <a:latin typeface="Times New Roman"/>
                          <a:cs typeface="Times New Roman"/>
                        </a:rPr>
                        <a:t>IOT Based Smart Pill Development For Medical Field Advanced</a:t>
                      </a:r>
                    </a:p>
                  </a:txBody>
                  <a:tcPr marT="45684" marB="45684" anchor="ctr"/>
                </a:tc>
                <a:tc>
                  <a:txBody>
                    <a:bodyPr/>
                    <a:lstStyle/>
                    <a:p>
                      <a:pPr algn="ctr"/>
                      <a:endParaRPr lang="en-GB" altLang="en-US" sz="1800" b="0" dirty="0">
                        <a:solidFill>
                          <a:schemeClr val="tx1"/>
                        </a:solidFill>
                        <a:latin typeface="Times New Roman" pitchFamily="18" charset="0"/>
                        <a:cs typeface="Times New Roman" pitchFamily="18" charset="0"/>
                      </a:endParaRPr>
                    </a:p>
                    <a:p>
                      <a:pPr algn="ctr"/>
                      <a:r>
                        <a:rPr lang="en-GB" altLang="en-US" sz="1800" b="0" dirty="0">
                          <a:solidFill>
                            <a:schemeClr val="tx1"/>
                          </a:solidFill>
                          <a:latin typeface="Times New Roman"/>
                          <a:cs typeface="Times New Roman"/>
                        </a:rPr>
                        <a:t> Kishore Kumar V </a:t>
                      </a:r>
                    </a:p>
                    <a:p>
                      <a:pPr algn="ctr"/>
                      <a:r>
                        <a:rPr lang="en-GB" altLang="en-US" sz="1800" b="0" dirty="0">
                          <a:solidFill>
                            <a:schemeClr val="tx1"/>
                          </a:solidFill>
                          <a:latin typeface="Times New Roman" pitchFamily="18" charset="0"/>
                          <a:cs typeface="Times New Roman" pitchFamily="18" charset="0"/>
                        </a:rPr>
                        <a:t> &amp;</a:t>
                      </a:r>
                      <a:r>
                        <a:rPr lang="en-GB" altLang="en-US" sz="1800" b="0" baseline="0" dirty="0">
                          <a:solidFill>
                            <a:schemeClr val="tx1"/>
                          </a:solidFill>
                          <a:latin typeface="Times New Roman" pitchFamily="18" charset="0"/>
                          <a:cs typeface="Times New Roman" pitchFamily="18" charset="0"/>
                        </a:rPr>
                        <a:t> </a:t>
                      </a:r>
                    </a:p>
                    <a:p>
                      <a:pPr algn="ctr"/>
                      <a:r>
                        <a:rPr lang="en-GB" altLang="en-US" sz="1800" b="0" baseline="0" dirty="0">
                          <a:solidFill>
                            <a:schemeClr val="tx1"/>
                          </a:solidFill>
                          <a:latin typeface="Times New Roman"/>
                          <a:cs typeface="Times New Roman"/>
                        </a:rPr>
                        <a:t>   2021</a:t>
                      </a:r>
                      <a:endParaRPr lang="en-US" sz="1800" b="0" dirty="0">
                        <a:solidFill>
                          <a:schemeClr val="tx1"/>
                        </a:solidFill>
                        <a:latin typeface="Times New Roman" pitchFamily="18" charset="0"/>
                        <a:cs typeface="Times New Roman" pitchFamily="18" charset="0"/>
                      </a:endParaRPr>
                    </a:p>
                  </a:txBody>
                  <a:tcPr marT="45684" marB="45684" anchor="ctr"/>
                </a:tc>
                <a:tc>
                  <a:txBody>
                    <a:bodyPr/>
                    <a:lstStyle/>
                    <a:p>
                      <a:pPr lvl="0" algn="ctr">
                        <a:buNone/>
                      </a:pPr>
                      <a:r>
                        <a:rPr lang="en-GB" sz="1800" b="0" i="0" u="none" strike="noStrike" noProof="0" dirty="0">
                          <a:solidFill>
                            <a:schemeClr val="tx1"/>
                          </a:solidFill>
                          <a:latin typeface="Times New Roman"/>
                        </a:rPr>
                        <a:t>IOT Based Smart Pill Development For Medical Field Advanced</a:t>
                      </a:r>
                      <a:endParaRPr lang="en-US" dirty="0"/>
                    </a:p>
                  </a:txBody>
                  <a:tcPr marT="45684" marB="45684" anchor="ctr"/>
                </a:tc>
                <a:tc>
                  <a:txBody>
                    <a:bodyPr/>
                    <a:lstStyle/>
                    <a:p>
                      <a:pPr lvl="0" algn="l">
                        <a:lnSpc>
                          <a:spcPct val="100000"/>
                        </a:lnSpc>
                        <a:spcBef>
                          <a:spcPts val="0"/>
                        </a:spcBef>
                        <a:spcAft>
                          <a:spcPts val="0"/>
                        </a:spcAft>
                        <a:buNone/>
                      </a:pPr>
                      <a:r>
                        <a:rPr lang="en-GB" sz="1800" b="0" i="0" u="none" strike="noStrike" noProof="0" dirty="0">
                          <a:latin typeface="Calibri"/>
                        </a:rPr>
                        <a:t>In the future there is possibility for the development of</a:t>
                      </a:r>
                      <a:endParaRPr lang="en-US" dirty="0"/>
                    </a:p>
                    <a:p>
                      <a:pPr lvl="0" algn="l">
                        <a:lnSpc>
                          <a:spcPct val="100000"/>
                        </a:lnSpc>
                        <a:spcBef>
                          <a:spcPts val="0"/>
                        </a:spcBef>
                        <a:spcAft>
                          <a:spcPts val="0"/>
                        </a:spcAft>
                        <a:buNone/>
                      </a:pPr>
                      <a:r>
                        <a:rPr lang="en-GB" sz="1800" b="0" i="0" u="none" strike="noStrike" noProof="0" dirty="0">
                          <a:latin typeface="Calibri"/>
                        </a:rPr>
                        <a:t> </a:t>
                      </a:r>
                      <a:r>
                        <a:rPr lang="en-GB" sz="1800" b="0" i="0" u="none" strike="noStrike" noProof="0" dirty="0" err="1">
                          <a:latin typeface="Calibri"/>
                        </a:rPr>
                        <a:t>micro electronic</a:t>
                      </a:r>
                      <a:r>
                        <a:rPr lang="en-GB" sz="1800" b="0" i="0" u="none" strike="noStrike" noProof="0" dirty="0">
                          <a:latin typeface="Calibri"/>
                        </a:rPr>
                        <a:t> pill with camera which is used to view the internal </a:t>
                      </a:r>
                      <a:endParaRPr lang="en-US"/>
                    </a:p>
                    <a:p>
                      <a:pPr lvl="0" algn="just">
                        <a:lnSpc>
                          <a:spcPct val="100000"/>
                        </a:lnSpc>
                        <a:spcBef>
                          <a:spcPts val="0"/>
                        </a:spcBef>
                        <a:spcAft>
                          <a:spcPts val="0"/>
                        </a:spcAft>
                        <a:buNone/>
                      </a:pPr>
                      <a:r>
                        <a:rPr lang="en-GB" sz="1800" b="0" i="0" u="none" strike="noStrike" noProof="0" dirty="0">
                          <a:latin typeface="Calibri"/>
                        </a:rPr>
                        <a:t>structure which is based on imaging technology. </a:t>
                      </a:r>
                    </a:p>
                  </a:txBody>
                  <a:tcPr marT="45684" marB="45684" anchor="ctr"/>
                </a:tc>
                <a:extLst>
                  <a:ext uri="{0D108BD9-81ED-4DB2-BD59-A6C34878D82A}">
                    <a16:rowId xmlns:a16="http://schemas.microsoft.com/office/drawing/2014/main" val="10000"/>
                  </a:ext>
                </a:extLst>
              </a:tr>
            </a:tbl>
          </a:graphicData>
        </a:graphic>
      </p:graphicFrame>
      <p:sp>
        <p:nvSpPr>
          <p:cNvPr id="8226" name="Slide Number Placeholder 9">
            <a:extLst>
              <a:ext uri="{FF2B5EF4-FFF2-40B4-BE49-F238E27FC236}">
                <a16:creationId xmlns:a16="http://schemas.microsoft.com/office/drawing/2014/main" id="{0F509E33-3DE5-6069-572F-463E00E8A81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solidFill>
                <a:srgbClr val="898989"/>
              </a:solidFill>
              <a:latin typeface="Calibri" panose="020F0502020204030204" pitchFamily="34" charset="0"/>
            </a:endParaRPr>
          </a:p>
          <a:p>
            <a:r>
              <a:rPr lang="en-US" altLang="en-US">
                <a:solidFill>
                  <a:srgbClr val="898989"/>
                </a:solidFill>
                <a:latin typeface="Calibri" panose="020F0502020204030204" pitchFamily="34" charset="0"/>
              </a:rPr>
              <a:t>5</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3295</TotalTime>
  <Words>1454</Words>
  <Application>Microsoft Office PowerPoint</Application>
  <PresentationFormat>On-screen Show (4:3)</PresentationFormat>
  <Paragraphs>285</Paragraphs>
  <Slides>16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Cambria</vt:lpstr>
      <vt:lpstr>Times New Roman</vt:lpstr>
      <vt:lpstr>Office Theme</vt:lpstr>
      <vt:lpstr>PowerPoint Presentation</vt:lpstr>
      <vt:lpstr>Table of Contents</vt:lpstr>
      <vt:lpstr> Objectives</vt:lpstr>
      <vt:lpstr>Abstract</vt:lpstr>
      <vt:lpstr> Introduction</vt:lpstr>
      <vt:lpstr> Literature Survey</vt:lpstr>
      <vt:lpstr> Literature Survey</vt:lpstr>
      <vt:lpstr> Literature Survey</vt:lpstr>
      <vt:lpstr> Literature Survey</vt:lpstr>
      <vt:lpstr> Literature Survey</vt:lpstr>
      <vt:lpstr>Problem Identification</vt:lpstr>
      <vt:lpstr> Block  Diagram </vt:lpstr>
      <vt:lpstr>References</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Identification and Testing of Suitable Banana Residues for Production of Paper and Paper Products to Generate Additional Income of Banana Farmers in Trichy District</dc:title>
  <dc:creator>R &amp; D</dc:creator>
  <cp:lastModifiedBy>ECE</cp:lastModifiedBy>
  <cp:revision>1018</cp:revision>
  <dcterms:created xsi:type="dcterms:W3CDTF">2006-08-16T00:00:00Z</dcterms:created>
  <dcterms:modified xsi:type="dcterms:W3CDTF">2022-10-07T23:06:56Z</dcterms:modified>
</cp:coreProperties>
</file>