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0" r:id="rId2"/>
    <p:sldId id="270" r:id="rId3"/>
    <p:sldId id="258" r:id="rId4"/>
    <p:sldId id="259" r:id="rId5"/>
    <p:sldId id="260" r:id="rId6"/>
    <p:sldId id="282" r:id="rId7"/>
    <p:sldId id="261" r:id="rId8"/>
    <p:sldId id="283" r:id="rId9"/>
    <p:sldId id="272" r:id="rId10"/>
    <p:sldId id="264" r:id="rId11"/>
    <p:sldId id="274"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ya" initials="K" lastIdx="1" clrIdx="0">
    <p:extLst>
      <p:ext uri="{19B8F6BF-5375-455C-9EA6-DF929625EA0E}">
        <p15:presenceInfo xmlns:p15="http://schemas.microsoft.com/office/powerpoint/2012/main" xmlns="" userId="63326dcea078e2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132" autoAdjust="0"/>
    <p:restoredTop sz="94660"/>
  </p:normalViewPr>
  <p:slideViewPr>
    <p:cSldViewPr snapToGrid="0">
      <p:cViewPr varScale="1">
        <p:scale>
          <a:sx n="73" d="100"/>
          <a:sy n="73" d="100"/>
        </p:scale>
        <p:origin x="-53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6D960E-FD36-416D-B01C-58E9F5FBF6F5}" type="datetimeFigureOut">
              <a:rPr lang="en-US" smtClean="0"/>
              <a:pPr/>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E7BA9F-2561-42CC-947F-DF654C082A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D960E-FD36-416D-B01C-58E9F5FBF6F5}" type="datetimeFigureOut">
              <a:rPr lang="en-US" smtClean="0"/>
              <a:pPr/>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7BA9F-2561-42CC-947F-DF654C082A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solidFill>
                  <a:schemeClr val="accent1"/>
                </a:solidFill>
                <a:latin typeface="Aharoni" panose="02010803020104030203" pitchFamily="2" charset="-79"/>
                <a:cs typeface="Aharoni" panose="02010803020104030203" pitchFamily="2" charset="-79"/>
              </a:rPr>
              <a:t>    AIRLINE DATA ANALYTICS FOR  </a:t>
            </a:r>
            <a:br>
              <a:rPr lang="en-IN" sz="4400" dirty="0">
                <a:solidFill>
                  <a:schemeClr val="accent1"/>
                </a:solidFill>
                <a:latin typeface="Aharoni" panose="02010803020104030203" pitchFamily="2" charset="-79"/>
                <a:cs typeface="Aharoni" panose="02010803020104030203" pitchFamily="2" charset="-79"/>
              </a:rPr>
            </a:br>
            <a:r>
              <a:rPr lang="en-IN" sz="4400" dirty="0">
                <a:solidFill>
                  <a:schemeClr val="accent1"/>
                </a:solidFill>
                <a:latin typeface="Aharoni" panose="02010803020104030203" pitchFamily="2" charset="-79"/>
                <a:cs typeface="Aharoni" panose="02010803020104030203" pitchFamily="2" charset="-79"/>
              </a:rPr>
              <a:t>             AVAITION INDUSTRY</a:t>
            </a:r>
            <a:endParaRPr lang="en-US" dirty="0"/>
          </a:p>
        </p:txBody>
      </p:sp>
      <p:sp>
        <p:nvSpPr>
          <p:cNvPr id="4" name="Content Placeholder 3"/>
          <p:cNvSpPr>
            <a:spLocks noGrp="1"/>
          </p:cNvSpPr>
          <p:nvPr>
            <p:ph idx="1"/>
          </p:nvPr>
        </p:nvSpPr>
        <p:spPr/>
        <p:txBody>
          <a:bodyPr>
            <a:normAutofit/>
          </a:bodyPr>
          <a:lstStyle/>
          <a:p>
            <a:pPr marL="0" indent="0">
              <a:buNone/>
            </a:pPr>
            <a:r>
              <a:rPr lang="en-IN" dirty="0"/>
              <a:t> </a:t>
            </a:r>
          </a:p>
          <a:p>
            <a:pPr marL="0" indent="0">
              <a:buNone/>
            </a:pPr>
            <a:r>
              <a:rPr lang="en-IN" b="1" dirty="0"/>
              <a:t>TEAM ID</a:t>
            </a:r>
            <a:r>
              <a:rPr lang="en-IN" dirty="0"/>
              <a:t>: </a:t>
            </a:r>
            <a:r>
              <a:rPr lang="en-IN" dirty="0" smtClean="0"/>
              <a:t>PNT2022TMID26752</a:t>
            </a:r>
            <a:endParaRPr lang="en-IN" dirty="0"/>
          </a:p>
          <a:p>
            <a:pPr marL="0" indent="0">
              <a:buNone/>
            </a:pPr>
            <a:r>
              <a:rPr lang="en-IN" altLang="en-US" b="1" dirty="0"/>
              <a:t>Team members</a:t>
            </a:r>
          </a:p>
          <a:p>
            <a:pPr marL="0" indent="0">
              <a:buNone/>
            </a:pPr>
            <a:r>
              <a:rPr lang="en-IN" altLang="en-US" sz="2400" dirty="0" smtClean="0"/>
              <a:t>1.GOKUL .D-  310519104040</a:t>
            </a:r>
            <a:endParaRPr lang="en-IN" altLang="en-US" sz="2400" dirty="0"/>
          </a:p>
          <a:p>
            <a:pPr marL="0" indent="0">
              <a:buNone/>
            </a:pPr>
            <a:r>
              <a:rPr lang="en-IN" altLang="en-US" sz="2400" dirty="0" smtClean="0"/>
              <a:t>2.GOKUL .K </a:t>
            </a:r>
            <a:r>
              <a:rPr lang="en-IN" altLang="en-US" sz="2400" dirty="0"/>
              <a:t>-  </a:t>
            </a:r>
            <a:r>
              <a:rPr lang="en-IN" altLang="en-US" sz="2400" dirty="0" smtClean="0"/>
              <a:t>310519104041</a:t>
            </a:r>
            <a:endParaRPr lang="en-IN" altLang="en-US" sz="2400" dirty="0"/>
          </a:p>
          <a:p>
            <a:pPr marL="0" indent="0">
              <a:buNone/>
            </a:pPr>
            <a:r>
              <a:rPr lang="en-IN" altLang="en-US" sz="2400" dirty="0" smtClean="0"/>
              <a:t>3.BHARATH .J-  310519104025</a:t>
            </a:r>
            <a:endParaRPr lang="en-IN" altLang="en-US" sz="2400" dirty="0"/>
          </a:p>
          <a:p>
            <a:pPr marL="0" indent="0">
              <a:buNone/>
            </a:pPr>
            <a:r>
              <a:rPr lang="en-IN" altLang="en-US" sz="2400" dirty="0" smtClean="0"/>
              <a:t>4.BALAMURUGAN .R </a:t>
            </a:r>
            <a:r>
              <a:rPr lang="en-IN" altLang="en-US" sz="2400" dirty="0"/>
              <a:t>-  </a:t>
            </a:r>
            <a:r>
              <a:rPr lang="en-IN" altLang="en-US" sz="2400" dirty="0" smtClean="0"/>
              <a:t>310519104022</a:t>
            </a:r>
            <a:endParaRPr lang="en-IN" altLang="en-US" sz="2400" dirty="0"/>
          </a:p>
          <a:p>
            <a:pPr marL="0" indent="0">
              <a:buNone/>
            </a:pPr>
            <a:endParaRPr lang="en-IN" altLang="en-US" sz="2400" dirty="0"/>
          </a:p>
          <a:p>
            <a:pPr marL="0" indent="0">
              <a:buNone/>
            </a:pPr>
            <a:endParaRPr lang="en-IN" altLang="en-US" sz="2400" dirty="0"/>
          </a:p>
        </p:txBody>
      </p:sp>
      <p:pic>
        <p:nvPicPr>
          <p:cNvPr id="3" name="Picture 2"/>
          <p:cNvPicPr>
            <a:picLocks noChangeAspect="1"/>
          </p:cNvPicPr>
          <p:nvPr/>
        </p:nvPicPr>
        <p:blipFill>
          <a:blip r:embed="rId2"/>
          <a:stretch>
            <a:fillRect/>
          </a:stretch>
        </p:blipFill>
        <p:spPr>
          <a:xfrm>
            <a:off x="0" y="6321353"/>
            <a:ext cx="12192001" cy="561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81" y="231961"/>
            <a:ext cx="10515600" cy="1046424"/>
          </a:xfrm>
        </p:spPr>
        <p:txBody>
          <a:bodyPr>
            <a:normAutofit/>
          </a:bodyPr>
          <a:lstStyle/>
          <a:p>
            <a:r>
              <a:rPr lang="en-US" dirty="0">
                <a:solidFill>
                  <a:schemeClr val="accent1"/>
                </a:solidFill>
                <a:latin typeface="Aharoni" panose="02010803020104030203" pitchFamily="2" charset="-79"/>
                <a:cs typeface="Aharoni" panose="02010803020104030203" pitchFamily="2" charset="-79"/>
              </a:rPr>
              <a:t>  </a:t>
            </a:r>
            <a:r>
              <a:rPr lang="en-IN" altLang="en-US" dirty="0">
                <a:solidFill>
                  <a:schemeClr val="accent1"/>
                </a:solidFill>
                <a:latin typeface="Aharoni" panose="02010803020104030203" pitchFamily="2" charset="-79"/>
                <a:cs typeface="Aharoni" panose="02010803020104030203" pitchFamily="2" charset="-79"/>
              </a:rPr>
              <a:t>DATA VISUALIZATION </a:t>
            </a:r>
          </a:p>
        </p:txBody>
      </p:sp>
      <p:sp>
        <p:nvSpPr>
          <p:cNvPr id="3" name="Content Placeholder 2"/>
          <p:cNvSpPr>
            <a:spLocks noGrp="1"/>
          </p:cNvSpPr>
          <p:nvPr>
            <p:ph idx="1"/>
          </p:nvPr>
        </p:nvSpPr>
        <p:spPr>
          <a:xfrm>
            <a:off x="989120" y="1356944"/>
            <a:ext cx="10515600" cy="5184558"/>
          </a:xfrm>
        </p:spPr>
        <p:txBody>
          <a:bodyPr>
            <a:normAutofit fontScale="85000" lnSpcReduction="20000"/>
          </a:bodyPr>
          <a:lstStyle/>
          <a:p>
            <a:r>
              <a:rPr lang="en-IN" sz="3500" dirty="0"/>
              <a:t>Representation of Flight Count By categories</a:t>
            </a:r>
          </a:p>
          <a:p>
            <a:pPr marL="0" indent="0">
              <a:buNone/>
            </a:pPr>
            <a:endParaRPr lang="en-IN" sz="3500" dirty="0"/>
          </a:p>
          <a:p>
            <a:r>
              <a:rPr lang="en-IN" sz="3500" dirty="0"/>
              <a:t>No of Flight Countries  Region and Airports</a:t>
            </a:r>
          </a:p>
          <a:p>
            <a:endParaRPr lang="en-IN" sz="3500" dirty="0"/>
          </a:p>
          <a:p>
            <a:r>
              <a:rPr lang="en-IN" sz="3500" dirty="0"/>
              <a:t>Continent Wise Airports With Types</a:t>
            </a:r>
          </a:p>
          <a:p>
            <a:endParaRPr lang="en-IN" sz="3500" dirty="0"/>
          </a:p>
          <a:p>
            <a:r>
              <a:rPr lang="en-IN" sz="3500" dirty="0"/>
              <a:t>Country Wise Airports Types</a:t>
            </a:r>
          </a:p>
          <a:p>
            <a:endParaRPr lang="en-IN" sz="3500" dirty="0"/>
          </a:p>
          <a:p>
            <a:r>
              <a:rPr lang="en-IN" sz="3500" dirty="0"/>
              <a:t>Dashboard Showing Count Of Flights By Types,Countries </a:t>
            </a:r>
          </a:p>
          <a:p>
            <a:pPr marL="0" indent="0">
              <a:buNone/>
            </a:pPr>
            <a:r>
              <a:rPr lang="en-IN" sz="3500" dirty="0"/>
              <a:t>and Continent</a:t>
            </a:r>
          </a:p>
          <a:p>
            <a:pPr marL="0" indent="0">
              <a:buNone/>
            </a:pPr>
            <a:r>
              <a:rPr lang="en-IN" dirty="0"/>
              <a:t>               </a:t>
            </a:r>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solidFill>
                <a:latin typeface="Aharoni" panose="02010803020104030203" pitchFamily="2" charset="-79"/>
                <a:cs typeface="Aharoni" panose="02010803020104030203" pitchFamily="2" charset="-79"/>
              </a:rPr>
              <a:t>CONCLUSION</a:t>
            </a:r>
            <a:endParaRPr lang="en-US" b="1" dirty="0">
              <a:solidFill>
                <a:schemeClr val="accent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fontScale="92500" lnSpcReduction="10000"/>
          </a:bodyPr>
          <a:lstStyle/>
          <a:p>
            <a:pPr>
              <a:lnSpc>
                <a:spcPct val="110000"/>
              </a:lnSpc>
            </a:pPr>
            <a:r>
              <a:rPr lang="en-US" dirty="0"/>
              <a:t>Understanding traveler demand for specific cities and pricing flights can be done using data analytic.</a:t>
            </a:r>
          </a:p>
          <a:p>
            <a:pPr>
              <a:lnSpc>
                <a:spcPct val="110000"/>
              </a:lnSpc>
            </a:pPr>
            <a:r>
              <a:rPr lang="en-US" dirty="0"/>
              <a:t> It can be used to predict future glitches prevent them from happening and make the maintenance procedure more accurate, after analyzing the data, a lot of insights have been generated. </a:t>
            </a:r>
          </a:p>
          <a:p>
            <a:pPr>
              <a:lnSpc>
                <a:spcPct val="110000"/>
              </a:lnSpc>
            </a:pPr>
            <a:r>
              <a:rPr lang="en-US" dirty="0"/>
              <a:t>Most of the delays and cancellations are due to three main reasons which are stated as weather, Airlines carrier issues and the nation air system.</a:t>
            </a:r>
          </a:p>
          <a:p>
            <a:pPr marL="0" indent="0">
              <a:lnSpc>
                <a:spcPct val="110000"/>
              </a:lnSpc>
              <a:buNone/>
            </a:pPr>
            <a:endParaRPr lang="en-US" dirty="0"/>
          </a:p>
          <a:p>
            <a:pPr marL="0" indent="0">
              <a:lnSpc>
                <a:spcPct val="110000"/>
              </a:lnSpc>
              <a:buNone/>
            </a:pPr>
            <a:r>
              <a:rPr lang="en-IN" dirty="0"/>
              <a:t>GITHUB : https://</a:t>
            </a:r>
            <a:r>
              <a:rPr lang="en-IN" dirty="0" smtClean="0"/>
              <a:t>github.com/IBM-EPBL/IBM-Project-29334-1660124182</a:t>
            </a:r>
            <a:r>
              <a:rPr lang="en-US" dirty="0" smtClean="0"/>
              <a:t>                     </a:t>
            </a:r>
            <a:endParaRPr lang="en-US" sz="3200" b="1" dirty="0">
              <a:solidFill>
                <a:srgbClr val="FF0000"/>
              </a:solidFill>
              <a:latin typeface="+mj-lt"/>
            </a:endParaRPr>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
        <p:nvSpPr>
          <p:cNvPr id="5" name="AutoShape 6"/>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IN"/>
          </a:p>
        </p:txBody>
      </p:sp>
      <p:sp>
        <p:nvSpPr>
          <p:cNvPr id="6" name="AutoShape 10"/>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2734" y="2645480"/>
            <a:ext cx="10515600" cy="1325563"/>
          </a:xfrm>
        </p:spPr>
        <p:txBody>
          <a:bodyPr/>
          <a:lstStyle/>
          <a:p>
            <a:r>
              <a:rPr lang="en-IN" dirty="0"/>
              <a:t>                    </a:t>
            </a:r>
            <a:r>
              <a:rPr lang="en-IN" sz="6600" dirty="0">
                <a:solidFill>
                  <a:schemeClr val="accent1"/>
                </a:solidFill>
                <a:latin typeface="Aharoni" panose="02010803020104030203" pitchFamily="2" charset="-79"/>
                <a:cs typeface="Aharoni" panose="02010803020104030203" pitchFamily="2" charset="-79"/>
              </a:rPr>
              <a:t>THANK  YOU</a:t>
            </a:r>
            <a:endParaRPr lang="en-US" sz="6600" dirty="0">
              <a:solidFill>
                <a:schemeClr val="accent1"/>
              </a:solidFill>
              <a:latin typeface="Aharoni" panose="02010803020104030203" pitchFamily="2" charset="-79"/>
              <a:cs typeface="Aharoni" panose="02010803020104030203" pitchFamily="2" charset="-79"/>
            </a:endParaRPr>
          </a:p>
        </p:txBody>
      </p:sp>
      <p:pic>
        <p:nvPicPr>
          <p:cNvPr id="5" name="Picture 4"/>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4285" y="499745"/>
            <a:ext cx="9919970" cy="1325880"/>
          </a:xfrm>
        </p:spPr>
        <p:txBody>
          <a:bodyPr>
            <a:normAutofit/>
          </a:bodyPr>
          <a:lstStyle/>
          <a:p>
            <a:r>
              <a:rPr lang="en-IN" altLang="en-US" sz="4800" dirty="0">
                <a:solidFill>
                  <a:schemeClr val="accent1"/>
                </a:solidFill>
                <a:latin typeface="Aharoni" panose="02010803020104030203" pitchFamily="2" charset="-79"/>
                <a:cs typeface="Aharoni" panose="02010803020104030203" pitchFamily="2" charset="-79"/>
              </a:rPr>
              <a:t>AGENDA</a:t>
            </a:r>
          </a:p>
        </p:txBody>
      </p:sp>
      <p:sp>
        <p:nvSpPr>
          <p:cNvPr id="4" name="Content Placeholder 3"/>
          <p:cNvSpPr>
            <a:spLocks noGrp="1"/>
          </p:cNvSpPr>
          <p:nvPr>
            <p:ph idx="1"/>
          </p:nvPr>
        </p:nvSpPr>
        <p:spPr>
          <a:xfrm>
            <a:off x="1264356" y="1825625"/>
            <a:ext cx="10089444" cy="4351338"/>
          </a:xfrm>
        </p:spPr>
        <p:txBody>
          <a:bodyPr>
            <a:normAutofit/>
          </a:bodyPr>
          <a:lstStyle/>
          <a:p>
            <a:r>
              <a:rPr lang="en-IN" dirty="0"/>
              <a:t>IDEATION</a:t>
            </a:r>
          </a:p>
          <a:p>
            <a:r>
              <a:rPr lang="en-IN" dirty="0"/>
              <a:t>DESIGN  PHASE 1</a:t>
            </a:r>
          </a:p>
          <a:p>
            <a:r>
              <a:rPr lang="en-IN" dirty="0"/>
              <a:t>DESIGN PHASE 2</a:t>
            </a:r>
          </a:p>
          <a:p>
            <a:r>
              <a:rPr lang="en-IN" dirty="0"/>
              <a:t>DEVELOPMENT PHASE</a:t>
            </a:r>
          </a:p>
          <a:p>
            <a:r>
              <a:rPr lang="en-IN" dirty="0"/>
              <a:t>WORKING WITH DATASET</a:t>
            </a:r>
          </a:p>
          <a:p>
            <a:r>
              <a:rPr lang="en-IN" dirty="0"/>
              <a:t>DATA VISUALIZATION</a:t>
            </a:r>
          </a:p>
          <a:p>
            <a:r>
              <a:rPr lang="en-IN" dirty="0"/>
              <a:t>CONCLUSION</a:t>
            </a:r>
          </a:p>
          <a:p>
            <a:endParaRPr lang="en-IN" dirty="0"/>
          </a:p>
          <a:p>
            <a:endParaRPr lang="en-US" dirty="0"/>
          </a:p>
        </p:txBody>
      </p:sp>
      <p:pic>
        <p:nvPicPr>
          <p:cNvPr id="5" name="Picture 4"/>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03942"/>
          </a:xfrm>
        </p:spPr>
        <p:txBody>
          <a:bodyPr>
            <a:normAutofit/>
          </a:bodyPr>
          <a:lstStyle/>
          <a:p>
            <a:r>
              <a:rPr lang="en-IN" dirty="0">
                <a:solidFill>
                  <a:schemeClr val="accent1"/>
                </a:solidFill>
                <a:latin typeface="Aharoni" panose="02010803020104030203" pitchFamily="2" charset="-79"/>
                <a:cs typeface="Aharoni" panose="02010803020104030203" pitchFamily="2" charset="-79"/>
              </a:rPr>
              <a:t>OBJECTIVES</a:t>
            </a:r>
            <a:endParaRPr lang="en-US" dirty="0">
              <a:solidFill>
                <a:schemeClr val="accent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922866"/>
            <a:ext cx="10515600" cy="5254097"/>
          </a:xfrm>
        </p:spPr>
        <p:txBody>
          <a:bodyPr>
            <a:normAutofit fontScale="92500"/>
          </a:bodyPr>
          <a:lstStyle/>
          <a:p>
            <a:endParaRPr lang="en-IN" sz="3200" dirty="0"/>
          </a:p>
          <a:p>
            <a:endParaRPr lang="en-IN" sz="3200" dirty="0"/>
          </a:p>
          <a:p>
            <a:pPr lvl="1" algn="just">
              <a:lnSpc>
                <a:spcPct val="120000"/>
              </a:lnSpc>
              <a:buFont typeface="Wingdings" panose="05000000000000000000" pitchFamily="2" charset="2"/>
              <a:buChar char="§"/>
            </a:pPr>
            <a:r>
              <a:rPr lang="en-US" sz="2800" dirty="0">
                <a:solidFill>
                  <a:srgbClr val="2A2A2A"/>
                </a:solidFill>
                <a:effectLst/>
                <a:latin typeface="Times New Roman" panose="02020603050405020304" pitchFamily="18" charset="0"/>
                <a:ea typeface="SimSun" panose="02010600030101010101" pitchFamily="2" charset="-122"/>
              </a:rPr>
              <a:t>In this project, we </a:t>
            </a:r>
            <a:r>
              <a:rPr lang="en-IN" sz="2800" dirty="0">
                <a:solidFill>
                  <a:srgbClr val="2A2A2A"/>
                </a:solidFill>
                <a:effectLst/>
                <a:latin typeface="Times New Roman" panose="02020603050405020304" pitchFamily="18" charset="0"/>
                <a:ea typeface="SimSun" panose="02010600030101010101" pitchFamily="2" charset="-122"/>
              </a:rPr>
              <a:t>analysed</a:t>
            </a:r>
            <a:r>
              <a:rPr lang="en-US" sz="2800" dirty="0">
                <a:solidFill>
                  <a:srgbClr val="2A2A2A"/>
                </a:solidFill>
                <a:effectLst/>
                <a:latin typeface="Times New Roman" panose="02020603050405020304" pitchFamily="18" charset="0"/>
                <a:ea typeface="SimSun" panose="02010600030101010101" pitchFamily="2" charset="-122"/>
              </a:rPr>
              <a:t> the dataset, visualize the data, define terms, and give further examples for the aviation industry to </a:t>
            </a:r>
            <a:r>
              <a:rPr lang="en-IN" sz="2800" dirty="0">
                <a:solidFill>
                  <a:srgbClr val="2A2A2A"/>
                </a:solidFill>
                <a:effectLst/>
                <a:latin typeface="Times New Roman" panose="02020603050405020304" pitchFamily="18" charset="0"/>
                <a:ea typeface="SimSun" panose="02010600030101010101" pitchFamily="2" charset="-122"/>
              </a:rPr>
              <a:t>analysed</a:t>
            </a:r>
            <a:r>
              <a:rPr lang="en-US" sz="2800" dirty="0">
                <a:solidFill>
                  <a:srgbClr val="2A2A2A"/>
                </a:solidFill>
                <a:effectLst/>
                <a:latin typeface="Times New Roman" panose="02020603050405020304" pitchFamily="18" charset="0"/>
                <a:ea typeface="SimSun" panose="02010600030101010101" pitchFamily="2" charset="-122"/>
              </a:rPr>
              <a:t> data from every channel, such as to develop a distinctive customer profile based on a wide variety of demographic information, habits, and preferences</a:t>
            </a:r>
          </a:p>
          <a:p>
            <a:pPr marL="457200" lvl="1" indent="0">
              <a:lnSpc>
                <a:spcPct val="120000"/>
              </a:lnSpc>
              <a:buNone/>
            </a:pPr>
            <a:endParaRPr lang="en-IN" sz="2800" dirty="0">
              <a:solidFill>
                <a:srgbClr val="2A2A2A"/>
              </a:solidFill>
              <a:effectLst/>
              <a:latin typeface="Times New Roman" panose="02020603050405020304" pitchFamily="18" charset="0"/>
              <a:ea typeface="SimSun" panose="02010600030101010101" pitchFamily="2" charset="-122"/>
            </a:endParaRPr>
          </a:p>
          <a:p>
            <a:pPr lvl="1">
              <a:lnSpc>
                <a:spcPct val="120000"/>
              </a:lnSpc>
              <a:buFont typeface="Wingdings" panose="05000000000000000000" pitchFamily="2" charset="2"/>
              <a:buChar char="§"/>
            </a:pPr>
            <a:r>
              <a:rPr lang="en-IN" sz="2800" dirty="0"/>
              <a:t> </a:t>
            </a:r>
            <a:r>
              <a:rPr lang="en-US" sz="2800" dirty="0">
                <a:solidFill>
                  <a:srgbClr val="000000"/>
                </a:solidFill>
                <a:effectLst/>
                <a:latin typeface="Times New Roman" panose="02020603050405020304" pitchFamily="18" charset="0"/>
                <a:ea typeface="SimSun" panose="02010600030101010101" pitchFamily="2" charset="-122"/>
              </a:rPr>
              <a:t>The platform offers decision-support tools for civil aviation, such as maintenance plans, real-time alerts, health monitoring fuel-saving strategies, and flight schedules.</a:t>
            </a:r>
            <a:endParaRPr lang="en-IN" sz="2800" dirty="0"/>
          </a:p>
          <a:p>
            <a:pPr lvl="1">
              <a:lnSpc>
                <a:spcPct val="120000"/>
              </a:lnSpc>
            </a:pPr>
            <a:endParaRPr lang="en-IN" sz="2800" dirty="0"/>
          </a:p>
          <a:p>
            <a:pPr lvl="1" algn="just">
              <a:lnSpc>
                <a:spcPct val="120000"/>
              </a:lnSpc>
              <a:spcAft>
                <a:spcPts val="800"/>
              </a:spcAft>
              <a:buFont typeface="Wingdings" panose="05000000000000000000" pitchFamily="2" charset="2"/>
              <a:buChar char="§"/>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b="1" dirty="0"/>
          </a:p>
          <a:p>
            <a:endParaRPr lang="en-IN" sz="3200" dirty="0"/>
          </a:p>
          <a:p>
            <a:endParaRPr lang="en-US" sz="3200" dirty="0"/>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8972"/>
          </a:xfrm>
        </p:spPr>
        <p:txBody>
          <a:bodyPr>
            <a:normAutofit/>
          </a:bodyPr>
          <a:lstStyle/>
          <a:p>
            <a:r>
              <a:rPr lang="en-IN" dirty="0">
                <a:solidFill>
                  <a:schemeClr val="accent1"/>
                </a:solidFill>
                <a:latin typeface="Aharoni" panose="02010803020104030203" pitchFamily="2" charset="-79"/>
                <a:cs typeface="Aharoni" panose="02010803020104030203" pitchFamily="2" charset="-79"/>
              </a:rPr>
              <a:t>ABSTRACT</a:t>
            </a:r>
            <a:endParaRPr lang="en-US" dirty="0">
              <a:solidFill>
                <a:schemeClr val="accent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838200" y="1417252"/>
            <a:ext cx="10515600" cy="4351338"/>
          </a:xfrm>
        </p:spPr>
        <p:txBody>
          <a:bodyPr>
            <a:noAutofit/>
          </a:bodyPr>
          <a:lstStyle/>
          <a:p>
            <a:pPr algn="just">
              <a:lnSpc>
                <a:spcPct val="100000"/>
              </a:lnSpc>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goal is to provide airports, airlines, and the general public to view the delay of flights to the destination which may occur due to climatic conditions to make the passengers aware of  the arrival of flights.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Airport codes can refer to either the IATA airport code, a three-letter code used in passenger reservation, ticketing, and baggage-handling systems, or the ICAO airport code, a four-letter code used by ATC systems and for airports without an IATA airport code. </a:t>
            </a:r>
          </a:p>
          <a:p>
            <a:pPr algn="just">
              <a:lnSpc>
                <a:spcPct val="100000"/>
              </a:lnSpc>
              <a:spcAft>
                <a:spcPts val="800"/>
              </a:spcAf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rPr>
              <a:t>At the municipal level, to provide better airline and airport services and to avoid delays in air travel across different location</a:t>
            </a:r>
          </a:p>
          <a:p>
            <a:pPr marL="0" indent="0" algn="just">
              <a:lnSpc>
                <a:spcPct val="150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chemeClr val="accent1"/>
                </a:solidFill>
                <a:latin typeface="Aharoni" panose="02010803020104030203" pitchFamily="2" charset="-79"/>
                <a:cs typeface="Aharoni" panose="02010803020104030203" pitchFamily="2" charset="-79"/>
              </a:rPr>
              <a:t>IDEATION PHASE</a:t>
            </a:r>
          </a:p>
        </p:txBody>
      </p:sp>
      <p:sp>
        <p:nvSpPr>
          <p:cNvPr id="3" name="Content Placeholder 2"/>
          <p:cNvSpPr>
            <a:spLocks noGrp="1"/>
          </p:cNvSpPr>
          <p:nvPr>
            <p:ph idx="1"/>
          </p:nvPr>
        </p:nvSpPr>
        <p:spPr/>
        <p:txBody>
          <a:bodyPr>
            <a:noAutofit/>
          </a:bodyPr>
          <a:lstStyle/>
          <a:p>
            <a:pPr>
              <a:lnSpc>
                <a:spcPct val="100000"/>
              </a:lnSpc>
              <a:buFont typeface="Wingdings" panose="05000000000000000000" pitchFamily="2" charset="2"/>
              <a:buChar char="§"/>
            </a:pPr>
            <a:r>
              <a:rPr lang="en-IN" sz="2400" dirty="0">
                <a:solidFill>
                  <a:schemeClr val="accent1"/>
                </a:solidFill>
              </a:rPr>
              <a:t>Literature survey : </a:t>
            </a:r>
            <a:r>
              <a:rPr lang="en-IN" sz="2400" dirty="0"/>
              <a:t>The paper introduces the architecture of the platform and present application to show how the platform facilitates civil aviation</a:t>
            </a:r>
          </a:p>
          <a:p>
            <a:pPr>
              <a:lnSpc>
                <a:spcPct val="100000"/>
              </a:lnSpc>
              <a:buFont typeface="Wingdings" panose="05000000000000000000" pitchFamily="2" charset="2"/>
              <a:buChar char="§"/>
            </a:pPr>
            <a:r>
              <a:rPr lang="en-IN" sz="2400" b="1" dirty="0"/>
              <a:t>Reference  1 : </a:t>
            </a:r>
            <a:r>
              <a:rPr lang="en-US" sz="2400" dirty="0"/>
              <a:t>Mohamed et al. have studied the pattern of arrival delay for non-stop domestic flights at the Orlando International Airport. They focused primarilyonthecyclic variations that happen in the air travel demand and the </a:t>
            </a:r>
            <a:r>
              <a:rPr lang="en-IN" sz="2400" dirty="0"/>
              <a:t>weather at that particular airport</a:t>
            </a:r>
          </a:p>
          <a:p>
            <a:pPr>
              <a:lnSpc>
                <a:spcPct val="100000"/>
              </a:lnSpc>
              <a:buFont typeface="Wingdings" panose="05000000000000000000" pitchFamily="2" charset="2"/>
              <a:buChar char="§"/>
            </a:pPr>
            <a:r>
              <a:rPr lang="en-US" sz="2400" b="1" dirty="0"/>
              <a:t>Reference  2 : </a:t>
            </a:r>
            <a:r>
              <a:rPr lang="en-US" sz="2400" dirty="0"/>
              <a:t>In Shervin et al.’s work , their motive of research is to propose an approach that improves the operational performance without hampering or effecting the planned cost</a:t>
            </a:r>
            <a:endParaRPr lang="en-IN" sz="2400" dirty="0"/>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solidFill>
                  <a:schemeClr val="accent1"/>
                </a:solidFill>
                <a:latin typeface="Aharoni" panose="02010803020104030203" pitchFamily="2" charset="-79"/>
                <a:cs typeface="Aharoni" panose="02010803020104030203" pitchFamily="2" charset="-79"/>
              </a:rPr>
              <a:t>EMPATHY MAP</a:t>
            </a:r>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pic>
        <p:nvPicPr>
          <p:cNvPr id="5" name="Content Placeholder 4" descr="empathy">
            <a:extLst>
              <a:ext uri="{FF2B5EF4-FFF2-40B4-BE49-F238E27FC236}">
                <a16:creationId xmlns:a16="http://schemas.microsoft.com/office/drawing/2014/main" xmlns="" id="{8E11DEDE-1900-7FC8-1BA3-8726F9CD0B6F}"/>
              </a:ext>
            </a:extLst>
          </p:cNvPr>
          <p:cNvPicPr>
            <a:picLocks noGrp="1" noChangeAspect="1"/>
          </p:cNvPicPr>
          <p:nvPr>
            <p:ph idx="1"/>
          </p:nvPr>
        </p:nvPicPr>
        <p:blipFill>
          <a:blip r:embed="rId3"/>
          <a:stretch>
            <a:fillRect/>
          </a:stretch>
        </p:blipFill>
        <p:spPr>
          <a:xfrm>
            <a:off x="3016577" y="1825625"/>
            <a:ext cx="6146278" cy="2840643"/>
          </a:xfrm>
          <a:prstGeom prst="rect">
            <a:avLst/>
          </a:prstGeom>
        </p:spPr>
      </p:pic>
      <p:pic>
        <p:nvPicPr>
          <p:cNvPr id="6" name="Picture 5" descr="Capturefgh">
            <a:extLst>
              <a:ext uri="{FF2B5EF4-FFF2-40B4-BE49-F238E27FC236}">
                <a16:creationId xmlns:a16="http://schemas.microsoft.com/office/drawing/2014/main" xmlns="" id="{3037334C-9A50-7B65-B8E6-03F00B90263F}"/>
              </a:ext>
            </a:extLst>
          </p:cNvPr>
          <p:cNvPicPr>
            <a:picLocks noChangeAspect="1"/>
          </p:cNvPicPr>
          <p:nvPr/>
        </p:nvPicPr>
        <p:blipFill>
          <a:blip r:embed="rId4"/>
          <a:stretch>
            <a:fillRect/>
          </a:stretch>
        </p:blipFill>
        <p:spPr>
          <a:xfrm>
            <a:off x="3029145" y="4666268"/>
            <a:ext cx="6146278" cy="1144270"/>
          </a:xfrm>
          <a:prstGeom prst="rect">
            <a:avLst/>
          </a:prstGeom>
        </p:spPr>
      </p:pic>
    </p:spTree>
    <p:extLst>
      <p:ext uri="{BB962C8B-B14F-4D97-AF65-F5344CB8AC3E}">
        <p14:creationId xmlns:p14="http://schemas.microsoft.com/office/powerpoint/2010/main" xmlns="" val="169727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81" y="231960"/>
            <a:ext cx="10515600" cy="1325563"/>
          </a:xfrm>
        </p:spPr>
        <p:txBody>
          <a:bodyPr>
            <a:normAutofit/>
          </a:bodyPr>
          <a:lstStyle/>
          <a:p>
            <a:r>
              <a:rPr lang="en-IN" altLang="en-US" dirty="0">
                <a:solidFill>
                  <a:schemeClr val="accent1"/>
                </a:solidFill>
                <a:latin typeface="Aharoni" panose="02010803020104030203" pitchFamily="2" charset="-79"/>
                <a:cs typeface="Aharoni" panose="02010803020104030203" pitchFamily="2" charset="-79"/>
              </a:rPr>
              <a:t>DESIGN PHASE-I</a:t>
            </a:r>
          </a:p>
        </p:txBody>
      </p:sp>
      <p:sp>
        <p:nvSpPr>
          <p:cNvPr id="3" name="Content Placeholder 2"/>
          <p:cNvSpPr>
            <a:spLocks noGrp="1"/>
          </p:cNvSpPr>
          <p:nvPr>
            <p:ph idx="1"/>
          </p:nvPr>
        </p:nvSpPr>
        <p:spPr>
          <a:xfrm>
            <a:off x="478857" y="1694580"/>
            <a:ext cx="10772648" cy="4290222"/>
          </a:xfrm>
        </p:spPr>
        <p:txBody>
          <a:bodyPr>
            <a:normAutofit fontScale="25000" lnSpcReduction="20000"/>
          </a:bodyPr>
          <a:lstStyle/>
          <a:p>
            <a:pPr>
              <a:lnSpc>
                <a:spcPct val="120000"/>
              </a:lnSpc>
            </a:pPr>
            <a:r>
              <a:rPr lang="en-IN" sz="10285" b="1" dirty="0"/>
              <a:t>Proposed Solution </a:t>
            </a:r>
            <a:r>
              <a:rPr lang="en-IN" sz="10285" dirty="0"/>
              <a:t>:Due to the use of the smart data analytics passengers will avoid many issues with baggage tracking.</a:t>
            </a:r>
          </a:p>
          <a:p>
            <a:endParaRPr lang="en-IN" sz="10285" dirty="0"/>
          </a:p>
          <a:p>
            <a:pPr>
              <a:lnSpc>
                <a:spcPct val="120000"/>
              </a:lnSpc>
            </a:pPr>
            <a:r>
              <a:rPr lang="en-IN" sz="10285" b="1" dirty="0"/>
              <a:t>Problem Solution Fit  </a:t>
            </a:r>
            <a:r>
              <a:rPr lang="en-IN" sz="10285" dirty="0"/>
              <a:t>:  The motive is to propose an approach that improve the operational performance</a:t>
            </a:r>
          </a:p>
          <a:p>
            <a:endParaRPr lang="en-IN" sz="10285" dirty="0"/>
          </a:p>
          <a:p>
            <a:pPr>
              <a:lnSpc>
                <a:spcPct val="120000"/>
              </a:lnSpc>
            </a:pPr>
            <a:r>
              <a:rPr lang="en-IN" sz="10285" b="1" dirty="0"/>
              <a:t>Solution Architecture </a:t>
            </a:r>
            <a:r>
              <a:rPr lang="en-IN" sz="10285" dirty="0"/>
              <a:t>: It process big data processing  and aviation big data repository using Cognos Analytic</a:t>
            </a:r>
          </a:p>
          <a:p>
            <a:pPr marL="0" indent="0">
              <a:buNone/>
            </a:pPr>
            <a:r>
              <a:rPr lang="en-IN" sz="10285" dirty="0"/>
              <a:t>  </a:t>
            </a:r>
            <a:endParaRPr lang="en-IN" sz="10285" dirty="0">
              <a:solidFill>
                <a:schemeClr val="accent5">
                  <a:lumMod val="75000"/>
                </a:schemeClr>
              </a:solidFill>
            </a:endParaRPr>
          </a:p>
          <a:p>
            <a:endParaRPr lang="en-IN" sz="11200" dirty="0"/>
          </a:p>
          <a:p>
            <a:pPr marL="0" indent="0">
              <a:buNone/>
            </a:pPr>
            <a:endParaRPr lang="en-IN" sz="4600" dirty="0"/>
          </a:p>
          <a:p>
            <a:endParaRPr lang="en-IN" dirty="0"/>
          </a:p>
          <a:p>
            <a:endParaRPr lang="en-IN" dirty="0"/>
          </a:p>
          <a:p>
            <a:pPr marL="0" indent="0">
              <a:buNone/>
            </a:pPr>
            <a:r>
              <a:rPr lang="en-IN" dirty="0"/>
              <a:t>              </a:t>
            </a:r>
          </a:p>
          <a:p>
            <a:pPr marL="0" indent="0">
              <a:buNone/>
            </a:pPr>
            <a:endParaRPr lang="en-IN" dirty="0"/>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381" y="231960"/>
            <a:ext cx="10515600" cy="1325563"/>
          </a:xfrm>
        </p:spPr>
        <p:txBody>
          <a:bodyPr>
            <a:normAutofit/>
          </a:bodyPr>
          <a:lstStyle/>
          <a:p>
            <a:r>
              <a:rPr lang="en-US" dirty="0">
                <a:solidFill>
                  <a:schemeClr val="accent1"/>
                </a:solidFill>
                <a:latin typeface="Aharoni" panose="02010803020104030203" pitchFamily="2" charset="-79"/>
                <a:cs typeface="Aharoni" panose="02010803020104030203" pitchFamily="2" charset="-79"/>
              </a:rPr>
              <a:t>DESIGN PHASE II</a:t>
            </a:r>
            <a:endParaRPr lang="en-IN" altLang="en-US" dirty="0">
              <a:solidFill>
                <a:schemeClr val="accent1"/>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478857" y="1310326"/>
            <a:ext cx="10772648" cy="4674476"/>
          </a:xfrm>
        </p:spPr>
        <p:txBody>
          <a:bodyPr>
            <a:normAutofit fontScale="25000" lnSpcReduction="20000"/>
          </a:bodyPr>
          <a:lstStyle/>
          <a:p>
            <a:pPr>
              <a:lnSpc>
                <a:spcPct val="120000"/>
              </a:lnSpc>
              <a:buFont typeface="Wingdings" panose="05000000000000000000" pitchFamily="2" charset="2"/>
              <a:buChar char="§"/>
            </a:pPr>
            <a:r>
              <a:rPr lang="en-IN" sz="9600" b="1" dirty="0"/>
              <a:t>Functional requirement</a:t>
            </a:r>
            <a:r>
              <a:rPr lang="en-IN" sz="9600" dirty="0"/>
              <a:t> : </a:t>
            </a:r>
            <a:r>
              <a:rPr lang="en-IN" sz="12800" dirty="0"/>
              <a:t>Using IBM Cognos analytics user can visualize if any delay of flights </a:t>
            </a:r>
            <a:r>
              <a:rPr lang="en-US" sz="12800" dirty="0"/>
              <a:t>Registration can done through Gmail and User can view the delay of flights report </a:t>
            </a:r>
            <a:endParaRPr lang="en-IN" sz="12800" dirty="0"/>
          </a:p>
          <a:p>
            <a:pPr marL="0" indent="0">
              <a:lnSpc>
                <a:spcPct val="120000"/>
              </a:lnSpc>
              <a:buNone/>
            </a:pPr>
            <a:endParaRPr lang="en-IN" sz="10285" dirty="0"/>
          </a:p>
          <a:p>
            <a:pPr>
              <a:lnSpc>
                <a:spcPct val="120000"/>
              </a:lnSpc>
              <a:buFont typeface="Wingdings" panose="05000000000000000000" pitchFamily="2" charset="2"/>
              <a:buChar char="§"/>
            </a:pPr>
            <a:r>
              <a:rPr lang="en-IN" sz="10285" dirty="0"/>
              <a:t> </a:t>
            </a:r>
            <a:r>
              <a:rPr lang="en-IN" sz="9600" b="1" dirty="0"/>
              <a:t>Non Functional requirement  </a:t>
            </a:r>
            <a:r>
              <a:rPr lang="en-IN" sz="9600" dirty="0"/>
              <a:t>: </a:t>
            </a:r>
            <a:r>
              <a:rPr lang="en-IN" sz="12800" dirty="0"/>
              <a:t>user can easily understand and use the features in an effective manner ,wide range of user can make access of the website </a:t>
            </a:r>
            <a:r>
              <a:rPr lang="en-US" sz="12800" dirty="0"/>
              <a:t> and user can access  at anytime .The system shall be available 24 hours a day 7 days a week</a:t>
            </a:r>
            <a:endParaRPr lang="en-IN" sz="12800" dirty="0"/>
          </a:p>
          <a:p>
            <a:pPr marL="0" indent="0">
              <a:buNone/>
            </a:pPr>
            <a:endParaRPr lang="en-IN" sz="12800" dirty="0"/>
          </a:p>
          <a:p>
            <a:endParaRPr lang="en-IN" dirty="0"/>
          </a:p>
          <a:p>
            <a:endParaRPr lang="en-IN" dirty="0"/>
          </a:p>
          <a:p>
            <a:pPr marL="0" indent="0">
              <a:buNone/>
            </a:pPr>
            <a:r>
              <a:rPr lang="en-IN" dirty="0"/>
              <a:t>              </a:t>
            </a:r>
          </a:p>
          <a:p>
            <a:pPr marL="0" indent="0">
              <a:buNone/>
            </a:pPr>
            <a:endParaRPr lang="en-IN" dirty="0"/>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extLst>
      <p:ext uri="{BB962C8B-B14F-4D97-AF65-F5344CB8AC3E}">
        <p14:creationId xmlns:p14="http://schemas.microsoft.com/office/powerpoint/2010/main" xmlns="" val="164649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765" y="1"/>
            <a:ext cx="10515600" cy="1174044"/>
          </a:xfrm>
        </p:spPr>
        <p:txBody>
          <a:bodyPr>
            <a:normAutofit/>
          </a:bodyPr>
          <a:lstStyle/>
          <a:p>
            <a:r>
              <a:rPr lang="en-IN" altLang="en-US" sz="5340" dirty="0">
                <a:solidFill>
                  <a:schemeClr val="accent1"/>
                </a:solidFill>
                <a:latin typeface="Aharoni" panose="02010803020104030203" pitchFamily="2" charset="-79"/>
                <a:cs typeface="Aharoni" panose="02010803020104030203" pitchFamily="2" charset="-79"/>
              </a:rPr>
              <a:t>WORKING WITH THE DATASET</a:t>
            </a:r>
          </a:p>
        </p:txBody>
      </p:sp>
      <p:sp>
        <p:nvSpPr>
          <p:cNvPr id="3" name="Content Placeholder 2"/>
          <p:cNvSpPr>
            <a:spLocks noGrp="1"/>
          </p:cNvSpPr>
          <p:nvPr>
            <p:ph idx="1"/>
          </p:nvPr>
        </p:nvSpPr>
        <p:spPr>
          <a:xfrm>
            <a:off x="677331" y="1545996"/>
            <a:ext cx="10676467" cy="4682768"/>
          </a:xfrm>
        </p:spPr>
        <p:txBody>
          <a:bodyPr>
            <a:normAutofit fontScale="37500" lnSpcReduction="20000"/>
          </a:bodyPr>
          <a:lstStyle/>
          <a:p>
            <a:pPr>
              <a:buFont typeface="Wingdings" panose="05000000000000000000" pitchFamily="2" charset="2"/>
              <a:buChar char="§"/>
            </a:pPr>
            <a:r>
              <a:rPr lang="en-IN" sz="6200" dirty="0">
                <a:cs typeface="Aharoni" panose="02010803020104030203" pitchFamily="2" charset="-79"/>
              </a:rPr>
              <a:t>Understanding the Dataset</a:t>
            </a:r>
          </a:p>
          <a:p>
            <a:pPr marL="0" indent="0">
              <a:buNone/>
            </a:pPr>
            <a:endParaRPr lang="en-US" sz="9300" dirty="0">
              <a:solidFill>
                <a:schemeClr val="accent1"/>
              </a:solidFill>
              <a:latin typeface="Aharoni" panose="02010803020104030203" pitchFamily="2" charset="-79"/>
              <a:cs typeface="Aharoni" panose="02010803020104030203" pitchFamily="2" charset="-79"/>
            </a:endParaRPr>
          </a:p>
          <a:p>
            <a:pPr>
              <a:buFont typeface="Wingdings" panose="05000000000000000000" pitchFamily="2" charset="2"/>
              <a:buChar char="§"/>
            </a:pPr>
            <a:r>
              <a:rPr lang="en-IN" sz="6200" dirty="0">
                <a:cs typeface="Aharoni" panose="02010803020104030203" pitchFamily="2" charset="-79"/>
              </a:rPr>
              <a:t>Loading of Dataset </a:t>
            </a:r>
          </a:p>
          <a:p>
            <a:pPr marL="0" indent="0">
              <a:buNone/>
            </a:pPr>
            <a:r>
              <a:rPr lang="en-IN" sz="6200" dirty="0">
                <a:cs typeface="Aharoni" panose="02010803020104030203" pitchFamily="2" charset="-79"/>
              </a:rPr>
              <a:t>                                                                        </a:t>
            </a:r>
          </a:p>
          <a:p>
            <a:pPr>
              <a:buFont typeface="Wingdings" panose="05000000000000000000" pitchFamily="2" charset="2"/>
              <a:buChar char="§"/>
            </a:pPr>
            <a:r>
              <a:rPr lang="en-IN" sz="6200" dirty="0">
                <a:cs typeface="Aharoni" panose="02010803020104030203" pitchFamily="2" charset="-79"/>
              </a:rPr>
              <a:t>Data Presentation  </a:t>
            </a:r>
          </a:p>
          <a:p>
            <a:pPr marL="0" indent="0">
              <a:buNone/>
            </a:pPr>
            <a:r>
              <a:rPr lang="en-IN" sz="6200" dirty="0">
                <a:cs typeface="Aharoni" panose="02010803020104030203" pitchFamily="2" charset="-79"/>
              </a:rPr>
              <a:t>                                                                           </a:t>
            </a:r>
          </a:p>
          <a:p>
            <a:pPr>
              <a:buFont typeface="Wingdings" panose="05000000000000000000" pitchFamily="2" charset="2"/>
              <a:buChar char="§"/>
            </a:pPr>
            <a:r>
              <a:rPr lang="en-IN" sz="6200" dirty="0">
                <a:cs typeface="Aharoni" panose="02010803020104030203" pitchFamily="2" charset="-79"/>
              </a:rPr>
              <a:t>Joining of Tables</a:t>
            </a:r>
          </a:p>
          <a:p>
            <a:pPr marL="0" indent="0">
              <a:buNone/>
            </a:pPr>
            <a:endParaRPr lang="en-IN" sz="6200" dirty="0">
              <a:cs typeface="Aharoni" panose="02010803020104030203" pitchFamily="2" charset="-79"/>
            </a:endParaRPr>
          </a:p>
          <a:p>
            <a:pPr>
              <a:buFont typeface="Wingdings" panose="05000000000000000000" pitchFamily="2" charset="2"/>
              <a:buChar char="§"/>
            </a:pPr>
            <a:r>
              <a:rPr lang="en-IN" sz="6200" dirty="0">
                <a:cs typeface="Aharoni" panose="02010803020104030203" pitchFamily="2" charset="-79"/>
              </a:rPr>
              <a:t>Exploration of Data</a:t>
            </a:r>
          </a:p>
          <a:p>
            <a:pPr marL="0" indent="0">
              <a:buNone/>
            </a:pPr>
            <a:endParaRPr lang="en-IN" sz="2400" dirty="0">
              <a:cs typeface="Aharoni" panose="02010803020104030203" pitchFamily="2" charset="-79"/>
            </a:endParaRPr>
          </a:p>
          <a:p>
            <a:pPr marL="0" indent="0">
              <a:buNone/>
            </a:pPr>
            <a:endParaRPr lang="en-IN" sz="2400" dirty="0">
              <a:cs typeface="Aharoni" panose="02010803020104030203" pitchFamily="2" charset="-79"/>
            </a:endParaRPr>
          </a:p>
          <a:p>
            <a:pPr marL="0" indent="0">
              <a:buNone/>
            </a:pPr>
            <a:endParaRPr lang="en-IN" sz="2400" dirty="0">
              <a:solidFill>
                <a:schemeClr val="accent1"/>
              </a:solidFill>
              <a:latin typeface="Aharoni" panose="02010803020104030203" pitchFamily="2" charset="-79"/>
              <a:cs typeface="Aharoni" panose="02010803020104030203" pitchFamily="2" charset="-79"/>
            </a:endParaRPr>
          </a:p>
          <a:p>
            <a:pPr marL="0" indent="0">
              <a:buNone/>
            </a:pPr>
            <a:endParaRPr lang="en-IN" sz="2400" dirty="0">
              <a:cs typeface="Aharoni" panose="02010803020104030203" pitchFamily="2" charset="-79"/>
            </a:endParaRPr>
          </a:p>
          <a:p>
            <a:pPr marL="0" indent="0">
              <a:buNone/>
            </a:pPr>
            <a:r>
              <a:rPr lang="en-IN" sz="2400" dirty="0">
                <a:cs typeface="Aharoni" panose="02010803020104030203" pitchFamily="2" charset="-79"/>
              </a:rPr>
              <a:t>                                                           </a:t>
            </a:r>
          </a:p>
          <a:p>
            <a:pPr marL="0" indent="0">
              <a:buNone/>
            </a:pPr>
            <a:endParaRPr lang="en-IN" sz="2400" dirty="0">
              <a:cs typeface="Aharoni" panose="02010803020104030203" pitchFamily="2" charset="-79"/>
            </a:endParaRPr>
          </a:p>
          <a:p>
            <a:pPr marL="0" indent="0">
              <a:buNone/>
            </a:pPr>
            <a:endParaRPr lang="en-IN" sz="2400" dirty="0">
              <a:cs typeface="Aharoni" panose="02010803020104030203" pitchFamily="2" charset="-79"/>
            </a:endParaRPr>
          </a:p>
          <a:p>
            <a:pPr>
              <a:buFont typeface="Wingdings" panose="05000000000000000000" pitchFamily="2" charset="2"/>
              <a:buChar char="q"/>
            </a:pPr>
            <a:endParaRPr lang="en-IN" sz="2400" dirty="0">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a:blip r:embed="rId2"/>
          <a:stretch>
            <a:fillRect/>
          </a:stretch>
        </p:blipFill>
        <p:spPr>
          <a:xfrm>
            <a:off x="0" y="6296025"/>
            <a:ext cx="12192001" cy="561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TotalTime>
  <Words>616</Words>
  <Application>Microsoft Office PowerPoint</Application>
  <PresentationFormat>Custom</PresentationFormat>
  <Paragraphs>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AIRLINE DATA ANALYTICS FOR                AVAITION INDUSTRY</vt:lpstr>
      <vt:lpstr>AGENDA</vt:lpstr>
      <vt:lpstr>OBJECTIVES</vt:lpstr>
      <vt:lpstr>ABSTRACT</vt:lpstr>
      <vt:lpstr>IDEATION PHASE</vt:lpstr>
      <vt:lpstr>EMPATHY MAP</vt:lpstr>
      <vt:lpstr>DESIGN PHASE-I</vt:lpstr>
      <vt:lpstr>DESIGN PHASE II</vt:lpstr>
      <vt:lpstr>WORKING WITH THE DATASET</vt:lpstr>
      <vt:lpstr>  DATA VISUALIZATION </vt:lpstr>
      <vt:lpstr>CONCLUSION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PARKING           SYSTEM</dc:title>
  <dc:creator>nushrath fathima</dc:creator>
  <cp:lastModifiedBy>cselab12</cp:lastModifiedBy>
  <cp:revision>29</cp:revision>
  <dcterms:created xsi:type="dcterms:W3CDTF">2022-03-24T04:55:00Z</dcterms:created>
  <dcterms:modified xsi:type="dcterms:W3CDTF">2022-11-19T06:51:59Z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AC865A797B8B463397BD20DC82BCCF0D</vt:lpwstr>
  </property>
  <property fmtid="{D5CDD505-2E9C-101B-9397-08002B2CF9AE}" pid="3" name="KSOProductBuildVer">
    <vt:lpwstr>1033-11.2.0.11388</vt:lpwstr>
  </property>
</Properties>
</file>