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4" r:id="rId2"/>
    <p:sldId id="396" r:id="rId3"/>
    <p:sldId id="373" r:id="rId4"/>
    <p:sldId id="392" r:id="rId5"/>
    <p:sldId id="391" r:id="rId6"/>
    <p:sldId id="406" r:id="rId7"/>
    <p:sldId id="409" r:id="rId8"/>
    <p:sldId id="408" r:id="rId9"/>
    <p:sldId id="407" r:id="rId10"/>
    <p:sldId id="410" r:id="rId11"/>
    <p:sldId id="411" r:id="rId12"/>
    <p:sldId id="397" r:id="rId13"/>
    <p:sldId id="307" r:id="rId14"/>
    <p:sldId id="359" r:id="rId15"/>
    <p:sldId id="363" r:id="rId16"/>
    <p:sldId id="399" r:id="rId17"/>
    <p:sldId id="400" r:id="rId1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7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p:restoredTop sz="74760" autoAdjust="0"/>
  </p:normalViewPr>
  <p:slideViewPr>
    <p:cSldViewPr showGuides="1">
      <p:cViewPr varScale="1">
        <p:scale>
          <a:sx n="54" d="100"/>
          <a:sy n="54" d="100"/>
        </p:scale>
        <p:origin x="-1824" y="-78"/>
      </p:cViewPr>
      <p:guideLst>
        <p:guide orient="horz" pos="2170"/>
        <p:guide pos="2904"/>
      </p:guideLst>
    </p:cSldViewPr>
  </p:slideViewPr>
  <p:outlineViewPr>
    <p:cViewPr>
      <p:scale>
        <a:sx n="33" d="100"/>
        <a:sy n="33" d="100"/>
      </p:scale>
      <p:origin x="0" y="3492"/>
    </p:cViewPr>
  </p:outlineViewPr>
  <p:notesTextViewPr>
    <p:cViewPr>
      <p:scale>
        <a:sx n="100" d="100"/>
        <a:sy n="100" d="100"/>
      </p:scale>
      <p:origin x="0" y="0"/>
    </p:cViewPr>
  </p:notesTextViewPr>
  <p:sorterViewPr showFormatting="0">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1B7718B-F7FF-4BE8-AF91-FD7FE08278E5}" type="datetimeFigureOut">
              <a:rPr kumimoji="0" lang="en-US" sz="12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Calibri" panose="020F0502020204030204" pitchFamily="34" charset="0"/>
              </a:rPr>
              <a:pPr lvl="0" algn="r" eaLnBrk="1" hangingPunct="1"/>
              <a:t>‹#›</a:t>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10088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29491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753714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82844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13869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a:solidFill>
              <a:srgbClr val="000000">
                <a:alpha val="100000"/>
              </a:srgbClr>
            </a:solidFill>
            <a:miter lim="800000"/>
          </a:ln>
        </p:spPr>
      </p:sp>
      <p:sp>
        <p:nvSpPr>
          <p:cNvPr id="9219"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92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pPr lvl="0" algn="r" eaLnBrk="1" hangingPunct="1"/>
              <a:t>6</a:t>
            </a:fld>
            <a:endParaRPr lang="en-US"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12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pPr lvl="0" algn="r" eaLnBrk="1" hangingPunct="1"/>
              <a:t>7</a:t>
            </a:fld>
            <a:endParaRPr lang="en-US" altLang="en-US"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a:solidFill>
              <a:srgbClr val="000000">
                <a:alpha val="100000"/>
              </a:srgbClr>
            </a:solidFill>
            <a:miter lim="800000"/>
          </a:ln>
        </p:spPr>
      </p:sp>
      <p:sp>
        <p:nvSpPr>
          <p:cNvPr id="13315"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33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pPr lvl="0" algn="r" eaLnBrk="1" hangingPunct="1"/>
              <a:t>8</a:t>
            </a:fld>
            <a:endParaRPr lang="en-US" alt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a:solidFill>
              <a:srgbClr val="000000">
                <a:alpha val="100000"/>
              </a:srgbClr>
            </a:solidFill>
            <a:miter lim="800000"/>
          </a:ln>
        </p:spPr>
      </p:sp>
      <p:sp>
        <p:nvSpPr>
          <p:cNvPr id="15363"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53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pPr lvl="0" algn="r" eaLnBrk="1" hangingPunct="1"/>
              <a:t>9</a:t>
            </a:fld>
            <a:endParaRPr lang="en-US" alt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solidFill>
              <a:srgbClr val="000000">
                <a:alpha val="100000"/>
              </a:srgbClr>
            </a:solidFill>
            <a:miter lim="800000"/>
          </a:ln>
        </p:spPr>
      </p:sp>
      <p:sp>
        <p:nvSpPr>
          <p:cNvPr id="17411"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74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pPr lvl="0" algn="r" eaLnBrk="1" hangingPunct="1"/>
              <a:t>10</a:t>
            </a:fld>
            <a:endParaRPr lang="en-US" altLang="en-US" sz="12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a:solidFill>
              <a:srgbClr val="000000">
                <a:alpha val="100000"/>
              </a:srgbClr>
            </a:solidFill>
            <a:miter lim="800000"/>
          </a:ln>
        </p:spPr>
      </p:sp>
      <p:sp>
        <p:nvSpPr>
          <p:cNvPr id="19459"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94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pPr lvl="0" algn="r" eaLnBrk="1" hangingPunct="1"/>
              <a:t>11</a:t>
            </a:fld>
            <a:endParaRPr lang="en-US" alt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61243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en-US" dirty="0"/>
              <a:pPr lvl="0" eaLnBrk="1" hangingPunct="1"/>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876800"/>
            <a:ext cx="4953000" cy="1981200"/>
          </a:xfrm>
        </p:spPr>
        <p:txBody>
          <a:bodyPr vert="horz" wrap="square" lIns="91440" tIns="45720" rIns="91440" bIns="45720" numCol="1" rtlCol="0" anchor="t" anchorCtr="0" compatLnSpc="1">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sng" strike="noStrike" kern="1200" cap="none" spc="0" normalizeH="0" baseline="0" noProof="0" dirty="0">
                <a:ln>
                  <a:noFill/>
                </a:ln>
                <a:solidFill>
                  <a:srgbClr val="FF0000"/>
                </a:solidFill>
                <a:effectLst/>
                <a:uLnTx/>
                <a:uFillTx/>
                <a:latin typeface="Cambria" panose="02040503050406030204" pitchFamily="18" charset="0"/>
                <a:ea typeface="+mn-ea"/>
                <a:cs typeface="+mn-cs"/>
              </a:rPr>
              <a:t>Team Members:</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FF0000"/>
                </a:solidFill>
                <a:effectLst/>
                <a:uLnTx/>
                <a:uFillTx/>
                <a:latin typeface="Cambria" panose="02040503050406030204" pitchFamily="18" charset="0"/>
                <a:ea typeface="+mn-ea"/>
                <a:cs typeface="+mn-cs"/>
              </a:rPr>
              <a:t>     </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KARTHICK C (621319106034)</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AJAY ARAVINTH </a:t>
            </a:r>
            <a:r>
              <a:rPr kumimoji="0" lang="en-IN" alt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M</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(621319121002)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AJITHKUMAR </a:t>
            </a:r>
            <a:r>
              <a:rPr kumimoji="0" lang="en-IN" alt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R</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(621319121003)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DHARANIDHARAN</a:t>
            </a:r>
            <a:r>
              <a:rPr kumimoji="0" lang="en-IN" alt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S A</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(621319121016)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45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45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a:t>
            </a:r>
            <a:endParaRPr kumimoji="0" lang="en-US" sz="3200" b="0" i="0" u="none" strike="noStrike" kern="1200" cap="none" spc="0" normalizeH="0" baseline="0" noProof="0" dirty="0">
              <a:ln>
                <a:noFill/>
              </a:ln>
              <a:solidFill>
                <a:schemeClr val="tx1">
                  <a:tint val="75000"/>
                </a:schemeClr>
              </a:solidFill>
              <a:effectLst/>
              <a:uLnTx/>
              <a:uFillTx/>
              <a:latin typeface="Cambria" panose="02040503050406030204" pitchFamily="18" charset="0"/>
              <a:ea typeface="+mn-ea"/>
              <a:cs typeface="+mn-cs"/>
            </a:endParaRPr>
          </a:p>
        </p:txBody>
      </p:sp>
      <p:sp>
        <p:nvSpPr>
          <p:cNvPr id="3075" name="AutoShape 2" descr="Image result for banana residues"/>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3076" name="AutoShape 4" descr="Image result for banana residues"/>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0" name="Rectangle 9"/>
          <p:cNvSpPr/>
          <p:nvPr/>
        </p:nvSpPr>
        <p:spPr>
          <a:xfrm flipV="1">
            <a:off x="0" y="1295400"/>
            <a:ext cx="9144000" cy="762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078" name="Picture 8"/>
          <p:cNvPicPr>
            <a:picLocks noChangeAspect="1"/>
          </p:cNvPicPr>
          <p:nvPr/>
        </p:nvPicPr>
        <p:blipFill>
          <a:blip r:embed="rId3"/>
          <a:stretch>
            <a:fillRect/>
          </a:stretch>
        </p:blipFill>
        <p:spPr>
          <a:xfrm>
            <a:off x="228600" y="0"/>
            <a:ext cx="511175" cy="838200"/>
          </a:xfrm>
          <a:prstGeom prst="rect">
            <a:avLst/>
          </a:prstGeom>
          <a:noFill/>
          <a:ln w="9525">
            <a:noFill/>
          </a:ln>
        </p:spPr>
      </p:pic>
      <p:sp>
        <p:nvSpPr>
          <p:cNvPr id="2057" name="TextBox 13"/>
          <p:cNvSpPr txBox="1">
            <a:spLocks noChangeArrowheads="1"/>
          </p:cNvSpPr>
          <p:nvPr/>
        </p:nvSpPr>
        <p:spPr bwMode="auto">
          <a:xfrm>
            <a:off x="0" y="1295400"/>
            <a:ext cx="9144000" cy="3600450"/>
          </a:xfrm>
          <a:prstGeom prst="rect">
            <a:avLst/>
          </a:prstGeom>
          <a:noFill/>
          <a:ln w="9525">
            <a:noFill/>
            <a:miter lim="800000"/>
          </a:ln>
        </p:spPr>
        <p:txBody>
          <a:bodyPr>
            <a:spAutoFit/>
          </a:bodyPr>
          <a:lstStyle/>
          <a:p>
            <a:pPr marR="0" algn="ctr" defTabSz="914400">
              <a:buClrTx/>
              <a:buSzTx/>
              <a:buFontTx/>
              <a:buNone/>
              <a:defRPr/>
            </a:pPr>
            <a:r>
              <a:rPr kumimoji="0" lang="en-US" sz="2000" b="1" kern="1200" cap="all" spc="0" normalizeH="0" baseline="0" noProof="0" dirty="0">
                <a:latin typeface="Times New Roman" panose="02020603050405020304" pitchFamily="18" charset="0"/>
                <a:ea typeface="+mn-ea"/>
                <a:cs typeface="Times New Roman" panose="02020603050405020304" pitchFamily="18" charset="0"/>
              </a:rPr>
              <a:t>HX8001 - PROFESSIONAL READINESS FOR INNOVATION, EMPLOYABILITY AND ENTREPRENEURSHIP</a:t>
            </a:r>
          </a:p>
          <a:p>
            <a:pPr marR="0" algn="ctr" defTabSz="914400">
              <a:buClrTx/>
              <a:buSzTx/>
              <a:buFontTx/>
              <a:buNone/>
              <a:defRPr/>
            </a:pPr>
            <a:endParaRPr kumimoji="0" lang="en-US" altLang="en-US" sz="2000" b="1" kern="1200" cap="all" spc="0" normalizeH="0" baseline="0" noProof="0" dirty="0">
              <a:latin typeface="Times New Roman" panose="02020603050405020304" pitchFamily="18" charset="0"/>
              <a:ea typeface="+mn-ea"/>
              <a:cs typeface="Times New Roman" panose="02020603050405020304" pitchFamily="18" charset="0"/>
            </a:endParaRPr>
          </a:p>
          <a:p>
            <a:pPr marR="0" algn="ctr" defTabSz="914400">
              <a:buClrTx/>
              <a:buSzTx/>
              <a:buFontTx/>
              <a:buNone/>
              <a:defRPr/>
            </a:pPr>
            <a:r>
              <a:rPr kumimoji="0" lang="en-US" altLang="en-US" sz="2400" b="1" kern="1200" cap="none" spc="0" normalizeH="0" baseline="0" noProof="0" dirty="0">
                <a:solidFill>
                  <a:srgbClr val="FF0000"/>
                </a:solidFill>
                <a:latin typeface="Times New Roman" panose="02020603050405020304" pitchFamily="18" charset="0"/>
                <a:ea typeface="+mn-ea"/>
                <a:cs typeface="Times New Roman" panose="02020603050405020304" pitchFamily="18" charset="0"/>
              </a:rPr>
              <a:t>IOT Based Personal Assistance for Seniors Who Are Self-Reliant</a:t>
            </a:r>
          </a:p>
          <a:p>
            <a:pPr marR="0" defTabSz="914400" eaLnBrk="1" fontAlgn="auto" hangingPunct="1">
              <a:spcAft>
                <a:spcPts val="0"/>
              </a:spcAft>
              <a:buClrTx/>
              <a:buSzTx/>
              <a:buFont typeface="Arial" panose="020B0604020202020204" pitchFamily="34" charset="0"/>
              <a:buNone/>
              <a:defRPr/>
            </a:pPr>
            <a:endParaRPr kumimoji="0" lang="en-IN" b="1"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eaLnBrk="1" fontAlgn="auto" hangingPunct="1">
              <a:spcAft>
                <a:spcPts val="0"/>
              </a:spcAft>
              <a:buClrTx/>
              <a:buSzTx/>
              <a:buFont typeface="Arial" panose="020B0604020202020204" pitchFamily="34" charset="0"/>
              <a:buNone/>
              <a:defRPr/>
            </a:pPr>
            <a:endParaRPr kumimoji="0" lang="en-IN" b="1"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eaLnBrk="1" fontAlgn="auto" hangingPunct="1">
              <a:spcAft>
                <a:spcPts val="0"/>
              </a:spcAft>
              <a:buClrTx/>
              <a:buSzTx/>
              <a:buFont typeface="Arial" panose="020B0604020202020204" pitchFamily="34" charset="0"/>
              <a:buNone/>
              <a:defRPr/>
            </a:pPr>
            <a:r>
              <a:rPr kumimoji="0" lang="en-IN" b="1" kern="1200" cap="none" spc="0" normalizeH="0" baseline="0" noProof="0" dirty="0">
                <a:latin typeface="Times New Roman" panose="02020603050405020304" pitchFamily="18" charset="0"/>
                <a:ea typeface="+mn-ea"/>
                <a:cs typeface="Times New Roman" panose="02020603050405020304" pitchFamily="18" charset="0"/>
              </a:rPr>
              <a:t>Domain of the Project :IOT</a:t>
            </a:r>
          </a:p>
          <a:p>
            <a:pPr marR="0" defTabSz="914400" eaLnBrk="1" fontAlgn="auto" hangingPunct="1">
              <a:spcAft>
                <a:spcPts val="0"/>
              </a:spcAft>
              <a:buClrTx/>
              <a:buSzTx/>
              <a:buFont typeface="Arial" panose="020B0604020202020204" pitchFamily="34" charset="0"/>
              <a:buNone/>
              <a:defRPr/>
            </a:pPr>
            <a:r>
              <a:rPr kumimoji="0" lang="en-IN" altLang="en-US" b="1" kern="1200" cap="none" spc="0" normalizeH="0" baseline="0" noProof="0" dirty="0">
                <a:latin typeface="Times New Roman" panose="02020603050405020304" pitchFamily="18" charset="0"/>
                <a:ea typeface="+mn-ea"/>
                <a:cs typeface="Times New Roman" panose="02020603050405020304" pitchFamily="18" charset="0"/>
              </a:rPr>
              <a:t>Batch ID                       : B12-6A2E</a:t>
            </a:r>
          </a:p>
          <a:p>
            <a:pPr marR="0" defTabSz="914400" eaLnBrk="1" fontAlgn="auto" hangingPunct="1">
              <a:spcAft>
                <a:spcPts val="0"/>
              </a:spcAft>
              <a:buClrTx/>
              <a:buSzTx/>
              <a:buFont typeface="Arial" panose="020B0604020202020204" pitchFamily="34" charset="0"/>
              <a:buNone/>
              <a:defRPr/>
            </a:pPr>
            <a:r>
              <a:rPr kumimoji="0" lang="en-IN" altLang="en-US" b="1" kern="1200" cap="none" spc="0" normalizeH="0" baseline="0" noProof="0" dirty="0">
                <a:latin typeface="Times New Roman" panose="02020603050405020304" pitchFamily="18" charset="0"/>
                <a:ea typeface="+mn-ea"/>
                <a:cs typeface="Times New Roman" panose="02020603050405020304" pitchFamily="18" charset="0"/>
              </a:rPr>
              <a:t>Team ID                        </a:t>
            </a:r>
            <a:r>
              <a:rPr kumimoji="0" lang="en-US" b="1" kern="1200" cap="none" spc="0" normalizeH="0" baseline="0" noProof="0" dirty="0">
                <a:latin typeface="Times New Roman" panose="02020603050405020304" pitchFamily="18" charset="0"/>
                <a:ea typeface="+mn-ea"/>
                <a:cs typeface="Times New Roman" panose="02020603050405020304" pitchFamily="18" charset="0"/>
              </a:rPr>
              <a:t>:PNT2022TMID13442</a:t>
            </a:r>
            <a:endParaRPr kumimoji="0" lang="en-IN" b="1"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eaLnBrk="1" fontAlgn="auto" hangingPunct="1">
              <a:lnSpc>
                <a:spcPct val="150000"/>
              </a:lnSpc>
              <a:spcAft>
                <a:spcPts val="0"/>
              </a:spcAft>
              <a:buClrTx/>
              <a:buSzTx/>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Academic Year             : 2022-2023   </a:t>
            </a:r>
          </a:p>
          <a:p>
            <a:pPr marR="0" defTabSz="914400" eaLnBrk="1" fontAlgn="auto" hangingPunct="1">
              <a:lnSpc>
                <a:spcPct val="150000"/>
              </a:lnSpc>
              <a:spcAft>
                <a:spcPts val="0"/>
              </a:spcAft>
              <a:buClrTx/>
              <a:buSzTx/>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Year/Semester              : IV/VII </a:t>
            </a:r>
          </a:p>
        </p:txBody>
      </p:sp>
      <p:sp>
        <p:nvSpPr>
          <p:cNvPr id="3080" name="Rectangle 10"/>
          <p:cNvSpPr/>
          <p:nvPr/>
        </p:nvSpPr>
        <p:spPr>
          <a:xfrm>
            <a:off x="0" y="0"/>
            <a:ext cx="9144000" cy="1646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000" b="1" dirty="0">
                <a:solidFill>
                  <a:srgbClr val="002060"/>
                </a:solidFill>
                <a:latin typeface="Times New Roman" panose="02020603050405020304" pitchFamily="18" charset="0"/>
                <a:cs typeface="Times New Roman" panose="02020603050405020304" pitchFamily="18" charset="0"/>
              </a:rPr>
              <a:t>              </a:t>
            </a:r>
            <a:r>
              <a:rPr lang="en-US" altLang="en-US" sz="1600" b="1" dirty="0">
                <a:solidFill>
                  <a:srgbClr val="002060"/>
                </a:solidFill>
                <a:latin typeface="Times New Roman" panose="02020603050405020304" pitchFamily="18" charset="0"/>
                <a:cs typeface="Times New Roman" panose="02020603050405020304" pitchFamily="18" charset="0"/>
              </a:rPr>
              <a:t>KONGUNADU COLLEGE OF ENGINEERING AND TECHNOLOGY </a:t>
            </a:r>
          </a:p>
          <a:p>
            <a:pPr marL="0" lvl="0" indent="0" eaLnBrk="1" hangingPunct="1">
              <a:spcBef>
                <a:spcPct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(AUTONOMOUS)</a:t>
            </a:r>
          </a:p>
          <a:p>
            <a:pPr marL="0" lvl="0" indent="0" eaLnBrk="1" hangingPunct="1">
              <a:spcBef>
                <a:spcPct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Tholurpatti (P.O), Thottiam –T.K, Trichy – 621 215.</a:t>
            </a:r>
          </a:p>
          <a:p>
            <a:pPr marL="0" lvl="0" indent="0" eaLnBrk="1" hangingPunct="1">
              <a:spcBef>
                <a:spcPct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a:t>
            </a:r>
            <a:r>
              <a:rPr lang="en-US" altLang="en-US" sz="1800" b="1" dirty="0">
                <a:solidFill>
                  <a:srgbClr val="002060"/>
                </a:solidFill>
                <a:latin typeface="Times New Roman" panose="02020603050405020304" pitchFamily="18" charset="0"/>
                <a:cs typeface="Times New Roman" panose="02020603050405020304" pitchFamily="18" charset="0"/>
              </a:rPr>
              <a:t>Department of Electronics and Communication Engineering</a:t>
            </a:r>
          </a:p>
          <a:p>
            <a:pPr marL="0" lvl="0" indent="0" algn="ctr" eaLnBrk="1" hangingPunct="1">
              <a:spcBef>
                <a:spcPct val="0"/>
              </a:spcBef>
              <a:buFontTx/>
              <a:buNone/>
            </a:pPr>
            <a:endParaRPr lang="en-US" altLang="en-US" sz="1300" b="1" dirty="0">
              <a:solidFill>
                <a:srgbClr val="002060"/>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endParaRPr lang="en-US" altLang="en-US" sz="1800" b="1" dirty="0">
              <a:solidFill>
                <a:srgbClr val="002060"/>
              </a:solidFill>
              <a:latin typeface="Times New Roman" panose="02020603050405020304" pitchFamily="18" charset="0"/>
              <a:ea typeface="Times New Roman" panose="02020603050405020304" pitchFamily="18" charset="0"/>
            </a:endParaRPr>
          </a:p>
        </p:txBody>
      </p:sp>
      <p:sp>
        <p:nvSpPr>
          <p:cNvPr id="3081" name="Rectangle 12"/>
          <p:cNvSpPr/>
          <p:nvPr/>
        </p:nvSpPr>
        <p:spPr>
          <a:xfrm>
            <a:off x="4419600" y="4876800"/>
            <a:ext cx="4724400" cy="169277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800" b="1" u="sng" dirty="0">
                <a:solidFill>
                  <a:srgbClr val="FF0000"/>
                </a:solidFill>
                <a:latin typeface="Cambria" panose="02040503050406030204" pitchFamily="18" charset="0"/>
                <a:cs typeface="Arial" panose="020B0604020202020204" pitchFamily="34" charset="0"/>
              </a:rPr>
              <a:t>Mentor: </a:t>
            </a:r>
            <a:r>
              <a:rPr lang="en-US" altLang="en-US" sz="2800" b="1" u="sng" dirty="0" err="1">
                <a:solidFill>
                  <a:schemeClr val="tx2"/>
                </a:solidFill>
                <a:latin typeface="Cambria" panose="02040503050406030204" pitchFamily="18" charset="0"/>
                <a:cs typeface="Arial" panose="020B0604020202020204" pitchFamily="34" charset="0"/>
              </a:rPr>
              <a:t>Mr.A.SureshKumar</a:t>
            </a:r>
            <a:endParaRPr lang="en-US" altLang="en-US" sz="2800" b="1" u="sng" dirty="0">
              <a:solidFill>
                <a:schemeClr val="tx2"/>
              </a:solidFill>
              <a:latin typeface="Cambria" panose="02040503050406030204" pitchFamily="18" charset="0"/>
              <a:cs typeface="Arial" panose="020B0604020202020204" pitchFamily="34" charset="0"/>
            </a:endParaRPr>
          </a:p>
          <a:p>
            <a:pPr marL="0" lvl="0" indent="0" eaLnBrk="1" hangingPunct="1">
              <a:spcBef>
                <a:spcPct val="0"/>
              </a:spcBef>
              <a:buFontTx/>
              <a:buNone/>
            </a:pPr>
            <a:endParaRPr lang="en-US" altLang="en-US" sz="2800" b="1" u="sng" dirty="0">
              <a:solidFill>
                <a:srgbClr val="FF0000"/>
              </a:solidFill>
              <a:latin typeface="Cambria" panose="02040503050406030204" pitchFamily="18" charset="0"/>
              <a:cs typeface="Arial" panose="020B0604020202020204" pitchFamily="34" charset="0"/>
            </a:endParaRPr>
          </a:p>
          <a:p>
            <a:pPr marL="0" lvl="0" indent="0" eaLnBrk="1" hangingPunct="1">
              <a:spcBef>
                <a:spcPct val="0"/>
              </a:spcBef>
              <a:buFontTx/>
              <a:buNone/>
            </a:pPr>
            <a:endParaRPr lang="en-US" altLang="en-US" sz="2800" b="1" u="sng" dirty="0">
              <a:solidFill>
                <a:srgbClr val="FF0000"/>
              </a:solidFill>
              <a:latin typeface="Cambria" panose="02040503050406030204" pitchFamily="18" charset="0"/>
              <a:cs typeface="Arial" panose="020B0604020202020204" pitchFamily="34" charset="0"/>
            </a:endParaRPr>
          </a:p>
          <a:p>
            <a:pPr marL="0" lvl="0" indent="0" eaLnBrk="1" hangingPunct="1">
              <a:spcBef>
                <a:spcPct val="0"/>
              </a:spcBef>
              <a:buFontTx/>
              <a:buNone/>
            </a:pPr>
            <a:r>
              <a:rPr lang="en-US" altLang="en-US" sz="2000" b="1" u="sng" dirty="0">
                <a:solidFill>
                  <a:srgbClr val="FF0000"/>
                </a:solidFill>
                <a:latin typeface="Cambria" panose="02040503050406030204" pitchFamily="18" charset="0"/>
                <a:cs typeface="Arial" panose="020B0604020202020204" pitchFamily="34" charset="0"/>
              </a:rPr>
              <a:t> </a:t>
            </a:r>
            <a:endParaRPr lang="en-US" altLang="en-US" sz="2000" b="1" u="sng" dirty="0">
              <a:solidFill>
                <a:srgbClr val="FF0000"/>
              </a:solidFill>
              <a:latin typeface="Cambria" panose="02040503050406030204" pitchFamily="18" charset="0"/>
              <a:ea typeface="Arial" panose="020B0604020202020204" pitchFamily="34" charset="0"/>
            </a:endParaRPr>
          </a:p>
        </p:txBody>
      </p:sp>
      <p:sp>
        <p:nvSpPr>
          <p:cNvPr id="3082" name="Slide Number Placeholder 12"/>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3083" name="AutoShape 14" descr="List of mergers and acquisitions by IBM - Wikipedia"/>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en-US" altLang="en-US" sz="1800" dirty="0">
              <a:latin typeface="Arial" panose="020B0604020202020204" pitchFamily="34" charset="0"/>
              <a:ea typeface="Arial" panose="020B0604020202020204" pitchFamily="34" charset="0"/>
            </a:endParaRPr>
          </a:p>
        </p:txBody>
      </p:sp>
      <p:pic>
        <p:nvPicPr>
          <p:cNvPr id="3084" name="Picture 15"/>
          <p:cNvPicPr>
            <a:picLocks noChangeAspect="1"/>
          </p:cNvPicPr>
          <p:nvPr/>
        </p:nvPicPr>
        <p:blipFill>
          <a:blip r:embed="rId4"/>
          <a:stretch>
            <a:fillRect/>
          </a:stretch>
        </p:blipFill>
        <p:spPr>
          <a:xfrm>
            <a:off x="8328025" y="381000"/>
            <a:ext cx="815975" cy="587375"/>
          </a:xfrm>
          <a:prstGeom prst="rect">
            <a:avLst/>
          </a:prstGeom>
          <a:noFill/>
          <a:ln w="9525">
            <a:noFill/>
          </a:ln>
        </p:spPr>
      </p:pic>
      <p:pic>
        <p:nvPicPr>
          <p:cNvPr id="3085" name="Picture 5"/>
          <p:cNvPicPr>
            <a:picLocks noChangeAspect="1"/>
          </p:cNvPicPr>
          <p:nvPr/>
        </p:nvPicPr>
        <p:blipFill>
          <a:blip r:embed="rId5"/>
          <a:stretch>
            <a:fillRect/>
          </a:stretch>
        </p:blipFill>
        <p:spPr>
          <a:xfrm>
            <a:off x="7239000" y="228600"/>
            <a:ext cx="830263" cy="7905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8"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984483886"/>
              </p:ext>
            </p:extLst>
          </p:nvPr>
        </p:nvGraphicFramePr>
        <p:xfrm>
          <a:off x="381000" y="1082678"/>
          <a:ext cx="8381999" cy="3702207"/>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xmlns="" val="20000"/>
                    </a:ext>
                  </a:extLst>
                </a:gridCol>
                <a:gridCol w="1512541">
                  <a:extLst>
                    <a:ext uri="{9D8B030D-6E8A-4147-A177-3AD203B41FA5}">
                      <a16:colId xmlns:a16="http://schemas.microsoft.com/office/drawing/2014/main" xmlns="" val="20001"/>
                    </a:ext>
                  </a:extLst>
                </a:gridCol>
                <a:gridCol w="1512541">
                  <a:extLst>
                    <a:ext uri="{9D8B030D-6E8A-4147-A177-3AD203B41FA5}">
                      <a16:colId xmlns:a16="http://schemas.microsoft.com/office/drawing/2014/main" xmlns="" val="20002"/>
                    </a:ext>
                  </a:extLst>
                </a:gridCol>
                <a:gridCol w="3529264">
                  <a:extLst>
                    <a:ext uri="{9D8B030D-6E8A-4147-A177-3AD203B41FA5}">
                      <a16:colId xmlns:a16="http://schemas.microsoft.com/office/drawing/2014/main" xmlns="" val="20003"/>
                    </a:ext>
                  </a:extLst>
                </a:gridCol>
              </a:tblGrid>
              <a:tr h="1044329">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xmlns="" val="10000"/>
                  </a:ext>
                </a:extLst>
              </a:tr>
              <a:tr h="2657878">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 based wearable smart health band assistance</a:t>
                      </a:r>
                    </a:p>
                  </a:txBody>
                  <a:tcPr marT="45709" marB="45709" anchor="ctr"/>
                </a:tc>
                <a:tc>
                  <a:txBody>
                    <a:bodyPr/>
                    <a:lstStyle/>
                    <a:p>
                      <a:pPr algn="ctr"/>
                      <a:r>
                        <a:rPr lang="en-IN" altLang="en-US" sz="1800" b="0" baseline="0" dirty="0">
                          <a:solidFill>
                            <a:schemeClr val="tx1"/>
                          </a:solidFill>
                          <a:latin typeface="Times New Roman" pitchFamily="18" charset="0"/>
                        </a:rPr>
                        <a:t>Kaveri Ramesh Dabhade &amp; Himani jerath</a:t>
                      </a:r>
                    </a:p>
                    <a:p>
                      <a:pPr algn="ctr"/>
                      <a:r>
                        <a:rPr lang="en-IN" altLang="en-US" sz="1800" b="0" baseline="0" dirty="0">
                          <a:solidFill>
                            <a:schemeClr val="tx1"/>
                          </a:solidFill>
                          <a:latin typeface="Times New Roman" pitchFamily="18" charset="0"/>
                        </a:rPr>
                        <a:t>2020</a:t>
                      </a:r>
                    </a:p>
                  </a:txBody>
                  <a:tcPr marT="45709" marB="45709" anchor="ctr"/>
                </a:tc>
                <a:tc>
                  <a:txBody>
                    <a:bodyPr/>
                    <a:lstStyle/>
                    <a:p>
                      <a:pPr algn="ctr"/>
                      <a:r>
                        <a:rPr lang="en-IN" altLang="en-US" sz="1800" b="0" baseline="0" dirty="0">
                          <a:solidFill>
                            <a:schemeClr val="tx1"/>
                          </a:solidFill>
                          <a:latin typeface="Times New Roman" pitchFamily="18" charset="0"/>
                        </a:rPr>
                        <a:t>IJERT</a:t>
                      </a:r>
                    </a:p>
                  </a:txBody>
                  <a:tcPr marT="45709" marB="45709" anchor="ctr"/>
                </a:tc>
                <a:tc>
                  <a:txBody>
                    <a:bodyPr/>
                    <a:lstStyle/>
                    <a:p>
                      <a:pPr algn="just"/>
                      <a:r>
                        <a:rPr lang="en-US" sz="1800" b="0" baseline="0" dirty="0">
                          <a:solidFill>
                            <a:schemeClr val="tx1"/>
                          </a:solidFill>
                          <a:latin typeface="Times New Roman" pitchFamily="18" charset="0"/>
                        </a:rPr>
                        <a:t>Web is a significant piece of our life. It has empowered various gadgets to be checked, examined and control absent a lot of human mediation utilizing Internet of Things (IOT) Technology</a:t>
                      </a:r>
                      <a:r>
                        <a:rPr lang="en-US" sz="1800" b="0" dirty="0">
                          <a:solidFill>
                            <a:schemeClr val="tx1"/>
                          </a:solidFill>
                        </a:rPr>
                        <a:t>. </a:t>
                      </a:r>
                    </a:p>
                  </a:txBody>
                  <a:tcPr marT="45709" marB="45709" anchor="ct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613694521"/>
              </p:ext>
            </p:extLst>
          </p:nvPr>
        </p:nvGraphicFramePr>
        <p:xfrm>
          <a:off x="380998" y="4784885"/>
          <a:ext cx="8381999" cy="1692115"/>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xmlns="" val="20000"/>
                    </a:ext>
                  </a:extLst>
                </a:gridCol>
                <a:gridCol w="1512439">
                  <a:extLst>
                    <a:ext uri="{9D8B030D-6E8A-4147-A177-3AD203B41FA5}">
                      <a16:colId xmlns:a16="http://schemas.microsoft.com/office/drawing/2014/main" xmlns="" val="20001"/>
                    </a:ext>
                  </a:extLst>
                </a:gridCol>
                <a:gridCol w="1512439">
                  <a:extLst>
                    <a:ext uri="{9D8B030D-6E8A-4147-A177-3AD203B41FA5}">
                      <a16:colId xmlns:a16="http://schemas.microsoft.com/office/drawing/2014/main" xmlns="" val="20002"/>
                    </a:ext>
                  </a:extLst>
                </a:gridCol>
                <a:gridCol w="3529591">
                  <a:extLst>
                    <a:ext uri="{9D8B030D-6E8A-4147-A177-3AD203B41FA5}">
                      <a16:colId xmlns:a16="http://schemas.microsoft.com/office/drawing/2014/main" xmlns="" val="20003"/>
                    </a:ext>
                  </a:extLst>
                </a:gridCol>
              </a:tblGrid>
              <a:tr h="1692115">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Smart Real Time Health Monitoring Through IOT</a:t>
                      </a: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IN" altLang="en-US" sz="1800" b="0" dirty="0">
                          <a:solidFill>
                            <a:schemeClr val="tx1"/>
                          </a:solidFill>
                          <a:latin typeface="Times New Roman" panose="02020603050405020304" pitchFamily="18" charset="0"/>
                          <a:cs typeface="Times New Roman" panose="02020603050405020304" pitchFamily="18" charset="0"/>
                        </a:rPr>
                        <a:t>Gowthami M</a:t>
                      </a:r>
                    </a:p>
                    <a:p>
                      <a:pPr algn="ctr"/>
                      <a:r>
                        <a:rPr lang="en-IN" altLang="en-US" sz="1800" b="0" dirty="0">
                          <a:solidFill>
                            <a:schemeClr val="tx1"/>
                          </a:solidFill>
                          <a:latin typeface="Times New Roman" panose="02020603050405020304" pitchFamily="18" charset="0"/>
                          <a:cs typeface="Times New Roman" panose="02020603050405020304" pitchFamily="18" charset="0"/>
                        </a:rPr>
                        <a:t>&amp;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Isaiyamuthu I</a:t>
                      </a:r>
                    </a:p>
                    <a:p>
                      <a:pPr algn="ctr"/>
                      <a:r>
                        <a:rPr lang="en-IN" altLang="en-US" sz="1800" b="0" dirty="0">
                          <a:solidFill>
                            <a:schemeClr val="tx1"/>
                          </a:solidFill>
                          <a:latin typeface="Times New Roman" panose="02020603050405020304" pitchFamily="18" charset="0"/>
                          <a:cs typeface="Times New Roman" panose="02020603050405020304" pitchFamily="18" charset="0"/>
                        </a:rPr>
                        <a:t>2022</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IJRES</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Over the previous few decades, lifestyles have multiplied enormously. </a:t>
                      </a:r>
                    </a:p>
                  </a:txBody>
                  <a:tcPr marT="45684" marB="45684" anchor="ctr"/>
                </a:tc>
                <a:extLst>
                  <a:ext uri="{0D108BD9-81ED-4DB2-BD59-A6C34878D82A}">
                    <a16:rowId xmlns:a16="http://schemas.microsoft.com/office/drawing/2014/main" xmlns="" val="10000"/>
                  </a:ext>
                </a:extLst>
              </a:tr>
            </a:tbl>
          </a:graphicData>
        </a:graphic>
      </p:graphicFrame>
      <p:sp>
        <p:nvSpPr>
          <p:cNvPr id="16418" name="Slide Number Placeholder 9"/>
          <p:cNvSpPr txBox="1">
            <a:spLocks noGrp="1"/>
          </p:cNvSpPr>
          <p:nvPr>
            <p:ph type="sldNum" sz="quarter" idx="12"/>
          </p:nvPr>
        </p:nvSpPr>
        <p:spPr>
          <a:xfrm>
            <a:off x="6553200" y="6705600"/>
            <a:ext cx="2133600" cy="152400"/>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rPr>
              <a:t>10</a:t>
            </a:r>
            <a:endParaRPr lang="en-US" altLang="en-US" sz="1200" dirty="0">
              <a:solidFill>
                <a:srgbClr val="898989"/>
              </a:solidFill>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168052"/>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4231150539"/>
              </p:ext>
            </p:extLst>
          </p:nvPr>
        </p:nvGraphicFramePr>
        <p:xfrm>
          <a:off x="381000" y="1091853"/>
          <a:ext cx="8381999" cy="3368914"/>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xmlns="" val="20000"/>
                    </a:ext>
                  </a:extLst>
                </a:gridCol>
                <a:gridCol w="1512541">
                  <a:extLst>
                    <a:ext uri="{9D8B030D-6E8A-4147-A177-3AD203B41FA5}">
                      <a16:colId xmlns:a16="http://schemas.microsoft.com/office/drawing/2014/main" xmlns="" val="20001"/>
                    </a:ext>
                  </a:extLst>
                </a:gridCol>
                <a:gridCol w="1512541">
                  <a:extLst>
                    <a:ext uri="{9D8B030D-6E8A-4147-A177-3AD203B41FA5}">
                      <a16:colId xmlns:a16="http://schemas.microsoft.com/office/drawing/2014/main" xmlns="" val="20002"/>
                    </a:ext>
                  </a:extLst>
                </a:gridCol>
                <a:gridCol w="3529264">
                  <a:extLst>
                    <a:ext uri="{9D8B030D-6E8A-4147-A177-3AD203B41FA5}">
                      <a16:colId xmlns:a16="http://schemas.microsoft.com/office/drawing/2014/main" xmlns="" val="20003"/>
                    </a:ext>
                  </a:extLst>
                </a:gridCol>
              </a:tblGrid>
              <a:tr h="1045333">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xmlns="" val="10000"/>
                  </a:ext>
                </a:extLst>
              </a:tr>
              <a:tr h="2323581">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based health care system for elderly people</a:t>
                      </a:r>
                    </a:p>
                  </a:txBody>
                  <a:tcPr marT="45709" marB="45709" anchor="ctr"/>
                </a:tc>
                <a:tc>
                  <a:txBody>
                    <a:bodyPr/>
                    <a:lstStyle/>
                    <a:p>
                      <a:pPr algn="ctr"/>
                      <a:r>
                        <a:rPr lang="en-IN" altLang="en-US" sz="1800" b="0" baseline="0" dirty="0" err="1">
                          <a:solidFill>
                            <a:schemeClr val="tx1"/>
                          </a:solidFill>
                          <a:latin typeface="Times New Roman" pitchFamily="18" charset="0"/>
                        </a:rPr>
                        <a:t>S.Pinto</a:t>
                      </a:r>
                      <a:r>
                        <a:rPr lang="en-IN" altLang="en-US" sz="1800" b="0" baseline="0" dirty="0">
                          <a:solidFill>
                            <a:schemeClr val="tx1"/>
                          </a:solidFill>
                          <a:latin typeface="Times New Roman" pitchFamily="18" charset="0"/>
                        </a:rPr>
                        <a:t>,</a:t>
                      </a:r>
                    </a:p>
                    <a:p>
                      <a:pPr algn="ctr"/>
                      <a:r>
                        <a:rPr lang="en-IN" altLang="en-US" sz="1800" b="0" baseline="0" dirty="0">
                          <a:solidFill>
                            <a:schemeClr val="tx1"/>
                          </a:solidFill>
                          <a:latin typeface="Times New Roman" pitchFamily="18" charset="0"/>
                        </a:rPr>
                        <a:t>J.Cabral &amp;</a:t>
                      </a:r>
                    </a:p>
                    <a:p>
                      <a:pPr algn="ctr"/>
                      <a:r>
                        <a:rPr lang="en-IN" altLang="en-US" sz="1800" b="0" baseline="0" dirty="0">
                          <a:solidFill>
                            <a:schemeClr val="tx1"/>
                          </a:solidFill>
                          <a:latin typeface="Times New Roman" pitchFamily="18" charset="0"/>
                        </a:rPr>
                        <a:t>T.Gomes</a:t>
                      </a:r>
                    </a:p>
                    <a:p>
                      <a:pPr algn="ctr"/>
                      <a:r>
                        <a:rPr lang="en-IN" altLang="en-US" sz="1800" b="0" baseline="0" dirty="0">
                          <a:solidFill>
                            <a:schemeClr val="tx1"/>
                          </a:solidFill>
                          <a:latin typeface="Times New Roman" pitchFamily="18" charset="0"/>
                        </a:rPr>
                        <a:t>2017</a:t>
                      </a:r>
                    </a:p>
                  </a:txBody>
                  <a:tcPr marT="45709" marB="45709" anchor="ctr"/>
                </a:tc>
                <a:tc>
                  <a:txBody>
                    <a:bodyPr/>
                    <a:lstStyle/>
                    <a:p>
                      <a:pPr algn="ctr"/>
                      <a:r>
                        <a:rPr lang="en-IN" altLang="en-US" sz="1800" b="0" baseline="0" dirty="0">
                          <a:solidFill>
                            <a:schemeClr val="tx1"/>
                          </a:solidFill>
                          <a:latin typeface="Times New Roman" pitchFamily="18" charset="0"/>
                        </a:rPr>
                        <a:t>IEEE Xplore</a:t>
                      </a:r>
                    </a:p>
                  </a:txBody>
                  <a:tcPr marT="45709" marB="45709" anchor="ctr"/>
                </a:tc>
                <a:tc>
                  <a:txBody>
                    <a:bodyPr/>
                    <a:lstStyle/>
                    <a:p>
                      <a:pPr algn="just"/>
                      <a:r>
                        <a:rPr lang="en-IN" altLang="en-US" sz="1800" b="0" dirty="0">
                          <a:solidFill>
                            <a:schemeClr val="tx1"/>
                          </a:solidFill>
                          <a:latin typeface="Times New Roman" panose="02020603050405020304" pitchFamily="18" charset="0"/>
                          <a:cs typeface="Times New Roman" panose="02020603050405020304" pitchFamily="18" charset="0"/>
                        </a:rPr>
                        <a:t>The world is undergoing an   unprecedented of the technological transformation evolving that from isolated systems to ubiquitous internet.</a:t>
                      </a:r>
                    </a:p>
                  </a:txBody>
                  <a:tcPr marT="45709" marB="45709" anchor="ct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687964779"/>
              </p:ext>
            </p:extLst>
          </p:nvPr>
        </p:nvGraphicFramePr>
        <p:xfrm>
          <a:off x="381001" y="4460766"/>
          <a:ext cx="8381998" cy="2032109"/>
        </p:xfrm>
        <a:graphic>
          <a:graphicData uri="http://schemas.openxmlformats.org/drawingml/2006/table">
            <a:tbl>
              <a:tblPr firstRow="1" bandRow="1">
                <a:tableStyleId>{5940675A-B579-460E-94D1-54222C63F5DA}</a:tableStyleId>
              </a:tblPr>
              <a:tblGrid>
                <a:gridCol w="1827529">
                  <a:extLst>
                    <a:ext uri="{9D8B030D-6E8A-4147-A177-3AD203B41FA5}">
                      <a16:colId xmlns:a16="http://schemas.microsoft.com/office/drawing/2014/main" xmlns="" val="20000"/>
                    </a:ext>
                  </a:extLst>
                </a:gridCol>
                <a:gridCol w="1512439">
                  <a:extLst>
                    <a:ext uri="{9D8B030D-6E8A-4147-A177-3AD203B41FA5}">
                      <a16:colId xmlns:a16="http://schemas.microsoft.com/office/drawing/2014/main" xmlns="" val="20001"/>
                    </a:ext>
                  </a:extLst>
                </a:gridCol>
                <a:gridCol w="1512439">
                  <a:extLst>
                    <a:ext uri="{9D8B030D-6E8A-4147-A177-3AD203B41FA5}">
                      <a16:colId xmlns:a16="http://schemas.microsoft.com/office/drawing/2014/main" xmlns="" val="20002"/>
                    </a:ext>
                  </a:extLst>
                </a:gridCol>
                <a:gridCol w="3529591">
                  <a:extLst>
                    <a:ext uri="{9D8B030D-6E8A-4147-A177-3AD203B41FA5}">
                      <a16:colId xmlns:a16="http://schemas.microsoft.com/office/drawing/2014/main" xmlns="" val="20003"/>
                    </a:ext>
                  </a:extLst>
                </a:gridCol>
              </a:tblGrid>
              <a:tr h="2032109">
                <a:tc>
                  <a:txBody>
                    <a:bodyPr/>
                    <a:lstStyle/>
                    <a:p>
                      <a:pPr algn="ctr"/>
                      <a:r>
                        <a:rPr kumimoji="0"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System for Remote Health Monitoring </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Luis A.Duran-vega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Pedro C.Santana-</a:t>
                      </a:r>
                    </a:p>
                    <a:p>
                      <a:pPr algn="ctr"/>
                      <a:r>
                        <a:rPr lang="en-IN" altLang="en-US" sz="1800" b="0" dirty="0">
                          <a:solidFill>
                            <a:schemeClr val="tx1"/>
                          </a:solidFill>
                          <a:latin typeface="Times New Roman" panose="02020603050405020304" pitchFamily="18" charset="0"/>
                          <a:cs typeface="Times New Roman" panose="02020603050405020304" pitchFamily="18" charset="0"/>
                        </a:rPr>
                        <a:t>Mancilla</a:t>
                      </a:r>
                    </a:p>
                    <a:p>
                      <a:pPr algn="ctr"/>
                      <a:r>
                        <a:rPr lang="en-IN" altLang="en-US" sz="1800" b="0" dirty="0">
                          <a:solidFill>
                            <a:schemeClr val="tx1"/>
                          </a:solidFill>
                          <a:latin typeface="Times New Roman" panose="02020603050405020304" pitchFamily="18" charset="0"/>
                          <a:cs typeface="Times New Roman" panose="02020603050405020304" pitchFamily="18" charset="0"/>
                        </a:rPr>
                        <a:t>2019</a:t>
                      </a:r>
                    </a:p>
                    <a:p>
                      <a:pPr algn="ctr"/>
                      <a:endParaRPr lang="en-IN" altLang="en-US" sz="1800" b="0" dirty="0">
                        <a:solidFill>
                          <a:schemeClr val="tx1"/>
                        </a:solidFill>
                        <a:latin typeface="Times New Roman" panose="02020603050405020304" pitchFamily="18" charset="0"/>
                        <a:cs typeface="Times New Roman" panose="02020603050405020304" pitchFamily="18" charset="0"/>
                      </a:endParaRP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National Institutes of </a:t>
                      </a:r>
                    </a:p>
                    <a:p>
                      <a:pPr algn="ctr"/>
                      <a:r>
                        <a:rPr lang="en-IN" altLang="en-US" sz="1800" b="0" dirty="0">
                          <a:solidFill>
                            <a:schemeClr val="tx1"/>
                          </a:solidFill>
                          <a:latin typeface="Times New Roman" panose="02020603050405020304" pitchFamily="18" charset="0"/>
                          <a:cs typeface="Times New Roman" panose="02020603050405020304" pitchFamily="18" charset="0"/>
                        </a:rPr>
                        <a:t>Health</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With the increase in global life expectancy and the advance of technology, the creation of age-friendly environments is a priority in the design of new products for elderly people healthcare. </a:t>
                      </a:r>
                    </a:p>
                  </a:txBody>
                  <a:tcPr marT="45684" marB="45684" anchor="ctr"/>
                </a:tc>
                <a:extLst>
                  <a:ext uri="{0D108BD9-81ED-4DB2-BD59-A6C34878D82A}">
                    <a16:rowId xmlns:a16="http://schemas.microsoft.com/office/drawing/2014/main" xmlns="" val="10000"/>
                  </a:ext>
                </a:extLst>
              </a:tr>
            </a:tbl>
          </a:graphicData>
        </a:graphic>
      </p:graphicFrame>
      <p:sp>
        <p:nvSpPr>
          <p:cNvPr id="18466" name="Slide Number Placeholder 9"/>
          <p:cNvSpPr txBox="1">
            <a:spLocks noGrp="1"/>
          </p:cNvSpPr>
          <p:nvPr>
            <p:ph type="sldNum" sz="quarter" idx="12"/>
          </p:nvPr>
        </p:nvSpPr>
        <p:spPr>
          <a:xfrm>
            <a:off x="6629400" y="6492875"/>
            <a:ext cx="2133600" cy="365125"/>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11</a:t>
            </a:r>
            <a:endParaRPr lang="en-US" altLang="en-US" sz="1200" dirty="0">
              <a:solidFill>
                <a:srgbClr val="898989"/>
              </a:solidFill>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0"/>
            <a:ext cx="8229600" cy="1143000"/>
          </a:xfrm>
          <a:ln/>
        </p:spPr>
        <p:txBody>
          <a:bodyPr vert="horz" wrap="square" lIns="91440" tIns="45720" rIns="91440" bIns="45720" anchor="ctr" anchorCtr="0"/>
          <a:lstStyle/>
          <a:p>
            <a:pPr eaLnBrk="1" hangingPunct="1"/>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Problem  Identification </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20483" name="Content Placeholder 2"/>
          <p:cNvSpPr>
            <a:spLocks noGrp="1"/>
          </p:cNvSpPr>
          <p:nvPr>
            <p:ph idx="1"/>
          </p:nvPr>
        </p:nvSpPr>
        <p:spPr>
          <a:xfrm>
            <a:off x="0" y="1143000"/>
            <a:ext cx="9144000" cy="5715000"/>
          </a:xfrm>
        </p:spPr>
        <p:style>
          <a:lnRef idx="2">
            <a:schemeClr val="accent1"/>
          </a:lnRef>
          <a:fillRef idx="1">
            <a:schemeClr val="lt1"/>
          </a:fillRef>
          <a:effectRef idx="0">
            <a:schemeClr val="accent1"/>
          </a:effectRef>
          <a:fontRef idx="minor">
            <a:schemeClr val="dk1"/>
          </a:fontRef>
        </p:style>
        <p:txBody>
          <a:bodyPr vert="horz" wrap="square" lIns="91440" tIns="45720" rIns="91440" bIns="45720" anchor="t" anchorCtr="0"/>
          <a:lstStyle/>
          <a:p>
            <a:pPr algn="just">
              <a:buFont typeface="Wingdings"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Security and privacy remain a major concern deterring users from using IoT technology for medical purposes, as healthcare monitoring solutions have the potential to be breached or hacked</a:t>
            </a:r>
            <a:r>
              <a:rPr lang="en-US" altLang="en-US" sz="2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altLang="en-US" sz="2800" dirty="0">
                <a:latin typeface="Times New Roman" panose="02020603050405020304" pitchFamily="18" charset="0"/>
                <a:cs typeface="Times New Roman" panose="02020603050405020304" pitchFamily="18" charset="0"/>
              </a:rPr>
              <a:t>Failure or bugs in the hardware or even power failure can impact the performance of sensors and connected equipment placing healthcare operations at risk. </a:t>
            </a:r>
          </a:p>
          <a:p>
            <a:pPr algn="just">
              <a:buFont typeface="Wingdings" pitchFamily="2" charset="2"/>
              <a:buChar char="Ø"/>
            </a:pPr>
            <a:r>
              <a:rPr lang="en-US" altLang="en-US" sz="2800" dirty="0">
                <a:latin typeface="Times New Roman" panose="02020603050405020304" pitchFamily="18" charset="0"/>
                <a:cs typeface="Times New Roman" panose="02020603050405020304" pitchFamily="18" charset="0"/>
              </a:rPr>
              <a:t>While IoT promises to reduce the cost of healthcare in the long-term, the cost of its implementation in hospitals and staff training is quite high. </a:t>
            </a:r>
            <a:endParaRPr lang="en-US" altLang="en-US" sz="2800" dirty="0">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85" name="Slide Number Placeholder 6"/>
          <p:cNvSpPr txBox="1">
            <a:spLocks noGrp="1"/>
          </p:cNvSpPr>
          <p:nvPr>
            <p:ph type="sldNum" sz="quarter" idx="12"/>
          </p:nvPr>
        </p:nvSpPr>
        <p:spPr>
          <a:xfrm>
            <a:off x="6553200" y="6537325"/>
            <a:ext cx="2133600" cy="184150"/>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12</a:t>
            </a:r>
            <a:endParaRPr lang="en-US" altLang="en-US" sz="1200" dirty="0">
              <a:solidFill>
                <a:srgbClr val="898989"/>
              </a:solidFill>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pPr marL="342900" indent="-342900" eaLnBrk="1" hangingPunct="1"/>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Block  Diagram </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6" name="Rectangle 5"/>
          <p:cNvSpPr/>
          <p:nvPr/>
        </p:nvSpPr>
        <p:spPr>
          <a:xfrm>
            <a:off x="533400" y="1143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8"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13</a:t>
            </a:r>
            <a:endParaRPr lang="en-US" altLang="en-US" sz="1200" dirty="0">
              <a:solidFill>
                <a:srgbClr val="898989"/>
              </a:solidFill>
              <a:ea typeface="Arial" panose="020B0604020202020204" pitchFamily="34" charset="0"/>
            </a:endParaRPr>
          </a:p>
        </p:txBody>
      </p:sp>
      <p:pic>
        <p:nvPicPr>
          <p:cNvPr id="2" name="Content Placeholder 1" descr="WhatsApp Image 2022-09-05 at 3.28.35 PM"/>
          <p:cNvPicPr>
            <a:picLocks noGrp="1" noChangeAspect="1"/>
          </p:cNvPicPr>
          <p:nvPr>
            <p:ph idx="1"/>
          </p:nvPr>
        </p:nvPicPr>
        <p:blipFill>
          <a:blip r:embed="rId3"/>
          <a:stretch>
            <a:fillRect/>
          </a:stretch>
        </p:blipFill>
        <p:spPr>
          <a:xfrm>
            <a:off x="903605" y="1527175"/>
            <a:ext cx="7233285" cy="48977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80975" y="-228600"/>
            <a:ext cx="8229600" cy="1143000"/>
          </a:xfrm>
          <a:ln/>
        </p:spPr>
        <p:txBody>
          <a:bodyPr vert="horz" wrap="square" lIns="91440" tIns="45720" rIns="91440" bIns="45720" anchor="ctr" anchorCtr="0"/>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References</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22531" name="Content Placeholder 2"/>
          <p:cNvSpPr>
            <a:spLocks noGrp="1"/>
          </p:cNvSpPr>
          <p:nvPr>
            <p:ph idx="1"/>
          </p:nvPr>
        </p:nvSpPr>
        <p:spPr>
          <a:xfrm>
            <a:off x="0" y="762000"/>
            <a:ext cx="9144000" cy="5715000"/>
          </a:xfrm>
          <a:ln/>
        </p:spPr>
        <p:txBody>
          <a:bodyPr vert="horz" wrap="square" lIns="91440" tIns="45720" rIns="91440" bIns="45720" anchor="t" anchorCtr="0"/>
          <a:lstStyle/>
          <a:p>
            <a:pPr eaLnBrk="1" hangingPunct="1">
              <a:lnSpc>
                <a:spcPct val="150000"/>
              </a:lnSpc>
              <a:buNone/>
            </a:pPr>
            <a:r>
              <a:rPr lang="en-US" altLang="en-US" sz="2000" b="1" dirty="0" smtClean="0">
                <a:latin typeface="Times New Roman" pitchFamily="18" charset="0"/>
              </a:rPr>
              <a:t>1.Samaneh </a:t>
            </a:r>
            <a:r>
              <a:rPr lang="en-US" altLang="en-US" sz="2000" b="1" dirty="0" err="1" smtClean="0">
                <a:latin typeface="Times New Roman" pitchFamily="18" charset="0"/>
              </a:rPr>
              <a:t>madanian</a:t>
            </a:r>
            <a:r>
              <a:rPr lang="en-US" altLang="en-US" sz="2000" b="1" dirty="0" smtClean="0">
                <a:latin typeface="Times New Roman" pitchFamily="18" charset="0"/>
              </a:rPr>
              <a:t>&amp; </a:t>
            </a:r>
            <a:r>
              <a:rPr lang="en-US" altLang="en-US" sz="2000" b="1" dirty="0" err="1" smtClean="0">
                <a:latin typeface="Times New Roman" pitchFamily="18" charset="0"/>
              </a:rPr>
              <a:t>Farhaan</a:t>
            </a:r>
            <a:r>
              <a:rPr lang="en-US" altLang="en-US" sz="2000" b="1" dirty="0" smtClean="0">
                <a:latin typeface="Times New Roman" pitchFamily="18" charset="0"/>
              </a:rPr>
              <a:t> </a:t>
            </a:r>
            <a:r>
              <a:rPr lang="en-US" altLang="en-US" sz="2000" b="1" dirty="0" err="1" smtClean="0">
                <a:latin typeface="Times New Roman" pitchFamily="18" charset="0"/>
              </a:rPr>
              <a:t>mirza</a:t>
            </a:r>
            <a:r>
              <a:rPr lang="en-US" altLang="en-US" sz="2000" b="1" dirty="0" smtClean="0">
                <a:latin typeface="Times New Roman" pitchFamily="18" charset="0"/>
              </a:rPr>
              <a:t>(2021),Aging Clinical and Experimental </a:t>
            </a:r>
            <a:r>
              <a:rPr lang="en-US" altLang="en-US" sz="2000" b="1" dirty="0" err="1" smtClean="0">
                <a:latin typeface="Times New Roman" pitchFamily="18" charset="0"/>
              </a:rPr>
              <a:t>Research,Internet</a:t>
            </a:r>
            <a:r>
              <a:rPr lang="en-US" altLang="en-US" sz="2000" b="1" dirty="0" smtClean="0">
                <a:latin typeface="Times New Roman" pitchFamily="18" charset="0"/>
              </a:rPr>
              <a:t> of things </a:t>
            </a:r>
            <a:r>
              <a:rPr lang="en-US" altLang="en-US" sz="2000" b="1" dirty="0" err="1" smtClean="0">
                <a:latin typeface="Times New Roman" pitchFamily="18" charset="0"/>
              </a:rPr>
              <a:t>appications</a:t>
            </a:r>
            <a:r>
              <a:rPr lang="en-US" altLang="en-US" sz="2000" b="1" dirty="0" smtClean="0">
                <a:latin typeface="Times New Roman" pitchFamily="18" charset="0"/>
              </a:rPr>
              <a:t> for elderly care.</a:t>
            </a:r>
          </a:p>
          <a:p>
            <a:pPr eaLnBrk="1" hangingPunct="1">
              <a:lnSpc>
                <a:spcPct val="150000"/>
              </a:lnSpc>
              <a:buNone/>
            </a:pPr>
            <a:r>
              <a:rPr lang="en-US" altLang="en-US" sz="2000" b="1" dirty="0" smtClean="0">
                <a:latin typeface="Times New Roman" pitchFamily="18" charset="0"/>
              </a:rPr>
              <a:t>2.Elena </a:t>
            </a:r>
            <a:r>
              <a:rPr lang="en-US" altLang="en-US" sz="2000" b="1" dirty="0" err="1" smtClean="0">
                <a:latin typeface="Times New Roman" pitchFamily="18" charset="0"/>
              </a:rPr>
              <a:t>Borelli&amp;Giacomo</a:t>
            </a:r>
            <a:r>
              <a:rPr lang="en-US" altLang="en-US" sz="2000" b="1" dirty="0" smtClean="0">
                <a:latin typeface="Times New Roman" pitchFamily="18" charset="0"/>
              </a:rPr>
              <a:t> </a:t>
            </a:r>
            <a:r>
              <a:rPr lang="en-US" altLang="en-US" sz="2000" b="1" dirty="0" err="1" smtClean="0">
                <a:latin typeface="Times New Roman" pitchFamily="18" charset="0"/>
              </a:rPr>
              <a:t>paolini</a:t>
            </a:r>
            <a:r>
              <a:rPr lang="en-US" altLang="en-US" sz="2000" b="1" dirty="0" smtClean="0">
                <a:latin typeface="Times New Roman" pitchFamily="18" charset="0"/>
              </a:rPr>
              <a:t>(2019),IEEE </a:t>
            </a:r>
            <a:r>
              <a:rPr lang="en-US" altLang="en-US" sz="2000" b="1" dirty="0" err="1" smtClean="0">
                <a:latin typeface="Times New Roman" pitchFamily="18" charset="0"/>
              </a:rPr>
              <a:t>Xplore,An</a:t>
            </a:r>
            <a:r>
              <a:rPr lang="en-US" altLang="en-US" sz="2000" b="1" dirty="0" smtClean="0">
                <a:latin typeface="Times New Roman" pitchFamily="18" charset="0"/>
              </a:rPr>
              <a:t> IOT solution for independent elderly.</a:t>
            </a:r>
          </a:p>
          <a:p>
            <a:pPr eaLnBrk="1" hangingPunct="1">
              <a:lnSpc>
                <a:spcPct val="150000"/>
              </a:lnSpc>
              <a:buNone/>
            </a:pPr>
            <a:r>
              <a:rPr lang="en-US" altLang="en-US" sz="2000" b="1" dirty="0" smtClean="0">
                <a:latin typeface="Times New Roman" pitchFamily="18" charset="0"/>
              </a:rPr>
              <a:t>3.Anantha </a:t>
            </a:r>
            <a:r>
              <a:rPr lang="en-US" altLang="en-US" sz="2000" b="1" dirty="0" err="1" smtClean="0">
                <a:latin typeface="Times New Roman" pitchFamily="18" charset="0"/>
              </a:rPr>
              <a:t>Rushitha</a:t>
            </a:r>
            <a:r>
              <a:rPr lang="en-US" altLang="en-US" sz="2000" b="1" dirty="0" smtClean="0">
                <a:latin typeface="Times New Roman" pitchFamily="18" charset="0"/>
              </a:rPr>
              <a:t> </a:t>
            </a:r>
            <a:r>
              <a:rPr lang="en-US" altLang="en-US" sz="2000" b="1" dirty="0" err="1" smtClean="0">
                <a:latin typeface="Times New Roman" pitchFamily="18" charset="0"/>
              </a:rPr>
              <a:t>Lakshmi</a:t>
            </a:r>
            <a:r>
              <a:rPr lang="en-US" altLang="en-US" sz="2000" b="1" dirty="0" smtClean="0">
                <a:latin typeface="Times New Roman" pitchFamily="18" charset="0"/>
              </a:rPr>
              <a:t>&amp;(2022),</a:t>
            </a:r>
            <a:r>
              <a:rPr lang="en-US" altLang="en-US" sz="2000" b="1" dirty="0" err="1" smtClean="0">
                <a:latin typeface="Times New Roman" pitchFamily="18" charset="0"/>
              </a:rPr>
              <a:t>IJRASET,Smart</a:t>
            </a:r>
            <a:r>
              <a:rPr lang="en-US" altLang="en-US" sz="2000" b="1" dirty="0" smtClean="0">
                <a:latin typeface="Times New Roman" pitchFamily="18" charset="0"/>
              </a:rPr>
              <a:t> Wheelchair based on IOT for Disabled and Elderly people.</a:t>
            </a:r>
          </a:p>
          <a:p>
            <a:pPr eaLnBrk="1" hangingPunct="1">
              <a:lnSpc>
                <a:spcPct val="150000"/>
              </a:lnSpc>
              <a:buNone/>
            </a:pPr>
            <a:r>
              <a:rPr lang="en-US" altLang="en-US" sz="2000" b="1" dirty="0" smtClean="0">
                <a:latin typeface="Times New Roman" pitchFamily="18" charset="0"/>
              </a:rPr>
              <a:t>4.P </a:t>
            </a:r>
            <a:r>
              <a:rPr lang="en-US" altLang="en-US" sz="2000" b="1" dirty="0" err="1" smtClean="0">
                <a:latin typeface="Times New Roman" pitchFamily="18" charset="0"/>
              </a:rPr>
              <a:t>Beaulah</a:t>
            </a:r>
            <a:r>
              <a:rPr lang="en-US" altLang="en-US" sz="2000" b="1" dirty="0" smtClean="0">
                <a:latin typeface="Times New Roman" pitchFamily="18" charset="0"/>
              </a:rPr>
              <a:t> </a:t>
            </a:r>
            <a:r>
              <a:rPr lang="en-US" altLang="en-US" sz="2000" b="1" dirty="0" err="1" smtClean="0">
                <a:latin typeface="Times New Roman" pitchFamily="18" charset="0"/>
              </a:rPr>
              <a:t>Soundarabai</a:t>
            </a:r>
            <a:r>
              <a:rPr lang="en-US" altLang="en-US" sz="2000" b="1" dirty="0" smtClean="0">
                <a:latin typeface="Times New Roman" pitchFamily="18" charset="0"/>
              </a:rPr>
              <a:t>&amp;(2020),</a:t>
            </a:r>
            <a:r>
              <a:rPr lang="en-US" altLang="en-US" sz="2000" b="1" dirty="0" err="1" smtClean="0">
                <a:latin typeface="Times New Roman" pitchFamily="18" charset="0"/>
              </a:rPr>
              <a:t>ADALYA,Essentials</a:t>
            </a:r>
            <a:r>
              <a:rPr lang="en-US" altLang="en-US" sz="2000" b="1" dirty="0" smtClean="0">
                <a:latin typeface="Times New Roman" pitchFamily="18" charset="0"/>
              </a:rPr>
              <a:t> of IOT based healthcare for old aged people.</a:t>
            </a:r>
          </a:p>
          <a:p>
            <a:pPr eaLnBrk="1" hangingPunct="1">
              <a:lnSpc>
                <a:spcPct val="150000"/>
              </a:lnSpc>
              <a:buNone/>
            </a:pPr>
            <a:r>
              <a:rPr lang="en-US" altLang="en-US" sz="2000" b="1" dirty="0" smtClean="0">
                <a:latin typeface="Times New Roman" pitchFamily="18" charset="0"/>
              </a:rPr>
              <a:t>5.Kumar </a:t>
            </a:r>
            <a:r>
              <a:rPr lang="en-US" altLang="en-US" sz="2000" b="1" dirty="0" err="1" smtClean="0">
                <a:latin typeface="Times New Roman" pitchFamily="18" charset="0"/>
              </a:rPr>
              <a:t>D&amp;Ramkumar</a:t>
            </a:r>
            <a:r>
              <a:rPr lang="en-US" altLang="en-US" sz="2000" b="1" dirty="0" smtClean="0">
                <a:latin typeface="Times New Roman" pitchFamily="18" charset="0"/>
              </a:rPr>
              <a:t> S(2019),</a:t>
            </a:r>
            <a:r>
              <a:rPr lang="en-US" altLang="en-US" sz="2000" b="1" dirty="0" err="1" smtClean="0">
                <a:latin typeface="Times New Roman" pitchFamily="18" charset="0"/>
              </a:rPr>
              <a:t>ResearchGate,IOT</a:t>
            </a:r>
            <a:r>
              <a:rPr lang="en-US" altLang="en-US" sz="2000" b="1" dirty="0" smtClean="0">
                <a:latin typeface="Times New Roman" pitchFamily="18" charset="0"/>
              </a:rPr>
              <a:t> based Health Care System.</a:t>
            </a:r>
            <a:endParaRPr lang="en-US" altLang="en-US" sz="2000" b="1" dirty="0">
              <a:latin typeface="Times New Roman" pitchFamily="18" charset="0"/>
            </a:endParaRPr>
          </a:p>
          <a:p>
            <a:pPr eaLnBrk="1" hangingPunct="1">
              <a:lnSpc>
                <a:spcPct val="150000"/>
              </a:lnSpc>
              <a:buNone/>
            </a:pPr>
            <a:endParaRPr lang="en-US" altLang="en-US" sz="2000" b="1" dirty="0">
              <a:solidFill>
                <a:srgbClr val="0070C0"/>
              </a:solidFill>
              <a:latin typeface="Cambria" panose="02040503050406030204" pitchFamily="18" charset="0"/>
            </a:endParaRPr>
          </a:p>
          <a:p>
            <a:pPr eaLnBrk="1" hangingPunct="1"/>
            <a:endParaRPr lang="en-US" altLang="en-US" sz="2000" dirty="0">
              <a:latin typeface="Cambria" panose="02040503050406030204" pitchFamily="18" charset="0"/>
            </a:endParaRPr>
          </a:p>
          <a:p>
            <a:pPr eaLnBrk="1" hangingPunct="1"/>
            <a:endParaRPr lang="en-US" altLang="en-US" sz="2000" dirty="0">
              <a:latin typeface="Cambria" panose="02040503050406030204" pitchFamily="18" charset="0"/>
            </a:endParaRPr>
          </a:p>
          <a:p>
            <a:pPr eaLnBrk="1" hangingPunct="1"/>
            <a:endParaRPr lang="en-US" altLang="en-US" sz="2000" dirty="0">
              <a:latin typeface="Cambria" panose="02040503050406030204" pitchFamily="18" charset="0"/>
            </a:endParaRPr>
          </a:p>
        </p:txBody>
      </p:sp>
      <p:sp>
        <p:nvSpPr>
          <p:cNvPr id="21"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678" name="Content Placeholder 2"/>
          <p:cNvSpPr txBox="1"/>
          <p:nvPr/>
        </p:nvSpPr>
        <p:spPr bwMode="auto">
          <a:xfrm>
            <a:off x="152400" y="914400"/>
            <a:ext cx="8839200" cy="5943600"/>
          </a:xfrm>
          <a:prstGeom prst="rect">
            <a:avLst/>
          </a:prstGeom>
          <a:noFill/>
          <a:ln w="9525">
            <a:noFill/>
            <a:miter lim="800000"/>
          </a:ln>
        </p:spPr>
        <p:txBody>
          <a:bodyPr/>
          <a:lstStyle/>
          <a:p>
            <a:pPr marR="0" defTabSz="914400">
              <a:buClrTx/>
              <a:buSzTx/>
              <a:buFontTx/>
              <a:buNone/>
              <a:defRPr/>
            </a:pPr>
            <a:endParaRPr kumimoji="0" lang="en-US" kern="1200" cap="none" spc="0" normalizeH="0" baseline="0" noProof="0" dirty="0">
              <a:solidFill>
                <a:srgbClr val="002060"/>
              </a:solidFill>
              <a:latin typeface="Times New Roman" panose="02020603050405020304" pitchFamily="18" charset="0"/>
              <a:ea typeface="+mn-ea"/>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R="0" algn="just" defTabSz="914400">
              <a:lnSpc>
                <a:spcPct val="115000"/>
              </a:lnSpc>
              <a:spcBef>
                <a:spcPts val="0"/>
              </a:spcBef>
              <a:spcAft>
                <a:spcPts val="0"/>
              </a:spcAft>
              <a:buClrTx/>
              <a:buSzTx/>
              <a:buFont typeface="+mj-lt"/>
              <a:defRPr/>
            </a:pPr>
            <a:r>
              <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a:t>
            </a: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defTabSz="914400" eaLnBrk="1" hangingPunct="1">
              <a:buClrTx/>
              <a:buSzTx/>
              <a:buFontTx/>
              <a:buNone/>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p:txBody>
      </p:sp>
      <p:sp>
        <p:nvSpPr>
          <p:cNvPr id="22534" name="Slide Number Placeholder 7"/>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14</a:t>
            </a:r>
            <a:endParaRPr lang="en-US" altLang="en-US" sz="1200" dirty="0">
              <a:solidFill>
                <a:srgbClr val="898989"/>
              </a:solidFill>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914400"/>
          </a:xfrm>
          <a:ln/>
        </p:spPr>
        <p:txBody>
          <a:bodyPr vert="horz" wrap="square" lIns="91440" tIns="45720" rIns="91440" bIns="45720" anchor="ctr" anchorCtr="0"/>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References</a:t>
            </a:r>
            <a:endParaRPr lang="en-US" altLang="en-US" b="1" dirty="0">
              <a:solidFill>
                <a:srgbClr val="002060"/>
              </a:solidFill>
              <a:latin typeface="Cambria" panose="02040503050406030204" pitchFamily="18" charset="0"/>
            </a:endParaRPr>
          </a:p>
        </p:txBody>
      </p:sp>
      <p:sp>
        <p:nvSpPr>
          <p:cNvPr id="23555" name="Content Placeholder 2"/>
          <p:cNvSpPr>
            <a:spLocks noGrp="1"/>
          </p:cNvSpPr>
          <p:nvPr>
            <p:ph idx="1"/>
          </p:nvPr>
        </p:nvSpPr>
        <p:spPr>
          <a:xfrm>
            <a:off x="0" y="838200"/>
            <a:ext cx="9144000" cy="6019800"/>
          </a:xfrm>
          <a:ln/>
        </p:spPr>
        <p:txBody>
          <a:bodyPr vert="horz" wrap="square" lIns="91440" tIns="45720" rIns="91440" bIns="45720" anchor="t" anchorCtr="0"/>
          <a:lstStyle/>
          <a:p>
            <a:pPr eaLnBrk="1" hangingPunct="1">
              <a:lnSpc>
                <a:spcPct val="150000"/>
              </a:lnSpc>
              <a:buNone/>
            </a:pPr>
            <a:r>
              <a:rPr lang="en-US" altLang="en-US" sz="2000" b="1" dirty="0" smtClean="0">
                <a:latin typeface="Times New Roman" pitchFamily="18" charset="0"/>
              </a:rPr>
              <a:t>6.Shubham Banka &amp;</a:t>
            </a:r>
            <a:r>
              <a:rPr lang="en-US" altLang="en-US" sz="2000" b="1" dirty="0" err="1" smtClean="0">
                <a:latin typeface="Times New Roman" pitchFamily="18" charset="0"/>
              </a:rPr>
              <a:t>Isha</a:t>
            </a:r>
            <a:r>
              <a:rPr lang="en-US" altLang="en-US" sz="2000" b="1" dirty="0" smtClean="0">
                <a:latin typeface="Times New Roman" pitchFamily="18" charset="0"/>
              </a:rPr>
              <a:t> </a:t>
            </a:r>
            <a:r>
              <a:rPr lang="en-US" altLang="en-US" sz="2000" b="1" dirty="0" err="1" smtClean="0">
                <a:latin typeface="Times New Roman" pitchFamily="18" charset="0"/>
              </a:rPr>
              <a:t>madan</a:t>
            </a:r>
            <a:r>
              <a:rPr lang="en-US" altLang="en-US" sz="2000" b="1" dirty="0" smtClean="0">
                <a:latin typeface="Times New Roman" pitchFamily="18" charset="0"/>
              </a:rPr>
              <a:t>(2018),International Journal of </a:t>
            </a:r>
            <a:r>
              <a:rPr lang="en-US" altLang="en-US" sz="2000" b="1" dirty="0" err="1" smtClean="0">
                <a:latin typeface="Times New Roman" pitchFamily="18" charset="0"/>
              </a:rPr>
              <a:t>Appiled</a:t>
            </a:r>
            <a:r>
              <a:rPr lang="en-US" altLang="en-US" sz="2000" b="1" dirty="0" smtClean="0">
                <a:latin typeface="Times New Roman" pitchFamily="18" charset="0"/>
              </a:rPr>
              <a:t> Engineering </a:t>
            </a:r>
            <a:r>
              <a:rPr lang="en-US" altLang="en-US" sz="2000" b="1" dirty="0" err="1" smtClean="0">
                <a:latin typeface="Times New Roman" pitchFamily="18" charset="0"/>
              </a:rPr>
              <a:t>Research,Smart</a:t>
            </a:r>
            <a:r>
              <a:rPr lang="en-US" altLang="en-US" sz="2000" b="1" dirty="0" smtClean="0">
                <a:latin typeface="Times New Roman" pitchFamily="18" charset="0"/>
              </a:rPr>
              <a:t> Healthcare Monitoring using IOT.</a:t>
            </a:r>
          </a:p>
          <a:p>
            <a:pPr eaLnBrk="1" hangingPunct="1">
              <a:lnSpc>
                <a:spcPct val="150000"/>
              </a:lnSpc>
              <a:buNone/>
            </a:pPr>
            <a:r>
              <a:rPr lang="en-US" altLang="en-US" sz="2000" b="1" dirty="0" smtClean="0">
                <a:latin typeface="Times New Roman" pitchFamily="18" charset="0"/>
              </a:rPr>
              <a:t>7.Md </a:t>
            </a:r>
            <a:r>
              <a:rPr lang="en-US" altLang="en-US" sz="2000" b="1" dirty="0" err="1" smtClean="0">
                <a:latin typeface="Times New Roman" pitchFamily="18" charset="0"/>
              </a:rPr>
              <a:t>Anower</a:t>
            </a:r>
            <a:r>
              <a:rPr lang="en-US" altLang="en-US" sz="2000" b="1" dirty="0" smtClean="0">
                <a:latin typeface="Times New Roman" pitchFamily="18" charset="0"/>
              </a:rPr>
              <a:t> </a:t>
            </a:r>
            <a:r>
              <a:rPr lang="en-US" altLang="en-US" sz="2000" b="1" dirty="0" err="1" smtClean="0">
                <a:latin typeface="Times New Roman" pitchFamily="18" charset="0"/>
              </a:rPr>
              <a:t>Hossain</a:t>
            </a:r>
            <a:r>
              <a:rPr lang="en-US" altLang="en-US" sz="2000" b="1" dirty="0" smtClean="0">
                <a:latin typeface="Times New Roman" pitchFamily="18" charset="0"/>
              </a:rPr>
              <a:t> &amp;</a:t>
            </a:r>
            <a:r>
              <a:rPr lang="en-US" altLang="en-US" sz="2000" b="1" dirty="0" err="1" smtClean="0">
                <a:latin typeface="Times New Roman" pitchFamily="18" charset="0"/>
              </a:rPr>
              <a:t>Md.Azad</a:t>
            </a:r>
            <a:r>
              <a:rPr lang="en-US" altLang="en-US" sz="2000" b="1" dirty="0" smtClean="0">
                <a:latin typeface="Times New Roman" pitchFamily="18" charset="0"/>
              </a:rPr>
              <a:t> </a:t>
            </a:r>
            <a:r>
              <a:rPr lang="en-US" altLang="en-US" sz="2000" b="1" dirty="0" err="1" smtClean="0">
                <a:latin typeface="Times New Roman" pitchFamily="18" charset="0"/>
              </a:rPr>
              <a:t>Hossain</a:t>
            </a:r>
            <a:r>
              <a:rPr lang="en-US" altLang="en-US" sz="2000" b="1" dirty="0" smtClean="0">
                <a:latin typeface="Times New Roman" pitchFamily="18" charset="0"/>
              </a:rPr>
              <a:t>(2020),</a:t>
            </a:r>
            <a:r>
              <a:rPr lang="en-US" altLang="en-US" sz="2000" b="1" dirty="0" err="1" smtClean="0">
                <a:latin typeface="Times New Roman" pitchFamily="18" charset="0"/>
              </a:rPr>
              <a:t>ResearchGate,Design</a:t>
            </a:r>
            <a:r>
              <a:rPr lang="en-US" altLang="en-US" sz="2000" b="1" dirty="0" smtClean="0">
                <a:latin typeface="Times New Roman" pitchFamily="18" charset="0"/>
              </a:rPr>
              <a:t> and Implementation of an IOT based Medical Assistant Robot.</a:t>
            </a:r>
          </a:p>
          <a:p>
            <a:pPr eaLnBrk="1" hangingPunct="1">
              <a:lnSpc>
                <a:spcPct val="150000"/>
              </a:lnSpc>
              <a:buNone/>
            </a:pPr>
            <a:r>
              <a:rPr lang="en-US" altLang="en-US" sz="2000" b="1" dirty="0" smtClean="0">
                <a:latin typeface="Times New Roman" pitchFamily="18" charset="0"/>
              </a:rPr>
              <a:t>8.Hitesh </a:t>
            </a:r>
            <a:r>
              <a:rPr lang="en-US" altLang="en-US" sz="2000" b="1" dirty="0" err="1" smtClean="0">
                <a:latin typeface="Times New Roman" pitchFamily="18" charset="0"/>
              </a:rPr>
              <a:t>KumarSharma</a:t>
            </a:r>
            <a:r>
              <a:rPr lang="en-US" altLang="en-US" sz="2000" b="1" dirty="0" smtClean="0">
                <a:latin typeface="Times New Roman" pitchFamily="18" charset="0"/>
              </a:rPr>
              <a:t> &amp;</a:t>
            </a:r>
            <a:r>
              <a:rPr lang="en-US" altLang="en-US" sz="2000" b="1" dirty="0" err="1" smtClean="0">
                <a:latin typeface="Times New Roman" pitchFamily="18" charset="0"/>
              </a:rPr>
              <a:t>Sahil</a:t>
            </a:r>
            <a:r>
              <a:rPr lang="en-US" altLang="en-US" sz="2000" b="1" dirty="0" smtClean="0">
                <a:latin typeface="Times New Roman" pitchFamily="18" charset="0"/>
              </a:rPr>
              <a:t> </a:t>
            </a:r>
            <a:r>
              <a:rPr lang="en-US" altLang="en-US" sz="2000" b="1" dirty="0" err="1" smtClean="0">
                <a:latin typeface="Times New Roman" pitchFamily="18" charset="0"/>
              </a:rPr>
              <a:t>Taneja</a:t>
            </a:r>
            <a:r>
              <a:rPr lang="en-US" altLang="en-US" sz="2000" b="1" dirty="0" smtClean="0">
                <a:latin typeface="Times New Roman" pitchFamily="18" charset="0"/>
              </a:rPr>
              <a:t>(2019),IEEE </a:t>
            </a:r>
            <a:r>
              <a:rPr lang="en-US" altLang="en-US" sz="2000" b="1" dirty="0" err="1" smtClean="0">
                <a:latin typeface="Times New Roman" pitchFamily="18" charset="0"/>
              </a:rPr>
              <a:t>Xplore,An</a:t>
            </a:r>
            <a:r>
              <a:rPr lang="en-US" altLang="en-US" sz="2000" b="1" dirty="0" smtClean="0">
                <a:latin typeface="Times New Roman" pitchFamily="18" charset="0"/>
              </a:rPr>
              <a:t> IOT based self patient’s Health Monitoring system.</a:t>
            </a:r>
          </a:p>
          <a:p>
            <a:pPr eaLnBrk="1" hangingPunct="1">
              <a:lnSpc>
                <a:spcPct val="150000"/>
              </a:lnSpc>
              <a:buNone/>
            </a:pPr>
            <a:r>
              <a:rPr lang="en-US" altLang="en-US" sz="2000" b="1" dirty="0" smtClean="0">
                <a:latin typeface="Times New Roman" pitchFamily="18" charset="0"/>
              </a:rPr>
              <a:t>9.S.Pinto,J.Cabral &amp;</a:t>
            </a:r>
            <a:r>
              <a:rPr lang="en-US" altLang="en-US" sz="2000" b="1" dirty="0" err="1" smtClean="0">
                <a:latin typeface="Times New Roman" pitchFamily="18" charset="0"/>
              </a:rPr>
              <a:t>T.Gomes</a:t>
            </a:r>
            <a:r>
              <a:rPr lang="en-US" altLang="en-US" sz="2000" b="1" dirty="0" smtClean="0">
                <a:latin typeface="Times New Roman" pitchFamily="18" charset="0"/>
              </a:rPr>
              <a:t>(2017),IEEE </a:t>
            </a:r>
            <a:r>
              <a:rPr lang="en-US" altLang="en-US" sz="2000" b="1" dirty="0" err="1" smtClean="0">
                <a:latin typeface="Times New Roman" pitchFamily="18" charset="0"/>
              </a:rPr>
              <a:t>Xplore,An</a:t>
            </a:r>
            <a:r>
              <a:rPr lang="en-US" altLang="en-US" sz="2000" b="1" dirty="0" smtClean="0">
                <a:latin typeface="Times New Roman" pitchFamily="18" charset="0"/>
              </a:rPr>
              <a:t> IOT based health care system for elderly people.</a:t>
            </a:r>
          </a:p>
          <a:p>
            <a:pPr eaLnBrk="1" hangingPunct="1">
              <a:lnSpc>
                <a:spcPct val="150000"/>
              </a:lnSpc>
              <a:buNone/>
            </a:pPr>
            <a:r>
              <a:rPr lang="en-US" altLang="en-US" sz="2000" b="1" dirty="0" smtClean="0">
                <a:latin typeface="Times New Roman" pitchFamily="18" charset="0"/>
              </a:rPr>
              <a:t>10.Luis </a:t>
            </a:r>
            <a:r>
              <a:rPr lang="en-US" altLang="en-US" sz="2000" b="1" dirty="0" err="1" smtClean="0">
                <a:latin typeface="Times New Roman" pitchFamily="18" charset="0"/>
              </a:rPr>
              <a:t>A.Duran-vega</a:t>
            </a:r>
            <a:r>
              <a:rPr lang="en-US" altLang="en-US" sz="2000" b="1" dirty="0" smtClean="0">
                <a:latin typeface="Times New Roman" pitchFamily="18" charset="0"/>
              </a:rPr>
              <a:t> &amp;Pedro </a:t>
            </a:r>
            <a:r>
              <a:rPr lang="en-US" altLang="en-US" sz="2000" b="1" dirty="0" err="1" smtClean="0">
                <a:latin typeface="Times New Roman" pitchFamily="18" charset="0"/>
              </a:rPr>
              <a:t>C.Santana-Mancilla</a:t>
            </a:r>
            <a:r>
              <a:rPr lang="en-US" altLang="en-US" sz="2000" b="1" dirty="0" smtClean="0">
                <a:latin typeface="Times New Roman" pitchFamily="18" charset="0"/>
              </a:rPr>
              <a:t>(2019),National Institutes of </a:t>
            </a:r>
            <a:r>
              <a:rPr lang="en-US" altLang="en-US" sz="2000" b="1" dirty="0" err="1" smtClean="0">
                <a:latin typeface="Times New Roman" pitchFamily="18" charset="0"/>
              </a:rPr>
              <a:t>Health,An</a:t>
            </a:r>
            <a:r>
              <a:rPr lang="en-US" altLang="en-US" sz="2000" b="1" dirty="0" smtClean="0">
                <a:latin typeface="Times New Roman" pitchFamily="18" charset="0"/>
              </a:rPr>
              <a:t> </a:t>
            </a:r>
            <a:r>
              <a:rPr lang="en-US" altLang="en-US" sz="2000" b="1" dirty="0" err="1" smtClean="0">
                <a:latin typeface="Times New Roman" pitchFamily="18" charset="0"/>
              </a:rPr>
              <a:t>IoT</a:t>
            </a:r>
            <a:r>
              <a:rPr lang="en-US" altLang="en-US" sz="2000" b="1" dirty="0" smtClean="0">
                <a:latin typeface="Times New Roman" pitchFamily="18" charset="0"/>
              </a:rPr>
              <a:t> System for Remote Health Monitoring .</a:t>
            </a:r>
            <a:endParaRPr lang="en-US" altLang="en-US" sz="2000" b="1" dirty="0">
              <a:latin typeface="Times New Roman" pitchFamily="18" charset="0"/>
            </a:endParaRPr>
          </a:p>
          <a:p>
            <a:pPr eaLnBrk="1" hangingPunct="1">
              <a:buNone/>
            </a:pPr>
            <a:endParaRPr lang="en-US" altLang="en-US" dirty="0">
              <a:latin typeface="Cambria" panose="02040503050406030204" pitchFamily="18" charset="0"/>
            </a:endParaRPr>
          </a:p>
          <a:p>
            <a:pPr eaLnBrk="1" hangingPunct="1">
              <a:buNone/>
            </a:pPr>
            <a:endParaRPr lang="en-US" altLang="en-US" dirty="0">
              <a:latin typeface="Cambria" panose="02040503050406030204" pitchFamily="18" charset="0"/>
            </a:endParaRPr>
          </a:p>
        </p:txBody>
      </p:sp>
      <p:sp>
        <p:nvSpPr>
          <p:cNvPr id="21"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4" name="Content Placeholder 2"/>
          <p:cNvSpPr txBox="1"/>
          <p:nvPr/>
        </p:nvSpPr>
        <p:spPr bwMode="auto">
          <a:xfrm>
            <a:off x="304800" y="990600"/>
            <a:ext cx="8610600" cy="5562600"/>
          </a:xfrm>
          <a:prstGeom prst="rect">
            <a:avLst/>
          </a:prstGeom>
          <a:noFill/>
          <a:ln>
            <a:noFill/>
          </a:ln>
        </p:spPr>
        <p:txBody>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US"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endPar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24/06/2022</a:t>
            </a:r>
          </a:p>
          <a:p>
            <a:pPr marR="0" lvl="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3558" name="Slide Number Placeholder 7"/>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15</a:t>
            </a:r>
            <a:endParaRPr lang="en-US" altLang="en-US" sz="1200" dirty="0">
              <a:solidFill>
                <a:srgbClr val="898989"/>
              </a:solidFill>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2362200"/>
            <a:ext cx="8229600" cy="533400"/>
          </a:xfrm>
          <a:ln/>
        </p:spPr>
        <p:txBody>
          <a:bodyPr vert="horz" wrap="square" lIns="91440" tIns="45720" rIns="91440" bIns="45720" anchor="t" anchorCtr="0"/>
          <a:lstStyle/>
          <a:p>
            <a:pPr algn="ctr">
              <a:buNone/>
            </a:pPr>
            <a:r>
              <a:rPr lang="en-IN" altLang="en-US" sz="4400" b="1" dirty="0">
                <a:solidFill>
                  <a:srgbClr val="FF0000"/>
                </a:solidFill>
                <a:latin typeface="Times New Roman" panose="02020603050405020304" pitchFamily="18" charset="0"/>
                <a:cs typeface="Times New Roman" panose="02020603050405020304" pitchFamily="18" charset="0"/>
              </a:rPr>
              <a:t>Questions &amp; Discussion</a:t>
            </a:r>
            <a:endParaRPr lang="en-US" altLang="en-US" sz="4400" b="1" dirty="0">
              <a:solidFill>
                <a:srgbClr val="FF0000"/>
              </a:solidFill>
              <a:latin typeface="Times New Roman" panose="02020603050405020304" pitchFamily="18" charset="0"/>
              <a:ea typeface="Times New Roman" panose="02020603050405020304" pitchFamily="18" charset="0"/>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F0FEDDB-DA0C-4246-A552-3C3576E809A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580" name="Slide Number Placeholder 4"/>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16</a:t>
            </a:fld>
            <a:endParaRPr lang="en-US" altLang="en-US" sz="1200" dirty="0">
              <a:solidFill>
                <a:srgbClr val="898989"/>
              </a:solidFill>
              <a:ea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533400" y="1981200"/>
            <a:ext cx="8229600" cy="1066800"/>
          </a:xfrm>
          <a:ln/>
        </p:spPr>
        <p:txBody>
          <a:bodyPr vert="horz" wrap="square" lIns="91440" tIns="45720" rIns="91440" bIns="45720" anchor="t" anchorCtr="0"/>
          <a:lstStyle/>
          <a:p>
            <a:pPr algn="ctr">
              <a:buNone/>
            </a:pPr>
            <a:r>
              <a:rPr lang="en-IN" altLang="en-US" sz="6000" dirty="0">
                <a:solidFill>
                  <a:srgbClr val="FF0000"/>
                </a:solidFill>
                <a:latin typeface="Times New Roman" panose="02020603050405020304" pitchFamily="18" charset="0"/>
                <a:cs typeface="Times New Roman" panose="02020603050405020304" pitchFamily="18" charset="0"/>
              </a:rPr>
              <a:t>THANK YOU</a:t>
            </a:r>
            <a:endParaRPr lang="en-US" altLang="en-US" sz="6000" dirty="0">
              <a:solidFill>
                <a:srgbClr val="FF0000"/>
              </a:solidFill>
              <a:latin typeface="Times New Roman" panose="02020603050405020304" pitchFamily="18" charset="0"/>
              <a:ea typeface="Times New Roman" panose="02020603050405020304" pitchFamily="18" charset="0"/>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F0FEDDB-DA0C-4246-A552-3C3576E809A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9/13/2022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5604" name="Slide Number Placeholder 4"/>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17</a:t>
            </a:fld>
            <a:endParaRPr lang="en-US" altLang="en-US" sz="1200" dirty="0">
              <a:solidFill>
                <a:srgbClr val="898989"/>
              </a:solidFill>
              <a:ea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ln/>
        </p:spPr>
        <p:txBody>
          <a:bodyPr vert="horz" wrap="square" lIns="91440" tIns="45720" rIns="91440" bIns="45720" anchor="ctr" anchorCtr="0"/>
          <a:lstStyle/>
          <a:p>
            <a:r>
              <a:rPr lang="en-US" altLang="en-US" b="1" dirty="0">
                <a:solidFill>
                  <a:srgbClr val="FF0000"/>
                </a:solidFill>
                <a:latin typeface="Times New Roman" panose="02020603050405020304" pitchFamily="18" charset="0"/>
                <a:cs typeface="Times New Roman" panose="02020603050405020304" pitchFamily="18" charset="0"/>
              </a:rPr>
              <a:t>Table of Contents</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4099" name="Content Placeholder 2"/>
          <p:cNvSpPr>
            <a:spLocks noGrp="1"/>
          </p:cNvSpPr>
          <p:nvPr>
            <p:ph idx="1"/>
          </p:nvPr>
        </p:nvSpPr>
        <p:spPr>
          <a:ln/>
        </p:spPr>
        <p:txBody>
          <a:bodyPr vert="horz" wrap="square" lIns="91440" tIns="45720" rIns="91440" bIns="45720" anchor="t" anchorCtr="0"/>
          <a:lstStyle/>
          <a:p>
            <a:endParaRPr lang="en-US" altLang="en-US" dirty="0"/>
          </a:p>
        </p:txBody>
      </p:sp>
      <p:sp>
        <p:nvSpPr>
          <p:cNvPr id="4100"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a:t>
            </a:fld>
            <a:endParaRPr lang="en-US" altLang="en-US" sz="1200" dirty="0">
              <a:solidFill>
                <a:srgbClr val="898989"/>
              </a:solidFill>
              <a:ea typeface="Arial" panose="020B0604020202020204" pitchFamily="34" charset="0"/>
              <a:cs typeface="Arial" panose="020B0604020202020204" pitchFamily="34" charset="0"/>
            </a:endParaRPr>
          </a:p>
        </p:txBody>
      </p:sp>
      <p:graphicFrame>
        <p:nvGraphicFramePr>
          <p:cNvPr id="5" name="Content Placeholder 7"/>
          <p:cNvGraphicFramePr/>
          <p:nvPr>
            <p:extLst>
              <p:ext uri="{D42A27DB-BD31-4B8C-83A1-F6EECF244321}">
                <p14:modId xmlns:p14="http://schemas.microsoft.com/office/powerpoint/2010/main" xmlns="" val="2699932900"/>
              </p:ext>
            </p:extLst>
          </p:nvPr>
        </p:nvGraphicFramePr>
        <p:xfrm>
          <a:off x="304800" y="1370465"/>
          <a:ext cx="8534401" cy="5090052"/>
        </p:xfrm>
        <a:graphic>
          <a:graphicData uri="http://schemas.openxmlformats.org/drawingml/2006/table">
            <a:tbl>
              <a:tblPr firstRow="1" bandRow="1">
                <a:tableStyleId>{5C22544A-7EE6-4342-B048-85BDC9FD1C3A}</a:tableStyleId>
              </a:tblPr>
              <a:tblGrid>
                <a:gridCol w="1256454">
                  <a:extLst>
                    <a:ext uri="{9D8B030D-6E8A-4147-A177-3AD203B41FA5}">
                      <a16:colId xmlns:a16="http://schemas.microsoft.com/office/drawing/2014/main" xmlns="" val="20000"/>
                    </a:ext>
                  </a:extLst>
                </a:gridCol>
                <a:gridCol w="6007664">
                  <a:extLst>
                    <a:ext uri="{9D8B030D-6E8A-4147-A177-3AD203B41FA5}">
                      <a16:colId xmlns:a16="http://schemas.microsoft.com/office/drawing/2014/main" xmlns="" val="20001"/>
                    </a:ext>
                  </a:extLst>
                </a:gridCol>
                <a:gridCol w="1270283">
                  <a:extLst>
                    <a:ext uri="{9D8B030D-6E8A-4147-A177-3AD203B41FA5}">
                      <a16:colId xmlns:a16="http://schemas.microsoft.com/office/drawing/2014/main" xmlns="" val="20002"/>
                    </a:ext>
                  </a:extLst>
                </a:gridCol>
              </a:tblGrid>
              <a:tr h="882802">
                <a:tc>
                  <a:txBody>
                    <a:bodyPr/>
                    <a:lstStyle/>
                    <a:p>
                      <a:pPr algn="ctr">
                        <a:buNone/>
                      </a:pPr>
                      <a:r>
                        <a:rPr lang="en-IN" altLang="en-US" sz="2800" dirty="0" err="1">
                          <a:latin typeface="Times New Roman" panose="02020603050405020304" pitchFamily="18" charset="0"/>
                          <a:cs typeface="Times New Roman" panose="02020603050405020304" pitchFamily="18" charset="0"/>
                        </a:rPr>
                        <a:t>S.No</a:t>
                      </a:r>
                      <a:r>
                        <a:rPr lang="en-IN" altLang="en-US" sz="2800" dirty="0">
                          <a:latin typeface="Times New Roman" panose="02020603050405020304" pitchFamily="18" charset="0"/>
                          <a:cs typeface="Times New Roman" panose="02020603050405020304" pitchFamily="18" charset="0"/>
                        </a:rPr>
                        <a:t>.</a:t>
                      </a:r>
                    </a:p>
                  </a:txBody>
                  <a:tcPr marT="45714" marB="45714" anchor="ctr"/>
                </a:tc>
                <a:tc>
                  <a:txBody>
                    <a:bodyPr/>
                    <a:lstStyle/>
                    <a:p>
                      <a:pPr algn="ctr">
                        <a:buNone/>
                      </a:pPr>
                      <a:r>
                        <a:rPr lang="en-IN" altLang="en-US" sz="2800" dirty="0">
                          <a:latin typeface="Times New Roman" panose="02020603050405020304" pitchFamily="18" charset="0"/>
                          <a:cs typeface="Times New Roman" panose="02020603050405020304" pitchFamily="18" charset="0"/>
                        </a:rPr>
                        <a:t>Content</a:t>
                      </a:r>
                    </a:p>
                  </a:txBody>
                  <a:tcPr marT="45714" marB="45714" anchor="ctr"/>
                </a:tc>
                <a:tc>
                  <a:txBody>
                    <a:bodyPr/>
                    <a:lstStyle/>
                    <a:p>
                      <a:pPr algn="ctr">
                        <a:buNone/>
                      </a:pPr>
                      <a:r>
                        <a:rPr lang="en-IN" altLang="en-US" sz="2800" dirty="0">
                          <a:latin typeface="Times New Roman" panose="02020603050405020304" pitchFamily="18" charset="0"/>
                          <a:cs typeface="Times New Roman" panose="02020603050405020304" pitchFamily="18" charset="0"/>
                        </a:rPr>
                        <a:t>Slide No.</a:t>
                      </a:r>
                    </a:p>
                  </a:txBody>
                  <a:tcPr marT="45714" marB="45714" anchor="ctr"/>
                </a:tc>
                <a:extLst>
                  <a:ext uri="{0D108BD9-81ED-4DB2-BD59-A6C34878D82A}">
                    <a16:rowId xmlns:a16="http://schemas.microsoft.com/office/drawing/2014/main" xmlns="" val="10000"/>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1</a:t>
                      </a:r>
                    </a:p>
                  </a:txBody>
                  <a:tcPr marT="45714" marB="45714"/>
                </a:tc>
                <a:tc>
                  <a:txBody>
                    <a:bodyPr/>
                    <a:lstStyle/>
                    <a:p>
                      <a:r>
                        <a:rPr lang="en-US" sz="2800" dirty="0">
                          <a:latin typeface="Times New Roman" panose="02020603050405020304" pitchFamily="18" charset="0"/>
                          <a:cs typeface="Times New Roman" panose="02020603050405020304" pitchFamily="18" charset="0"/>
                        </a:rPr>
                        <a:t>Objectives</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1"/>
                  </a:ext>
                </a:extLst>
              </a:tr>
              <a:tr h="484112">
                <a:tc>
                  <a:txBody>
                    <a:bodyPr/>
                    <a:lstStyle/>
                    <a:p>
                      <a:pPr algn="ctr">
                        <a:buNone/>
                      </a:pPr>
                      <a:r>
                        <a:rPr lang="en-IN" altLang="en-US" sz="2800">
                          <a:latin typeface="Times New Roman" panose="02020603050405020304" pitchFamily="18" charset="0"/>
                          <a:cs typeface="Times New Roman" panose="02020603050405020304" pitchFamily="18" charset="0"/>
                        </a:rPr>
                        <a:t>2</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Abstract</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2"/>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3</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Introduction</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3"/>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4</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Literature Survey</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4"/>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5</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sz="2800" dirty="0">
                          <a:latin typeface="Times New Roman" panose="02020603050405020304" pitchFamily="18" charset="0"/>
                          <a:cs typeface="Times New Roman" panose="02020603050405020304" pitchFamily="18" charset="0"/>
                        </a:rPr>
                        <a:t>Problem  Identification </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5"/>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6</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sz="2800" dirty="0">
                          <a:latin typeface="Times New Roman" panose="02020603050405020304" pitchFamily="18" charset="0"/>
                          <a:cs typeface="Times New Roman" panose="02020603050405020304" pitchFamily="18" charset="0"/>
                        </a:rPr>
                        <a:t>Block  Diagram </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6"/>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7</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References</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7"/>
                  </a:ext>
                </a:extLst>
              </a:tr>
              <a:tr h="484112">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tc>
                <a:tc>
                  <a:txBody>
                    <a:bodyPr/>
                    <a:lstStyle/>
                    <a:p>
                      <a:pPr>
                        <a:buNone/>
                      </a:pPr>
                      <a:endParaRPr lang="en-IN" altLang="en-US" sz="2800" dirty="0">
                        <a:latin typeface="Times New Roman" panose="02020603050405020304" pitchFamily="18" charset="0"/>
                        <a:cs typeface="Times New Roman" panose="02020603050405020304" pitchFamily="18" charset="0"/>
                      </a:endParaRP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xmlns=""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1143000"/>
            <a:ext cx="8229600" cy="5715000"/>
          </a:xfrm>
          <a:ln/>
        </p:spPr>
        <p:txBody>
          <a:bodyPr vert="horz" wrap="square" lIns="91440" tIns="45720" rIns="91440" bIns="45720" anchor="t" anchorCtr="0"/>
          <a:lstStyle/>
          <a:p>
            <a:pPr algn="just">
              <a:buFont typeface="Wingdings" pitchFamily="2" charset="2"/>
              <a:buChar char="Ø"/>
            </a:pPr>
            <a:r>
              <a:rPr lang="en-US" altLang="en-US" sz="2800" dirty="0">
                <a:latin typeface="Times New Roman" panose="02020603050405020304" pitchFamily="18" charset="0"/>
                <a:cs typeface="Times New Roman" panose="02020603050405020304" pitchFamily="18" charset="0"/>
              </a:rPr>
              <a:t> The Internet of Things (IoT) is aimed at enabling the                            interconnection and integration of the physical world and the cyber space. </a:t>
            </a:r>
          </a:p>
          <a:p>
            <a:pPr algn="just" eaLnBrk="1" hangingPunct="1">
              <a:buFont typeface="Wingdings" pitchFamily="2" charset="2"/>
              <a:buChar char="Ø"/>
            </a:pPr>
            <a:r>
              <a:rPr lang="en-US" altLang="en-US" sz="2800" dirty="0">
                <a:latin typeface="Times New Roman" panose="02020603050405020304" pitchFamily="18" charset="0"/>
                <a:cs typeface="Times New Roman" panose="02020603050405020304" pitchFamily="18" charset="0"/>
              </a:rPr>
              <a:t>It represents the trend of future networking, and leads the third wave of the IT industry revolution.</a:t>
            </a:r>
          </a:p>
          <a:p>
            <a:pPr algn="just" eaLnBrk="1" hangingPunct="1">
              <a:buFont typeface="Wingdings" pitchFamily="2" charset="2"/>
              <a:buChar char="Ø"/>
            </a:pPr>
            <a:r>
              <a:rPr lang="en-US" altLang="en-US" sz="2800" dirty="0">
                <a:latin typeface="Times New Roman" panose="02020603050405020304" pitchFamily="18" charset="0"/>
                <a:cs typeface="Times New Roman" panose="02020603050405020304" pitchFamily="18" charset="0"/>
              </a:rPr>
              <a:t>To provide new means to understand the existing and emerging threats that are targeting the IoT based economy and the citizens’ network. </a:t>
            </a:r>
          </a:p>
          <a:p>
            <a:pPr algn="just" eaLnBrk="1" hangingPunct="1">
              <a:buFont typeface="Wingdings" pitchFamily="2" charset="2"/>
              <a:buChar char="Ø"/>
            </a:pPr>
            <a:r>
              <a:rPr lang="en-US" altLang="en-US" sz="2800" dirty="0">
                <a:latin typeface="Times New Roman" panose="02020603050405020304" pitchFamily="18" charset="0"/>
                <a:cs typeface="Times New Roman" panose="02020603050405020304" pitchFamily="18" charset="0"/>
              </a:rPr>
              <a:t>To research and analyse how can Blockchain contribute to improving IoT solutions. </a:t>
            </a:r>
          </a:p>
          <a:p>
            <a:pPr algn="just" eaLnBrk="1" hangingPunct="1">
              <a:buNone/>
            </a:pPr>
            <a:endParaRPr lang="en-US" altLang="en-US" sz="2800"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4" name="Title 6"/>
          <p:cNvSpPr>
            <a:spLocks noGrp="1"/>
          </p:cNvSpPr>
          <p:nvPr>
            <p:ph type="title"/>
          </p:nvPr>
        </p:nvSpPr>
        <p:spPr>
          <a:xfrm>
            <a:off x="457200" y="0"/>
            <a:ext cx="8229600" cy="990600"/>
          </a:xfrm>
          <a:ln/>
        </p:spPr>
        <p:txBody>
          <a:bodyPr vert="horz" wrap="square" lIns="91440" tIns="45720" rIns="91440" bIns="45720" anchor="ctr" anchorCtr="0"/>
          <a:lstStyle/>
          <a:p>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Objectives</a:t>
            </a:r>
            <a:endParaRPr lang="en-US" altLang="en-US" b="1" dirty="0">
              <a:latin typeface="Times New Roman" panose="02020603050405020304" pitchFamily="18" charset="0"/>
              <a:ea typeface="Times New Roman" panose="02020603050405020304" pitchFamily="18" charset="0"/>
            </a:endParaRPr>
          </a:p>
        </p:txBody>
      </p:sp>
      <p:sp>
        <p:nvSpPr>
          <p:cNvPr id="5125"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3</a:t>
            </a:r>
            <a:endParaRPr lang="en-US" altLang="en-US" sz="1200" dirty="0">
              <a:solidFill>
                <a:srgbClr val="898989"/>
              </a:solidFill>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28600"/>
            <a:ext cx="8229600" cy="1143000"/>
          </a:xfrm>
          <a:ln/>
        </p:spPr>
        <p:txBody>
          <a:bodyPr vert="horz" wrap="square" lIns="91440" tIns="45720" rIns="91440" bIns="45720" anchor="ctr" anchorCtr="0"/>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Abstract</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371600"/>
            <a:ext cx="8458200" cy="4830763"/>
          </a:xfrm>
          <a:ln/>
        </p:spPr>
        <p:txBody>
          <a:bodyPr vert="horz" wrap="square" lIns="91440" tIns="45720" rIns="91440" bIns="45720" anchor="t" anchorCtr="0"/>
          <a:lstStyle/>
          <a:p>
            <a:pPr algn="just">
              <a:buFont typeface="Wingdings" pitchFamily="2" charset="2"/>
              <a:buChar char="Ø"/>
            </a:pPr>
            <a:r>
              <a:rPr sz="2800" dirty="0">
                <a:latin typeface="Times New Roman" pitchFamily="18" charset="0"/>
              </a:rPr>
              <a:t>IoT is a revolutionary phenomenon that transforms our life entirely as well as aims to revolutionize current healthcare into a more individualized, precautionary and inclusive approach to treatment. </a:t>
            </a:r>
          </a:p>
          <a:p>
            <a:pPr algn="just">
              <a:buFont typeface="Wingdings" pitchFamily="2" charset="2"/>
              <a:buChar char="Ø"/>
            </a:pPr>
            <a:r>
              <a:rPr sz="2800" dirty="0">
                <a:latin typeface="Times New Roman" pitchFamily="18" charset="0"/>
              </a:rPr>
              <a:t>In order to integrate these two main problems, this research provides an IoT-ready approaches for elderly living treatment that can track and record critical details for patients in emergencies and include protocols for activating alarms.</a:t>
            </a:r>
            <a:endParaRPr lang="en-US" altLang="en-US" sz="2800" dirty="0">
              <a:latin typeface="Times New Roman" pitchFamily="18" charset="0"/>
              <a:ea typeface="Times New Roman" panose="02020603050405020304" pitchFamily="18" charset="0"/>
            </a:endParaRPr>
          </a:p>
        </p:txBody>
      </p:sp>
      <p:sp>
        <p:nvSpPr>
          <p:cNvPr id="6" name="Rectangle 5"/>
          <p:cNvSpPr/>
          <p:nvPr/>
        </p:nvSpPr>
        <p:spPr>
          <a:xfrm>
            <a:off x="533400" y="12192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4</a:t>
            </a:r>
            <a:endParaRPr lang="en-US" altLang="en-US" sz="1200" dirty="0">
              <a:solidFill>
                <a:srgbClr val="898989"/>
              </a:solidFill>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143000"/>
            <a:ext cx="8229600" cy="57150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 typeface="Wingdings" pitchFamily="2" charset="2"/>
              <a:buChar char="Ø"/>
              <a:defRPr/>
            </a:pPr>
            <a:r>
              <a:rPr kumimoji="0" lang="en-US" sz="2800" b="0" i="0" u="none" strike="noStrike" kern="1200" cap="none" spc="0" normalizeH="0" noProof="0" dirty="0">
                <a:ln>
                  <a:noFill/>
                </a:ln>
                <a:solidFill>
                  <a:schemeClr val="tx1"/>
                </a:solidFill>
                <a:effectLst/>
                <a:uLnTx/>
                <a:uFillTx/>
                <a:latin typeface="Times New Roman" pitchFamily="18" charset="0"/>
                <a:ea typeface="+mn-ea"/>
                <a:cs typeface="+mn-cs"/>
              </a:rPr>
              <a:t>A digital phenomenon that transforms our daily lives, boosts market efficiency and strengthens policy efficacy, the latest model is widely recognized as the IoT. </a:t>
            </a:r>
          </a:p>
          <a:p>
            <a:pPr marL="342900" marR="0" lvl="0" indent="-342900" algn="just" defTabSz="914400" rtl="0" eaLnBrk="1" fontAlgn="base" latinLnBrk="0" hangingPunct="1">
              <a:lnSpc>
                <a:spcPct val="100000"/>
              </a:lnSpc>
              <a:spcBef>
                <a:spcPct val="20000"/>
              </a:spcBef>
              <a:spcAft>
                <a:spcPct val="0"/>
              </a:spcAft>
              <a:buClrTx/>
              <a:buSzTx/>
              <a:buFont typeface="Wingdings" pitchFamily="2" charset="2"/>
              <a:buChar char="Ø"/>
              <a:defRPr/>
            </a:pPr>
            <a:r>
              <a:rPr kumimoji="0" lang="en-US" sz="2800" b="0" i="0" u="none" strike="noStrike" kern="1200" cap="none" spc="0" normalizeH="0" noProof="0" dirty="0">
                <a:ln>
                  <a:noFill/>
                </a:ln>
                <a:solidFill>
                  <a:schemeClr val="tx1"/>
                </a:solidFill>
                <a:effectLst/>
                <a:uLnTx/>
                <a:uFillTx/>
                <a:latin typeface="Times New Roman" pitchFamily="18" charset="0"/>
                <a:ea typeface="+mn-ea"/>
                <a:cs typeface="+mn-cs"/>
              </a:rPr>
              <a:t>At the time of the IoT, ordinary items are cleverer and assume an significant role in infrastructure surroundings.</a:t>
            </a:r>
          </a:p>
          <a:p>
            <a:pPr marL="342900" marR="0" lvl="0" indent="-342900" algn="just" defTabSz="914400" rtl="0" eaLnBrk="1" fontAlgn="base" latinLnBrk="0" hangingPunct="1">
              <a:lnSpc>
                <a:spcPct val="100000"/>
              </a:lnSpc>
              <a:spcBef>
                <a:spcPct val="20000"/>
              </a:spcBef>
              <a:spcAft>
                <a:spcPct val="0"/>
              </a:spcAft>
              <a:buClrTx/>
              <a:buSzTx/>
              <a:buFont typeface="Wingdings" pitchFamily="2" charset="2"/>
              <a:buChar char="Ø"/>
              <a:defRPr/>
            </a:pPr>
            <a:r>
              <a:rPr kumimoji="0" lang="en-US" sz="2800" b="0" i="0" u="none" strike="noStrike" kern="1200" cap="none" spc="0" normalizeH="0" noProof="0" dirty="0">
                <a:ln>
                  <a:noFill/>
                </a:ln>
                <a:solidFill>
                  <a:schemeClr val="tx1"/>
                </a:solidFill>
                <a:effectLst/>
                <a:uLnTx/>
                <a:uFillTx/>
                <a:latin typeface="Times New Roman" pitchFamily="18" charset="0"/>
                <a:ea typeface="+mn-ea"/>
                <a:cs typeface="+mn-cs"/>
              </a:rPr>
              <a:t>Powerful development activities in IoT-based healthcare software, facilities and innovations have been conducted over the past several years. </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6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sz="4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2" name="Title 6"/>
          <p:cNvSpPr>
            <a:spLocks noGrp="1"/>
          </p:cNvSpPr>
          <p:nvPr>
            <p:ph type="title"/>
          </p:nvPr>
        </p:nvSpPr>
        <p:spPr>
          <a:xfrm>
            <a:off x="457200" y="0"/>
            <a:ext cx="8229600" cy="990600"/>
          </a:xfrm>
          <a:ln/>
        </p:spPr>
        <p:txBody>
          <a:bodyPr vert="horz" wrap="square" lIns="91440" tIns="45720" rIns="91440" bIns="45720" anchor="ctr" anchorCtr="0"/>
          <a:lstStyle/>
          <a:p>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Introduction</a:t>
            </a:r>
            <a:endParaRPr lang="en-US" altLang="en-US" b="1" dirty="0">
              <a:latin typeface="Times New Roman" panose="02020603050405020304" pitchFamily="18" charset="0"/>
              <a:ea typeface="Times New Roman" panose="02020603050405020304" pitchFamily="18" charset="0"/>
            </a:endParaRPr>
          </a:p>
        </p:txBody>
      </p:sp>
      <p:sp>
        <p:nvSpPr>
          <p:cNvPr id="7173"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5</a:t>
            </a:r>
            <a:endParaRPr lang="en-US" altLang="en-US" sz="1200" dirty="0">
              <a:solidFill>
                <a:srgbClr val="898989"/>
              </a:solidFill>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987722387"/>
              </p:ext>
            </p:extLst>
          </p:nvPr>
        </p:nvGraphicFramePr>
        <p:xfrm>
          <a:off x="381000" y="1143000"/>
          <a:ext cx="8382000" cy="3425688"/>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xmlns="" val="20000"/>
                    </a:ext>
                  </a:extLst>
                </a:gridCol>
                <a:gridCol w="1525147">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3505200">
                  <a:extLst>
                    <a:ext uri="{9D8B030D-6E8A-4147-A177-3AD203B41FA5}">
                      <a16:colId xmlns:a16="http://schemas.microsoft.com/office/drawing/2014/main" xmlns="" val="20003"/>
                    </a:ext>
                  </a:extLst>
                </a:gridCol>
              </a:tblGrid>
              <a:tr h="1186349">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xmlns="" val="10000"/>
                  </a:ext>
                </a:extLst>
              </a:tr>
              <a:tr h="2239339">
                <a:tc>
                  <a:txBody>
                    <a:bodyPr/>
                    <a:lstStyle/>
                    <a:p>
                      <a:pPr algn="ctr"/>
                      <a:r>
                        <a:rPr lang="en-GB" altLang="en-US" sz="1800" b="0" dirty="0">
                          <a:solidFill>
                            <a:schemeClr val="tx1"/>
                          </a:solidFill>
                          <a:latin typeface="Times New Roman" panose="02020603050405020304" pitchFamily="18" charset="0"/>
                          <a:cs typeface="Times New Roman" panose="02020603050405020304" pitchFamily="18" charset="0"/>
                        </a:rPr>
                        <a:t>Internet of things </a:t>
                      </a:r>
                      <a:r>
                        <a:rPr lang="en-GB" altLang="en-US" sz="1800" b="0" dirty="0" err="1">
                          <a:solidFill>
                            <a:schemeClr val="tx1"/>
                          </a:solidFill>
                          <a:latin typeface="Times New Roman" panose="02020603050405020304" pitchFamily="18" charset="0"/>
                          <a:cs typeface="Times New Roman" panose="02020603050405020304" pitchFamily="18" charset="0"/>
                        </a:rPr>
                        <a:t>appications</a:t>
                      </a:r>
                      <a:r>
                        <a:rPr lang="en-GB" altLang="en-US" sz="1800" b="0" dirty="0">
                          <a:solidFill>
                            <a:schemeClr val="tx1"/>
                          </a:solidFill>
                          <a:latin typeface="Times New Roman" panose="02020603050405020304" pitchFamily="18" charset="0"/>
                          <a:cs typeface="Times New Roman" panose="02020603050405020304" pitchFamily="18" charset="0"/>
                        </a:rPr>
                        <a:t> for elderly care</a:t>
                      </a:r>
                    </a:p>
                    <a:p>
                      <a:pPr algn="ctr"/>
                      <a:endParaRPr kumimoji="0"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T="45709" marB="45709"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err="1">
                          <a:solidFill>
                            <a:schemeClr val="tx1"/>
                          </a:solidFill>
                          <a:latin typeface="Times New Roman" panose="02020603050405020304" pitchFamily="18" charset="0"/>
                          <a:cs typeface="Times New Roman" panose="02020603050405020304" pitchFamily="18" charset="0"/>
                        </a:rPr>
                        <a:t>Samaneh</a:t>
                      </a:r>
                      <a:r>
                        <a:rPr lang="en-GB" altLang="en-US" sz="1800" b="0" dirty="0">
                          <a:solidFill>
                            <a:schemeClr val="tx1"/>
                          </a:solidFill>
                          <a:latin typeface="Times New Roman" panose="02020603050405020304" pitchFamily="18" charset="0"/>
                          <a:cs typeface="Times New Roman" panose="02020603050405020304" pitchFamily="18" charset="0"/>
                        </a:rPr>
                        <a:t> </a:t>
                      </a:r>
                      <a:r>
                        <a:rPr lang="en-GB" altLang="en-US" sz="1800" b="0" dirty="0" err="1">
                          <a:solidFill>
                            <a:schemeClr val="tx1"/>
                          </a:solidFill>
                          <a:latin typeface="Times New Roman" panose="02020603050405020304" pitchFamily="18" charset="0"/>
                          <a:cs typeface="Times New Roman" panose="02020603050405020304" pitchFamily="18" charset="0"/>
                        </a:rPr>
                        <a:t>madanian</a:t>
                      </a:r>
                      <a:r>
                        <a:rPr lang="en-GB" altLang="en-US" sz="1800" b="0" dirty="0">
                          <a:solidFill>
                            <a:schemeClr val="tx1"/>
                          </a:solidFill>
                          <a:latin typeface="Times New Roman" panose="02020603050405020304" pitchFamily="18" charset="0"/>
                          <a:cs typeface="Times New Roman" panose="02020603050405020304" pitchFamily="18" charset="0"/>
                        </a:rPr>
                        <a:t>&amp; Farhaan mirza</a:t>
                      </a:r>
                    </a:p>
                    <a:p>
                      <a:pPr algn="ctr"/>
                      <a:r>
                        <a:rPr lang="en-GB" altLang="en-US" sz="1800" b="0" dirty="0">
                          <a:solidFill>
                            <a:schemeClr val="tx1"/>
                          </a:solidFill>
                          <a:latin typeface="Times New Roman" panose="02020603050405020304" pitchFamily="18" charset="0"/>
                          <a:cs typeface="Times New Roman" panose="02020603050405020304" pitchFamily="18" charset="0"/>
                        </a:rPr>
                        <a:t>2021</a:t>
                      </a: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Aging Clinical and Experimental Research</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Increasing in elderly population put extra pressure on healthcare systems globally in terms of operational costs and resources</a:t>
                      </a:r>
                    </a:p>
                  </a:txBody>
                  <a:tcPr marT="45709" marB="45709" anchor="ct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1450469778"/>
              </p:ext>
            </p:extLst>
          </p:nvPr>
        </p:nvGraphicFramePr>
        <p:xfrm>
          <a:off x="381000" y="4568687"/>
          <a:ext cx="8382001" cy="1810175"/>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xmlns="" val="20000"/>
                    </a:ext>
                  </a:extLst>
                </a:gridCol>
                <a:gridCol w="1512439">
                  <a:extLst>
                    <a:ext uri="{9D8B030D-6E8A-4147-A177-3AD203B41FA5}">
                      <a16:colId xmlns:a16="http://schemas.microsoft.com/office/drawing/2014/main" xmlns="" val="20001"/>
                    </a:ext>
                  </a:extLst>
                </a:gridCol>
                <a:gridCol w="1536831">
                  <a:extLst>
                    <a:ext uri="{9D8B030D-6E8A-4147-A177-3AD203B41FA5}">
                      <a16:colId xmlns:a16="http://schemas.microsoft.com/office/drawing/2014/main" xmlns="" val="20002"/>
                    </a:ext>
                  </a:extLst>
                </a:gridCol>
                <a:gridCol w="3505201">
                  <a:extLst>
                    <a:ext uri="{9D8B030D-6E8A-4147-A177-3AD203B41FA5}">
                      <a16:colId xmlns:a16="http://schemas.microsoft.com/office/drawing/2014/main" xmlns="" val="20003"/>
                    </a:ext>
                  </a:extLst>
                </a:gridCol>
              </a:tblGrid>
              <a:tr h="1810175">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GB"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solution for independent elderly</a:t>
                      </a:r>
                      <a:endParaRPr kumimoji="0"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Elena Borelli&amp;</a:t>
                      </a:r>
                    </a:p>
                    <a:p>
                      <a:pPr algn="ctr"/>
                      <a:r>
                        <a:rPr lang="en-GB" altLang="en-US" sz="1800" b="0" dirty="0">
                          <a:solidFill>
                            <a:schemeClr val="tx1"/>
                          </a:solidFill>
                          <a:latin typeface="Times New Roman" panose="02020603050405020304" pitchFamily="18" charset="0"/>
                          <a:cs typeface="Times New Roman" panose="02020603050405020304" pitchFamily="18" charset="0"/>
                        </a:rPr>
                        <a:t>Giacomo </a:t>
                      </a:r>
                      <a:r>
                        <a:rPr lang="en-GB" altLang="en-US" sz="1800" b="0" dirty="0" err="1">
                          <a:solidFill>
                            <a:schemeClr val="tx1"/>
                          </a:solidFill>
                          <a:latin typeface="Times New Roman" panose="02020603050405020304" pitchFamily="18" charset="0"/>
                          <a:cs typeface="Times New Roman" panose="02020603050405020304" pitchFamily="18" charset="0"/>
                        </a:rPr>
                        <a:t>paolini</a:t>
                      </a: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2019</a:t>
                      </a:r>
                    </a:p>
                  </a:txBody>
                  <a:tcPr marT="45684" marB="456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tLang="en-US" sz="1800" b="0" dirty="0">
                          <a:solidFill>
                            <a:schemeClr val="tx1"/>
                          </a:solidFill>
                          <a:latin typeface="Times New Roman" panose="02020603050405020304" pitchFamily="18" charset="0"/>
                          <a:cs typeface="Times New Roman" panose="02020603050405020304" pitchFamily="18" charset="0"/>
                        </a:rPr>
                        <a:t>IEEE Xplore</a:t>
                      </a:r>
                    </a:p>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This paper provides a complete </a:t>
                      </a:r>
                      <a:r>
                        <a:rPr lang="en-US" sz="1800" b="0" dirty="0" err="1">
                          <a:solidFill>
                            <a:schemeClr val="tx1"/>
                          </a:solidFill>
                          <a:latin typeface="Times New Roman" panose="02020603050405020304" pitchFamily="18" charset="0"/>
                          <a:cs typeface="Times New Roman" panose="02020603050405020304" pitchFamily="18" charset="0"/>
                        </a:rPr>
                        <a:t>describtion</a:t>
                      </a:r>
                      <a:r>
                        <a:rPr lang="en-US" sz="1800" b="0" dirty="0">
                          <a:solidFill>
                            <a:schemeClr val="tx1"/>
                          </a:solidFill>
                          <a:latin typeface="Times New Roman" panose="02020603050405020304" pitchFamily="18" charset="0"/>
                          <a:cs typeface="Times New Roman" panose="02020603050405020304" pitchFamily="18" charset="0"/>
                        </a:rPr>
                        <a:t> of the HABITAT project </a:t>
                      </a:r>
                    </a:p>
                    <a:p>
                      <a:pPr algn="just"/>
                      <a:r>
                        <a:rPr lang="en-US" sz="1800" b="0" dirty="0">
                          <a:solidFill>
                            <a:schemeClr val="tx1"/>
                          </a:solidFill>
                          <a:latin typeface="Times New Roman" panose="02020603050405020304" pitchFamily="18" charset="0"/>
                          <a:cs typeface="Times New Roman" panose="02020603050405020304" pitchFamily="18" charset="0"/>
                        </a:rPr>
                        <a:t>in terms of methodology and smart objects development</a:t>
                      </a:r>
                    </a:p>
                  </a:txBody>
                  <a:tcPr marT="45684" marB="45684" anchor="ctr"/>
                </a:tc>
                <a:extLst>
                  <a:ext uri="{0D108BD9-81ED-4DB2-BD59-A6C34878D82A}">
                    <a16:rowId xmlns:a16="http://schemas.microsoft.com/office/drawing/2014/main" xmlns="" val="10000"/>
                  </a:ext>
                </a:extLst>
              </a:tr>
            </a:tbl>
          </a:graphicData>
        </a:graphic>
      </p:graphicFrame>
      <p:sp>
        <p:nvSpPr>
          <p:cNvPr id="8226" name="Slide Number Placeholder 9"/>
          <p:cNvSpPr txBox="1">
            <a:spLocks noGrp="1"/>
          </p:cNvSpPr>
          <p:nvPr>
            <p:ph type="sldNum" sz="quarter" idx="12"/>
          </p:nvPr>
        </p:nvSpPr>
        <p:spPr>
          <a:xfrm>
            <a:off x="6629400" y="6492875"/>
            <a:ext cx="2133600" cy="365125"/>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6</a:t>
            </a:r>
            <a:endParaRPr lang="en-US" altLang="en-US" sz="1200" dirty="0">
              <a:solidFill>
                <a:srgbClr val="898989"/>
              </a:solidFill>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4"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531689506"/>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xmlns="" val="20000"/>
                    </a:ext>
                  </a:extLst>
                </a:gridCol>
                <a:gridCol w="1512541">
                  <a:extLst>
                    <a:ext uri="{9D8B030D-6E8A-4147-A177-3AD203B41FA5}">
                      <a16:colId xmlns:a16="http://schemas.microsoft.com/office/drawing/2014/main" xmlns="" val="20001"/>
                    </a:ext>
                  </a:extLst>
                </a:gridCol>
                <a:gridCol w="1512541">
                  <a:extLst>
                    <a:ext uri="{9D8B030D-6E8A-4147-A177-3AD203B41FA5}">
                      <a16:colId xmlns:a16="http://schemas.microsoft.com/office/drawing/2014/main" xmlns="" val="20002"/>
                    </a:ext>
                  </a:extLst>
                </a:gridCol>
                <a:gridCol w="3529264">
                  <a:extLst>
                    <a:ext uri="{9D8B030D-6E8A-4147-A177-3AD203B41FA5}">
                      <a16:colId xmlns:a16="http://schemas.microsoft.com/office/drawing/2014/main" xmlns="" val="20003"/>
                    </a:ext>
                  </a:extLst>
                </a:gridCol>
              </a:tblGrid>
              <a:tr h="100565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xmlns="" val="10000"/>
                  </a:ext>
                </a:extLst>
              </a:tr>
              <a:tr h="2559867">
                <a:tc>
                  <a:txBody>
                    <a:bodyPr/>
                    <a:lstStyle/>
                    <a:p>
                      <a:pPr algn="ctr"/>
                      <a:r>
                        <a:rPr lang="en-GB" altLang="en-US" sz="1800" b="0" baseline="0" dirty="0">
                          <a:solidFill>
                            <a:schemeClr val="tx1"/>
                          </a:solidFill>
                          <a:latin typeface="Times New Roman" panose="02020603050405020304" pitchFamily="18" charset="0"/>
                          <a:cs typeface="Times New Roman" panose="02020603050405020304" pitchFamily="18" charset="0"/>
                        </a:rPr>
                        <a:t>Smart Wheelchair based on IOT for Disabled and Elderly people</a:t>
                      </a:r>
                    </a:p>
                  </a:txBody>
                  <a:tcPr marT="45709" marB="45709" anchor="ctr"/>
                </a:tc>
                <a:tc>
                  <a:txBody>
                    <a:bodyPr/>
                    <a:lstStyle/>
                    <a:p>
                      <a:pPr algn="ctr"/>
                      <a:r>
                        <a:rPr lang="en-GB" altLang="en-US" sz="1800" b="0" baseline="0" dirty="0" err="1">
                          <a:solidFill>
                            <a:schemeClr val="tx1"/>
                          </a:solidFill>
                          <a:latin typeface="Times New Roman" panose="02020603050405020304" pitchFamily="18" charset="0"/>
                          <a:cs typeface="Times New Roman" panose="02020603050405020304" pitchFamily="18" charset="0"/>
                        </a:rPr>
                        <a:t>Anantha</a:t>
                      </a:r>
                      <a:r>
                        <a:rPr lang="en-GB" altLang="en-US" sz="1800" b="0" baseline="0" dirty="0">
                          <a:solidFill>
                            <a:schemeClr val="tx1"/>
                          </a:solidFill>
                          <a:latin typeface="Times New Roman" panose="02020603050405020304" pitchFamily="18" charset="0"/>
                          <a:cs typeface="Times New Roman" panose="02020603050405020304" pitchFamily="18" charset="0"/>
                        </a:rPr>
                        <a:t> </a:t>
                      </a:r>
                      <a:r>
                        <a:rPr lang="en-GB" altLang="en-US" sz="1800" b="0" baseline="0" dirty="0" err="1">
                          <a:solidFill>
                            <a:schemeClr val="tx1"/>
                          </a:solidFill>
                          <a:latin typeface="Times New Roman" panose="02020603050405020304" pitchFamily="18" charset="0"/>
                          <a:cs typeface="Times New Roman" panose="02020603050405020304" pitchFamily="18" charset="0"/>
                        </a:rPr>
                        <a:t>Rushitha</a:t>
                      </a:r>
                      <a:r>
                        <a:rPr lang="en-GB" altLang="en-US" sz="1800" b="0" baseline="0" dirty="0">
                          <a:solidFill>
                            <a:schemeClr val="tx1"/>
                          </a:solidFill>
                          <a:latin typeface="Times New Roman" panose="02020603050405020304" pitchFamily="18" charset="0"/>
                          <a:cs typeface="Times New Roman" panose="02020603050405020304" pitchFamily="18" charset="0"/>
                        </a:rPr>
                        <a:t> Lakshmi&amp;</a:t>
                      </a:r>
                    </a:p>
                    <a:p>
                      <a:pPr algn="ctr"/>
                      <a:r>
                        <a:rPr lang="en-GB" altLang="en-US" sz="1800" b="0" baseline="0" dirty="0">
                          <a:solidFill>
                            <a:schemeClr val="tx1"/>
                          </a:solidFill>
                          <a:latin typeface="Times New Roman" panose="02020603050405020304" pitchFamily="18" charset="0"/>
                          <a:cs typeface="Times New Roman" panose="02020603050405020304" pitchFamily="18" charset="0"/>
                        </a:rPr>
                        <a:t>2022</a:t>
                      </a:r>
                    </a:p>
                  </a:txBody>
                  <a:tcPr marT="45709" marB="45709" anchor="ctr"/>
                </a:tc>
                <a:tc>
                  <a:txBody>
                    <a:bodyPr/>
                    <a:lstStyle/>
                    <a:p>
                      <a:pPr algn="ctr"/>
                      <a:r>
                        <a:rPr lang="en-US" sz="1800" b="0" baseline="0" dirty="0">
                          <a:solidFill>
                            <a:schemeClr val="tx1"/>
                          </a:solidFill>
                          <a:latin typeface="Times New Roman" panose="02020603050405020304" pitchFamily="18" charset="0"/>
                          <a:cs typeface="Times New Roman" panose="02020603050405020304" pitchFamily="18" charset="0"/>
                        </a:rPr>
                        <a:t>IJRASET</a:t>
                      </a:r>
                    </a:p>
                  </a:txBody>
                  <a:tcPr marT="45709" marB="45709" anchor="ctr"/>
                </a:tc>
                <a:tc>
                  <a:txBody>
                    <a:bodyPr/>
                    <a:lstStyle/>
                    <a:p>
                      <a:pPr algn="just"/>
                      <a:r>
                        <a:rPr lang="en-US" sz="1800" b="0" baseline="0" dirty="0">
                          <a:solidFill>
                            <a:schemeClr val="tx1"/>
                          </a:solidFill>
                          <a:latin typeface="Times New Roman" panose="02020603050405020304" pitchFamily="18" charset="0"/>
                          <a:cs typeface="Times New Roman" panose="02020603050405020304" pitchFamily="18" charset="0"/>
                        </a:rPr>
                        <a:t>The main purpose of this project is to provide and increase the mobility of people who suffer from locomotor disability in their hands as well as their legs, and elderly people who don't have strength in their hands. </a:t>
                      </a:r>
                    </a:p>
                  </a:txBody>
                  <a:tcPr marT="45709" marB="45709" anchor="ct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304945102"/>
              </p:ext>
            </p:extLst>
          </p:nvPr>
        </p:nvGraphicFramePr>
        <p:xfrm>
          <a:off x="381000" y="4800600"/>
          <a:ext cx="8382000" cy="1736725"/>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xmlns="" val="20000"/>
                    </a:ext>
                  </a:extLst>
                </a:gridCol>
                <a:gridCol w="1512439">
                  <a:extLst>
                    <a:ext uri="{9D8B030D-6E8A-4147-A177-3AD203B41FA5}">
                      <a16:colId xmlns:a16="http://schemas.microsoft.com/office/drawing/2014/main" xmlns="" val="20001"/>
                    </a:ext>
                  </a:extLst>
                </a:gridCol>
                <a:gridCol w="1512439">
                  <a:extLst>
                    <a:ext uri="{9D8B030D-6E8A-4147-A177-3AD203B41FA5}">
                      <a16:colId xmlns:a16="http://schemas.microsoft.com/office/drawing/2014/main" xmlns="" val="20002"/>
                    </a:ext>
                  </a:extLst>
                </a:gridCol>
                <a:gridCol w="3529592">
                  <a:extLst>
                    <a:ext uri="{9D8B030D-6E8A-4147-A177-3AD203B41FA5}">
                      <a16:colId xmlns:a16="http://schemas.microsoft.com/office/drawing/2014/main" xmlns="" val="20003"/>
                    </a:ext>
                  </a:extLst>
                </a:gridCol>
              </a:tblGrid>
              <a:tr h="1736725">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Essentials of IOT based healthcare for old aged people</a:t>
                      </a: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 P</a:t>
                      </a:r>
                      <a:r>
                        <a:rPr lang="en-IN" altLang="en-GB" sz="1800" b="0" dirty="0">
                          <a:solidFill>
                            <a:schemeClr val="tx1"/>
                          </a:solidFill>
                          <a:latin typeface="Times New Roman" panose="02020603050405020304" pitchFamily="18" charset="0"/>
                          <a:cs typeface="Times New Roman" panose="02020603050405020304" pitchFamily="18" charset="0"/>
                        </a:rPr>
                        <a:t> Beaulah Soundarabai</a:t>
                      </a: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2020</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ADALYA</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Digital health monitoring has taken the vital space in today’s world and we are in a new age of patient care, monitoring and treatments. </a:t>
                      </a:r>
                    </a:p>
                  </a:txBody>
                  <a:tcPr marT="45684" marB="45684" anchor="ctr"/>
                </a:tc>
                <a:extLst>
                  <a:ext uri="{0D108BD9-81ED-4DB2-BD59-A6C34878D82A}">
                    <a16:rowId xmlns:a16="http://schemas.microsoft.com/office/drawing/2014/main" xmlns="" val="10000"/>
                  </a:ext>
                </a:extLst>
              </a:tr>
            </a:tbl>
          </a:graphicData>
        </a:graphic>
      </p:graphicFrame>
      <p:sp>
        <p:nvSpPr>
          <p:cNvPr id="10274" name="Slide Number Placeholder 9"/>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endParaRPr lang="en-US" altLang="en-US" sz="1200" dirty="0">
              <a:solidFill>
                <a:srgbClr val="898989"/>
              </a:solidFill>
              <a:cs typeface="Arial" panose="020B0604020202020204" pitchFamily="34" charset="0"/>
            </a:endParaRPr>
          </a:p>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7</a:t>
            </a:r>
            <a:endParaRPr lang="en-US" altLang="en-US" sz="1200" dirty="0">
              <a:solidFill>
                <a:srgbClr val="898989"/>
              </a:solidFill>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2211099014"/>
              </p:ext>
            </p:extLst>
          </p:nvPr>
        </p:nvGraphicFramePr>
        <p:xfrm>
          <a:off x="533399" y="1219200"/>
          <a:ext cx="8229600" cy="3565685"/>
        </p:xfrm>
        <a:graphic>
          <a:graphicData uri="http://schemas.openxmlformats.org/drawingml/2006/table">
            <a:tbl>
              <a:tblPr firstRow="1" bandRow="1">
                <a:tableStyleId>{5940675A-B579-460E-94D1-54222C63F5DA}</a:tableStyleId>
              </a:tblPr>
              <a:tblGrid>
                <a:gridCol w="1220991">
                  <a:extLst>
                    <a:ext uri="{9D8B030D-6E8A-4147-A177-3AD203B41FA5}">
                      <a16:colId xmlns:a16="http://schemas.microsoft.com/office/drawing/2014/main" xmlns="" val="20000"/>
                    </a:ext>
                  </a:extLst>
                </a:gridCol>
                <a:gridCol w="1617371">
                  <a:extLst>
                    <a:ext uri="{9D8B030D-6E8A-4147-A177-3AD203B41FA5}">
                      <a16:colId xmlns:a16="http://schemas.microsoft.com/office/drawing/2014/main" xmlns="" val="20001"/>
                    </a:ext>
                  </a:extLst>
                </a:gridCol>
                <a:gridCol w="1617371">
                  <a:extLst>
                    <a:ext uri="{9D8B030D-6E8A-4147-A177-3AD203B41FA5}">
                      <a16:colId xmlns:a16="http://schemas.microsoft.com/office/drawing/2014/main" xmlns="" val="20002"/>
                    </a:ext>
                  </a:extLst>
                </a:gridCol>
                <a:gridCol w="3773867">
                  <a:extLst>
                    <a:ext uri="{9D8B030D-6E8A-4147-A177-3AD203B41FA5}">
                      <a16:colId xmlns:a16="http://schemas.microsoft.com/office/drawing/2014/main" xmlns="" val="20003"/>
                    </a:ext>
                  </a:extLst>
                </a:gridCol>
              </a:tblGrid>
              <a:tr h="100565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xmlns="" val="10000"/>
                  </a:ext>
                </a:extLst>
              </a:tr>
              <a:tr h="2559867">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 based Health Care System</a:t>
                      </a:r>
                    </a:p>
                  </a:txBody>
                  <a:tcPr marT="45709" marB="45709"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Kumar D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Ramkumar S</a:t>
                      </a:r>
                    </a:p>
                    <a:p>
                      <a:pPr algn="ctr"/>
                      <a:r>
                        <a:rPr lang="en-IN" altLang="en-US" sz="1800" b="0" dirty="0">
                          <a:solidFill>
                            <a:schemeClr val="tx1"/>
                          </a:solidFill>
                          <a:latin typeface="Times New Roman" panose="02020603050405020304" pitchFamily="18" charset="0"/>
                          <a:cs typeface="Times New Roman" panose="02020603050405020304" pitchFamily="18" charset="0"/>
                        </a:rPr>
                        <a:t>2019</a:t>
                      </a:r>
                    </a:p>
                  </a:txBody>
                  <a:tcPr marT="45709" marB="45709"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ResearchGate</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The aim of this paper is to design an IOT based architecture for health related issues such as Diabetics, Heart Monitoring system, to check body temperature, Pulse rate and kidney function</a:t>
                      </a:r>
                      <a:r>
                        <a:rPr lang="en-IN" altLang="en-US" sz="1800" b="0" dirty="0">
                          <a:solidFill>
                            <a:schemeClr val="tx1"/>
                          </a:solidFill>
                          <a:latin typeface="Times New Roman" panose="02020603050405020304" pitchFamily="18" charset="0"/>
                          <a:cs typeface="Times New Roman" panose="02020603050405020304" pitchFamily="18" charset="0"/>
                        </a:rPr>
                        <a:t>ing</a:t>
                      </a:r>
                    </a:p>
                  </a:txBody>
                  <a:tcPr marT="45709" marB="45709" anchor="ct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96043818"/>
              </p:ext>
            </p:extLst>
          </p:nvPr>
        </p:nvGraphicFramePr>
        <p:xfrm>
          <a:off x="533398" y="4800600"/>
          <a:ext cx="8229600" cy="1736725"/>
        </p:xfrm>
        <a:graphic>
          <a:graphicData uri="http://schemas.openxmlformats.org/drawingml/2006/table">
            <a:tbl>
              <a:tblPr firstRow="1" bandRow="1">
                <a:tableStyleId>{5940675A-B579-460E-94D1-54222C63F5DA}</a:tableStyleId>
              </a:tblPr>
              <a:tblGrid>
                <a:gridCol w="1219202">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3733798">
                  <a:extLst>
                    <a:ext uri="{9D8B030D-6E8A-4147-A177-3AD203B41FA5}">
                      <a16:colId xmlns:a16="http://schemas.microsoft.com/office/drawing/2014/main" xmlns="" val="20003"/>
                    </a:ext>
                  </a:extLst>
                </a:gridCol>
              </a:tblGrid>
              <a:tr h="1736725">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Smart Healthcare </a:t>
                      </a: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Monitoring using</a:t>
                      </a: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a:t>
                      </a: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 </a:t>
                      </a:r>
                      <a:r>
                        <a:rPr lang="en-IN" altLang="en-GB" sz="1800" b="0" dirty="0">
                          <a:solidFill>
                            <a:schemeClr val="tx1"/>
                          </a:solidFill>
                          <a:latin typeface="Times New Roman" panose="02020603050405020304" pitchFamily="18" charset="0"/>
                          <a:cs typeface="Times New Roman" panose="02020603050405020304" pitchFamily="18" charset="0"/>
                        </a:rPr>
                        <a:t>Shubham Banka &amp;</a:t>
                      </a:r>
                    </a:p>
                    <a:p>
                      <a:pPr algn="ctr"/>
                      <a:r>
                        <a:rPr lang="en-IN" altLang="en-GB" sz="1800" b="0" dirty="0">
                          <a:solidFill>
                            <a:schemeClr val="tx1"/>
                          </a:solidFill>
                          <a:latin typeface="Times New Roman" panose="02020603050405020304" pitchFamily="18" charset="0"/>
                          <a:cs typeface="Times New Roman" panose="02020603050405020304" pitchFamily="18" charset="0"/>
                        </a:rPr>
                        <a:t>Isha madan</a:t>
                      </a:r>
                    </a:p>
                    <a:p>
                      <a:pPr algn="ctr"/>
                      <a:r>
                        <a:rPr lang="en-IN" altLang="en-GB" sz="1800" b="0" dirty="0">
                          <a:solidFill>
                            <a:schemeClr val="tx1"/>
                          </a:solidFill>
                          <a:latin typeface="Times New Roman" panose="02020603050405020304" pitchFamily="18" charset="0"/>
                          <a:cs typeface="Times New Roman" panose="02020603050405020304" pitchFamily="18" charset="0"/>
                        </a:rPr>
                        <a:t>2018</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International Journal of Appiled Engineering Research</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Many such devices equipped with medical sensors are present in the ICUs now-a-days</a:t>
                      </a:r>
                    </a:p>
                  </a:txBody>
                  <a:tcPr marT="45684" marB="45684" anchor="ctr"/>
                </a:tc>
                <a:extLst>
                  <a:ext uri="{0D108BD9-81ED-4DB2-BD59-A6C34878D82A}">
                    <a16:rowId xmlns:a16="http://schemas.microsoft.com/office/drawing/2014/main" xmlns="" val="10000"/>
                  </a:ext>
                </a:extLst>
              </a:tr>
            </a:tbl>
          </a:graphicData>
        </a:graphic>
      </p:graphicFrame>
      <p:sp>
        <p:nvSpPr>
          <p:cNvPr id="12322" name="Slide Number Placeholder 9"/>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endParaRPr lang="en-US" altLang="en-US" sz="1200" dirty="0">
              <a:solidFill>
                <a:srgbClr val="898989"/>
              </a:solidFill>
              <a:cs typeface="Arial" panose="020B0604020202020204" pitchFamily="34" charset="0"/>
            </a:endParaRPr>
          </a:p>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8</a:t>
            </a:r>
            <a:endParaRPr lang="en-US" altLang="en-US" sz="1200" dirty="0">
              <a:solidFill>
                <a:srgbClr val="898989"/>
              </a:solidFill>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0"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907772440"/>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xmlns="" val="20000"/>
                    </a:ext>
                  </a:extLst>
                </a:gridCol>
                <a:gridCol w="1512541">
                  <a:extLst>
                    <a:ext uri="{9D8B030D-6E8A-4147-A177-3AD203B41FA5}">
                      <a16:colId xmlns:a16="http://schemas.microsoft.com/office/drawing/2014/main" xmlns="" val="20001"/>
                    </a:ext>
                  </a:extLst>
                </a:gridCol>
                <a:gridCol w="1512541">
                  <a:extLst>
                    <a:ext uri="{9D8B030D-6E8A-4147-A177-3AD203B41FA5}">
                      <a16:colId xmlns:a16="http://schemas.microsoft.com/office/drawing/2014/main" xmlns="" val="20002"/>
                    </a:ext>
                  </a:extLst>
                </a:gridCol>
                <a:gridCol w="3529264">
                  <a:extLst>
                    <a:ext uri="{9D8B030D-6E8A-4147-A177-3AD203B41FA5}">
                      <a16:colId xmlns:a16="http://schemas.microsoft.com/office/drawing/2014/main" xmlns="" val="20003"/>
                    </a:ext>
                  </a:extLst>
                </a:gridCol>
              </a:tblGrid>
              <a:tr h="100565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xmlns="" val="10000"/>
                  </a:ext>
                </a:extLst>
              </a:tr>
              <a:tr h="2559867">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Design and Implementation of an IOT based Medical Assistant Robot</a:t>
                      </a:r>
                    </a:p>
                  </a:txBody>
                  <a:tcPr marT="45709" marB="45709"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IN" altLang="en-US" sz="1800" b="0" dirty="0">
                          <a:solidFill>
                            <a:schemeClr val="tx1"/>
                          </a:solidFill>
                          <a:latin typeface="Times New Roman" panose="02020603050405020304" pitchFamily="18" charset="0"/>
                          <a:cs typeface="Times New Roman" panose="02020603050405020304" pitchFamily="18" charset="0"/>
                        </a:rPr>
                        <a:t>Md Anower Hossain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 Md.Azad Hossain</a:t>
                      </a:r>
                    </a:p>
                    <a:p>
                      <a:pPr algn="ctr"/>
                      <a:r>
                        <a:rPr lang="en-IN" altLang="en-US" sz="1800" b="0" dirty="0">
                          <a:solidFill>
                            <a:schemeClr val="tx1"/>
                          </a:solidFill>
                          <a:latin typeface="Times New Roman" panose="02020603050405020304" pitchFamily="18" charset="0"/>
                          <a:cs typeface="Times New Roman" panose="02020603050405020304" pitchFamily="18" charset="0"/>
                        </a:rPr>
                        <a:t>2020</a:t>
                      </a:r>
                    </a:p>
                  </a:txBody>
                  <a:tcPr marT="45709" marB="45709"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ResearchGate</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This paper discusses in detail a proposed IoT-Based Medical Assistant Robot (Aido-Bot) that will be designed and implemented for the disabled and the patients in need. </a:t>
                      </a:r>
                    </a:p>
                  </a:txBody>
                  <a:tcPr marT="45709" marB="45709" anchor="ct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314360918"/>
              </p:ext>
            </p:extLst>
          </p:nvPr>
        </p:nvGraphicFramePr>
        <p:xfrm>
          <a:off x="381000" y="4800600"/>
          <a:ext cx="8382000" cy="173728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xmlns="" val="20000"/>
                    </a:ext>
                  </a:extLst>
                </a:gridCol>
                <a:gridCol w="1512439">
                  <a:extLst>
                    <a:ext uri="{9D8B030D-6E8A-4147-A177-3AD203B41FA5}">
                      <a16:colId xmlns:a16="http://schemas.microsoft.com/office/drawing/2014/main" xmlns="" val="20001"/>
                    </a:ext>
                  </a:extLst>
                </a:gridCol>
                <a:gridCol w="1512439">
                  <a:extLst>
                    <a:ext uri="{9D8B030D-6E8A-4147-A177-3AD203B41FA5}">
                      <a16:colId xmlns:a16="http://schemas.microsoft.com/office/drawing/2014/main" xmlns="" val="20002"/>
                    </a:ext>
                  </a:extLst>
                </a:gridCol>
                <a:gridCol w="3529592">
                  <a:extLst>
                    <a:ext uri="{9D8B030D-6E8A-4147-A177-3AD203B41FA5}">
                      <a16:colId xmlns:a16="http://schemas.microsoft.com/office/drawing/2014/main" xmlns="" val="20003"/>
                    </a:ext>
                  </a:extLst>
                </a:gridCol>
              </a:tblGrid>
              <a:tr h="1736725">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based self patient’s Health Monitoring system</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Hitesh Kumar</a:t>
                      </a:r>
                    </a:p>
                    <a:p>
                      <a:pPr algn="ctr"/>
                      <a:r>
                        <a:rPr lang="en-IN" altLang="en-US" sz="1800" b="0" dirty="0">
                          <a:solidFill>
                            <a:schemeClr val="tx1"/>
                          </a:solidFill>
                          <a:latin typeface="Times New Roman" panose="02020603050405020304" pitchFamily="18" charset="0"/>
                          <a:cs typeface="Times New Roman" panose="02020603050405020304" pitchFamily="18" charset="0"/>
                        </a:rPr>
                        <a:t>Sharma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Sahil Taneja</a:t>
                      </a:r>
                    </a:p>
                    <a:p>
                      <a:pPr algn="ctr"/>
                      <a:r>
                        <a:rPr lang="en-IN" altLang="en-US" sz="1800" b="0" dirty="0">
                          <a:solidFill>
                            <a:schemeClr val="tx1"/>
                          </a:solidFill>
                          <a:latin typeface="Times New Roman" panose="02020603050405020304" pitchFamily="18" charset="0"/>
                          <a:cs typeface="Times New Roman" panose="02020603050405020304" pitchFamily="18" charset="0"/>
                        </a:rPr>
                        <a:t>2019</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IEEE Xplore</a:t>
                      </a:r>
                    </a:p>
                  </a:txBody>
                  <a:tcPr marT="45684" marB="45684" anchor="ctr"/>
                </a:tc>
                <a:tc>
                  <a:txBody>
                    <a:bodyPr/>
                    <a:lstStyle/>
                    <a:p>
                      <a:pPr algn="just"/>
                      <a:r>
                        <a:rPr lang="en-IN" altLang="en-US" sz="1800" b="0" dirty="0">
                          <a:solidFill>
                            <a:schemeClr val="tx1"/>
                          </a:solidFill>
                          <a:latin typeface="Times New Roman" panose="02020603050405020304" pitchFamily="18" charset="0"/>
                          <a:cs typeface="Times New Roman" panose="02020603050405020304" pitchFamily="18" charset="0"/>
                        </a:rPr>
                        <a:t>In some particular situations,it even becomes difficult for healthcare service providers to frequently check patient’s health status</a:t>
                      </a:r>
                    </a:p>
                  </a:txBody>
                  <a:tcPr marT="45684" marB="45684" anchor="ctr"/>
                </a:tc>
                <a:extLst>
                  <a:ext uri="{0D108BD9-81ED-4DB2-BD59-A6C34878D82A}">
                    <a16:rowId xmlns:a16="http://schemas.microsoft.com/office/drawing/2014/main" xmlns="" val="10000"/>
                  </a:ext>
                </a:extLst>
              </a:tr>
            </a:tbl>
          </a:graphicData>
        </a:graphic>
      </p:graphicFrame>
      <p:sp>
        <p:nvSpPr>
          <p:cNvPr id="14370" name="Slide Number Placeholder 9"/>
          <p:cNvSpPr txBox="1">
            <a:spLocks noGrp="1"/>
          </p:cNvSpPr>
          <p:nvPr>
            <p:ph type="sldNum" sz="quarter" idx="12"/>
          </p:nvPr>
        </p:nvSpPr>
        <p:spPr>
          <a:xfrm>
            <a:off x="6553200" y="6506127"/>
            <a:ext cx="2133600" cy="365125"/>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9</a:t>
            </a:r>
            <a:endParaRPr lang="en-US" altLang="en-US" sz="1200" dirty="0">
              <a:solidFill>
                <a:srgbClr val="898989"/>
              </a:solidFill>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74</TotalTime>
  <Words>1184</Words>
  <Application>Microsoft Office PowerPoint</Application>
  <PresentationFormat>On-screen Show (4:3)</PresentationFormat>
  <Paragraphs>319</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Table of Contents</vt:lpstr>
      <vt:lpstr> Objectives</vt:lpstr>
      <vt:lpstr>Abstract</vt:lpstr>
      <vt:lpstr> Introduction</vt:lpstr>
      <vt:lpstr> Literature Survey</vt:lpstr>
      <vt:lpstr> Literature Survey</vt:lpstr>
      <vt:lpstr> Literature Survey</vt:lpstr>
      <vt:lpstr> Literature Survey</vt:lpstr>
      <vt:lpstr> Literature Survey</vt:lpstr>
      <vt:lpstr> Literature Survey</vt:lpstr>
      <vt:lpstr> Problem  Identification </vt:lpstr>
      <vt:lpstr> Block  Diagram </vt:lpstr>
      <vt:lpstr>References</vt:lpstr>
      <vt:lpstr>References</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R &amp; D</dc:creator>
  <cp:lastModifiedBy>Windows User</cp:lastModifiedBy>
  <cp:revision>390</cp:revision>
  <dcterms:created xsi:type="dcterms:W3CDTF">2006-08-16T00:00:00Z</dcterms:created>
  <dcterms:modified xsi:type="dcterms:W3CDTF">2022-09-13T16:14:30Z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CE9D7E6E127746E5B0F2CD9AFBBA18B1</vt:lpwstr>
  </property>
  <property fmtid="{D5CDD505-2E9C-101B-9397-08002B2CF9AE}" pid="3" name="KSOProductBuildVer">
    <vt:lpwstr>1033-11.2.0.11254</vt:lpwstr>
  </property>
</Properties>
</file>