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74" r:id="rId2"/>
    <p:sldId id="396" r:id="rId3"/>
    <p:sldId id="373" r:id="rId4"/>
    <p:sldId id="392" r:id="rId5"/>
    <p:sldId id="391" r:id="rId6"/>
    <p:sldId id="406" r:id="rId7"/>
    <p:sldId id="409" r:id="rId8"/>
    <p:sldId id="408" r:id="rId9"/>
    <p:sldId id="407" r:id="rId10"/>
    <p:sldId id="410" r:id="rId11"/>
    <p:sldId id="411" r:id="rId12"/>
    <p:sldId id="397" r:id="rId13"/>
    <p:sldId id="307" r:id="rId14"/>
    <p:sldId id="359" r:id="rId15"/>
    <p:sldId id="363" r:id="rId16"/>
    <p:sldId id="399" r:id="rId17"/>
    <p:sldId id="400" r:id="rId18"/>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70">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p:restoredTop sz="74760" autoAdjust="0"/>
  </p:normalViewPr>
  <p:slideViewPr>
    <p:cSldViewPr showGuides="1">
      <p:cViewPr varScale="1">
        <p:scale>
          <a:sx n="58" d="100"/>
          <a:sy n="58" d="100"/>
        </p:scale>
        <p:origin x="2174" y="67"/>
      </p:cViewPr>
      <p:guideLst>
        <p:guide orient="horz" pos="2170"/>
        <p:guide pos="2904"/>
      </p:guideLst>
    </p:cSldViewPr>
  </p:slideViewPr>
  <p:outlineViewPr>
    <p:cViewPr>
      <p:scale>
        <a:sx n="33" d="100"/>
        <a:sy n="33" d="100"/>
      </p:scale>
      <p:origin x="0" y="3492"/>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1B7718B-F7FF-4BE8-AF91-FD7FE08278E5}" type="datetimeFigureOut">
              <a:rPr kumimoji="0" lang="en-US" sz="1200" b="0" i="0" u="none" strike="noStrike" kern="1200" cap="none" spc="0" normalizeH="0" baseline="0" noProof="0">
                <a:ln>
                  <a:noFill/>
                </a:ln>
                <a:solidFill>
                  <a:schemeClr val="tx1"/>
                </a:solidFill>
                <a:effectLst/>
                <a:uLnTx/>
                <a:uFillTx/>
                <a:latin typeface="+mn-lt"/>
                <a:ea typeface="+mn-ea"/>
                <a:cs typeface="+mn-cs"/>
              </a:rPr>
              <a:t>10-Sep-22</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en-US" altLang="en-US" sz="1200" dirty="0">
                <a:latin typeface="Calibri" panose="020F0502020204030204" pitchFamily="34" charset="0"/>
              </a:rPr>
              <a:t>‹#›</a:t>
            </a:fld>
            <a:endParaRPr lang="en-US"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0887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491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3714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8449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8692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a:solidFill>
              <a:srgbClr val="000000">
                <a:alpha val="100000"/>
              </a:srgbClr>
            </a:solidFill>
            <a:miter lim="800000"/>
          </a:ln>
        </p:spPr>
      </p:sp>
      <p:sp>
        <p:nvSpPr>
          <p:cNvPr id="9219"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92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t>6</a:t>
            </a:fld>
            <a:endParaRPr lang="en-US" altLang="en-US" sz="1200"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a:solidFill>
              <a:srgbClr val="000000">
                <a:alpha val="100000"/>
              </a:srgbClr>
            </a:solidFill>
            <a:miter lim="800000"/>
          </a:ln>
        </p:spPr>
      </p:sp>
      <p:sp>
        <p:nvSpPr>
          <p:cNvPr id="11267"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112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t>7</a:t>
            </a:fld>
            <a:endParaRPr lang="en-US" altLang="en-US" sz="1200" dirty="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a:solidFill>
              <a:srgbClr val="000000">
                <a:alpha val="100000"/>
              </a:srgbClr>
            </a:solidFill>
            <a:miter lim="800000"/>
          </a:ln>
        </p:spPr>
      </p:sp>
      <p:sp>
        <p:nvSpPr>
          <p:cNvPr id="13315"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1331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t>8</a:t>
            </a:fld>
            <a:endParaRPr lang="en-US" altLang="en-US" sz="1200" dirty="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a:solidFill>
              <a:srgbClr val="000000">
                <a:alpha val="100000"/>
              </a:srgbClr>
            </a:solidFill>
            <a:miter lim="800000"/>
          </a:ln>
        </p:spPr>
      </p:sp>
      <p:sp>
        <p:nvSpPr>
          <p:cNvPr id="15363"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1536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t>9</a:t>
            </a:fld>
            <a:endParaRPr lang="en-US" altLang="en-US" sz="1200" dirty="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a:solidFill>
              <a:srgbClr val="000000">
                <a:alpha val="100000"/>
              </a:srgbClr>
            </a:solidFill>
            <a:miter lim="800000"/>
          </a:ln>
        </p:spPr>
      </p:sp>
      <p:sp>
        <p:nvSpPr>
          <p:cNvPr id="17411"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1741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t>10</a:t>
            </a:fld>
            <a:endParaRPr lang="en-US" altLang="en-US" sz="1200" dirty="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a:solidFill>
              <a:srgbClr val="000000">
                <a:alpha val="100000"/>
              </a:srgbClr>
            </a:solidFill>
            <a:miter lim="800000"/>
          </a:ln>
        </p:spPr>
      </p:sp>
      <p:sp>
        <p:nvSpPr>
          <p:cNvPr id="19459"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1946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t>11</a:t>
            </a:fld>
            <a:endParaRPr lang="en-US" altLang="en-US" sz="1200" dirty="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2439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10-Sep-22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10-Sep-22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10-Sep-22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10-Sep-22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10-Sep-22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10-Sep-22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10-Sep-22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10-Sep-22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10-Sep-22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10-Sep-22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10-Sep-22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en-US" dirty="0"/>
              <a:t>Click to edit Master title style</a:t>
            </a:r>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9D95529-4217-451F-99EF-DF17067965D7}"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10-Sep-22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lvl="0" eaLnBrk="1" hangingPunct="1"/>
            <a:fld id="{9A0DB2DC-4C9A-4742-B13C-FB6460FD3503}" type="slidenum">
              <a:rPr lang="en-US" altLang="en-US" dirty="0"/>
              <a:t>‹#›</a:t>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4876800"/>
            <a:ext cx="4953000" cy="1981200"/>
          </a:xfrm>
        </p:spPr>
        <p:txBody>
          <a:bodyPr vert="horz" wrap="square" lIns="91440" tIns="45720" rIns="91440" bIns="45720" numCol="1" rtlCol="0" anchor="t" anchorCtr="0" compatLnSpc="1">
            <a:normAutofit fontScale="25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7200" b="1" i="0" u="sng" strike="noStrike" kern="1200" cap="none" spc="0" normalizeH="0" baseline="0" noProof="0" dirty="0">
                <a:ln>
                  <a:noFill/>
                </a:ln>
                <a:solidFill>
                  <a:srgbClr val="FF0000"/>
                </a:solidFill>
                <a:effectLst/>
                <a:uLnTx/>
                <a:uFillTx/>
                <a:latin typeface="Cambria" panose="02040503050406030204" pitchFamily="18" charset="0"/>
                <a:ea typeface="+mn-ea"/>
                <a:cs typeface="+mn-cs"/>
              </a:rPr>
              <a:t>Team Members:</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7200" b="1" i="0" u="none" strike="noStrike" kern="1200" cap="none" spc="0" normalizeH="0" baseline="0" noProof="0" dirty="0">
                <a:ln>
                  <a:noFill/>
                </a:ln>
                <a:solidFill>
                  <a:srgbClr val="FF0000"/>
                </a:solidFill>
                <a:effectLst/>
                <a:uLnTx/>
                <a:uFillTx/>
                <a:latin typeface="Cambria" panose="02040503050406030204" pitchFamily="18" charset="0"/>
                <a:ea typeface="+mn-ea"/>
                <a:cs typeface="+mn-cs"/>
              </a:rPr>
              <a:t>     </a:t>
            </a:r>
            <a:r>
              <a:rPr kumimoji="0" lang="en-US" sz="72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rPr>
              <a:t>KARTHICK C (621319106034)</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72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rPr>
              <a:t>     AJAY ARAVINTH </a:t>
            </a:r>
            <a:r>
              <a:rPr kumimoji="0" lang="en-IN" altLang="en-US" sz="72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rPr>
              <a:t>M</a:t>
            </a:r>
            <a:r>
              <a:rPr kumimoji="0" lang="en-US" sz="72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rPr>
              <a:t>(621319121002) </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72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rPr>
              <a:t>     AJITHKUMAR </a:t>
            </a:r>
            <a:r>
              <a:rPr kumimoji="0" lang="en-IN" altLang="en-US" sz="72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rPr>
              <a:t>R</a:t>
            </a:r>
            <a:r>
              <a:rPr kumimoji="0" lang="en-US" sz="72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rPr>
              <a:t>(621319121003) </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72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rPr>
              <a:t>     DHARANIDHARAN</a:t>
            </a:r>
            <a:r>
              <a:rPr kumimoji="0" lang="en-IN" altLang="en-US" sz="72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rPr>
              <a:t> S A</a:t>
            </a:r>
            <a:r>
              <a:rPr kumimoji="0" lang="en-US" sz="72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rPr>
              <a:t>(621319121016) </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45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45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7200" b="1" i="0" u="none" strike="noStrike" kern="1200" cap="none" spc="0" normalizeH="0" baseline="0" noProof="0" dirty="0">
                <a:ln>
                  <a:noFill/>
                </a:ln>
                <a:solidFill>
                  <a:srgbClr val="002060"/>
                </a:solidFill>
                <a:effectLst/>
                <a:uLnTx/>
                <a:uFillTx/>
                <a:latin typeface="Cambria" panose="02040503050406030204" pitchFamily="18" charset="0"/>
                <a:ea typeface="+mn-ea"/>
                <a:cs typeface="+mn-cs"/>
              </a:rPr>
              <a:t>                                                                                                                                                                                                                                                     						</a:t>
            </a:r>
            <a:endParaRPr kumimoji="0" lang="en-US" sz="3200" b="0" i="0" u="none" strike="noStrike" kern="1200" cap="none" spc="0" normalizeH="0" baseline="0" noProof="0" dirty="0">
              <a:ln>
                <a:noFill/>
              </a:ln>
              <a:solidFill>
                <a:schemeClr val="tx1">
                  <a:tint val="75000"/>
                </a:schemeClr>
              </a:solidFill>
              <a:effectLst/>
              <a:uLnTx/>
              <a:uFillTx/>
              <a:latin typeface="Cambria" panose="02040503050406030204" pitchFamily="18" charset="0"/>
              <a:ea typeface="+mn-ea"/>
              <a:cs typeface="+mn-cs"/>
            </a:endParaRPr>
          </a:p>
        </p:txBody>
      </p:sp>
      <p:sp>
        <p:nvSpPr>
          <p:cNvPr id="3075" name="AutoShape 2" descr="Image result for banana residues"/>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ea typeface="Arial" panose="020B0604020202020204" pitchFamily="34" charset="0"/>
            </a:endParaRPr>
          </a:p>
        </p:txBody>
      </p:sp>
      <p:sp>
        <p:nvSpPr>
          <p:cNvPr id="3076" name="AutoShape 4" descr="Image result for banana residues"/>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ea typeface="Arial" panose="020B0604020202020204" pitchFamily="34" charset="0"/>
            </a:endParaRPr>
          </a:p>
        </p:txBody>
      </p:sp>
      <p:sp>
        <p:nvSpPr>
          <p:cNvPr id="10" name="Rectangle 9"/>
          <p:cNvSpPr/>
          <p:nvPr/>
        </p:nvSpPr>
        <p:spPr>
          <a:xfrm flipV="1">
            <a:off x="0" y="1295400"/>
            <a:ext cx="9144000" cy="762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3078" name="Picture 8"/>
          <p:cNvPicPr>
            <a:picLocks noChangeAspect="1"/>
          </p:cNvPicPr>
          <p:nvPr/>
        </p:nvPicPr>
        <p:blipFill>
          <a:blip r:embed="rId3"/>
          <a:stretch>
            <a:fillRect/>
          </a:stretch>
        </p:blipFill>
        <p:spPr>
          <a:xfrm>
            <a:off x="228600" y="0"/>
            <a:ext cx="511175" cy="838200"/>
          </a:xfrm>
          <a:prstGeom prst="rect">
            <a:avLst/>
          </a:prstGeom>
          <a:noFill/>
          <a:ln w="9525">
            <a:noFill/>
          </a:ln>
        </p:spPr>
      </p:pic>
      <p:sp>
        <p:nvSpPr>
          <p:cNvPr id="2057" name="TextBox 13"/>
          <p:cNvSpPr txBox="1">
            <a:spLocks noChangeArrowheads="1"/>
          </p:cNvSpPr>
          <p:nvPr/>
        </p:nvSpPr>
        <p:spPr bwMode="auto">
          <a:xfrm>
            <a:off x="0" y="1295400"/>
            <a:ext cx="9144000" cy="3600450"/>
          </a:xfrm>
          <a:prstGeom prst="rect">
            <a:avLst/>
          </a:prstGeom>
          <a:noFill/>
          <a:ln w="9525">
            <a:noFill/>
            <a:miter lim="800000"/>
          </a:ln>
        </p:spPr>
        <p:txBody>
          <a:bodyPr>
            <a:spAutoFit/>
          </a:bodyPr>
          <a:lstStyle/>
          <a:p>
            <a:pPr marR="0" algn="ctr" defTabSz="914400">
              <a:buClrTx/>
              <a:buSzTx/>
              <a:buFontTx/>
              <a:buNone/>
              <a:defRPr/>
            </a:pPr>
            <a:r>
              <a:rPr kumimoji="0" lang="en-US" sz="2000" b="1" kern="1200" cap="all" spc="0" normalizeH="0" baseline="0" noProof="0" dirty="0">
                <a:latin typeface="Times New Roman" panose="02020603050405020304" pitchFamily="18" charset="0"/>
                <a:ea typeface="+mn-ea"/>
                <a:cs typeface="Times New Roman" panose="02020603050405020304" pitchFamily="18" charset="0"/>
              </a:rPr>
              <a:t>HX8001 - PROFESSIONAL READINESS FOR INNOVATION, EMPLOYABILITY AND ENTREPRENEURSHIP</a:t>
            </a:r>
          </a:p>
          <a:p>
            <a:pPr marR="0" algn="ctr" defTabSz="914400">
              <a:buClrTx/>
              <a:buSzTx/>
              <a:buFontTx/>
              <a:buNone/>
              <a:defRPr/>
            </a:pPr>
            <a:endParaRPr kumimoji="0" lang="en-US" altLang="en-US" sz="2000" b="1" kern="1200" cap="all" spc="0" normalizeH="0" baseline="0" noProof="0" dirty="0">
              <a:latin typeface="Times New Roman" panose="02020603050405020304" pitchFamily="18" charset="0"/>
              <a:ea typeface="+mn-ea"/>
              <a:cs typeface="Times New Roman" panose="02020603050405020304" pitchFamily="18" charset="0"/>
            </a:endParaRPr>
          </a:p>
          <a:p>
            <a:pPr marR="0" algn="ctr" defTabSz="914400">
              <a:buClrTx/>
              <a:buSzTx/>
              <a:buFontTx/>
              <a:buNone/>
              <a:defRPr/>
            </a:pPr>
            <a:r>
              <a:rPr kumimoji="0" lang="en-US" altLang="en-US" sz="2400" b="1" kern="1200" cap="none" spc="0" normalizeH="0" baseline="0" noProof="0" dirty="0">
                <a:solidFill>
                  <a:srgbClr val="FF0000"/>
                </a:solidFill>
                <a:latin typeface="Times New Roman" panose="02020603050405020304" pitchFamily="18" charset="0"/>
                <a:ea typeface="+mn-ea"/>
                <a:cs typeface="Times New Roman" panose="02020603050405020304" pitchFamily="18" charset="0"/>
              </a:rPr>
              <a:t>IOT Based Personal Assistance for Seniors Who Are Self-Reliant</a:t>
            </a:r>
          </a:p>
          <a:p>
            <a:pPr marR="0" defTabSz="914400" eaLnBrk="1" fontAlgn="auto" hangingPunct="1">
              <a:spcAft>
                <a:spcPts val="0"/>
              </a:spcAft>
              <a:buClrTx/>
              <a:buSzTx/>
              <a:buFont typeface="Arial" panose="020B0604020202020204" pitchFamily="34" charset="0"/>
              <a:buNone/>
              <a:defRPr/>
            </a:pPr>
            <a:endParaRPr kumimoji="0" lang="en-IN" b="1" kern="1200" cap="none" spc="0" normalizeH="0" baseline="0" noProof="0" dirty="0">
              <a:latin typeface="Times New Roman" panose="02020603050405020304" pitchFamily="18" charset="0"/>
              <a:ea typeface="+mn-ea"/>
              <a:cs typeface="Times New Roman" panose="02020603050405020304" pitchFamily="18" charset="0"/>
            </a:endParaRPr>
          </a:p>
          <a:p>
            <a:pPr marR="0" defTabSz="914400" eaLnBrk="1" fontAlgn="auto" hangingPunct="1">
              <a:spcAft>
                <a:spcPts val="0"/>
              </a:spcAft>
              <a:buClrTx/>
              <a:buSzTx/>
              <a:buFont typeface="Arial" panose="020B0604020202020204" pitchFamily="34" charset="0"/>
              <a:buNone/>
              <a:defRPr/>
            </a:pPr>
            <a:endParaRPr kumimoji="0" lang="en-IN" b="1" kern="1200" cap="none" spc="0" normalizeH="0" baseline="0" noProof="0" dirty="0">
              <a:latin typeface="Times New Roman" panose="02020603050405020304" pitchFamily="18" charset="0"/>
              <a:ea typeface="+mn-ea"/>
              <a:cs typeface="Times New Roman" panose="02020603050405020304" pitchFamily="18" charset="0"/>
            </a:endParaRPr>
          </a:p>
          <a:p>
            <a:pPr marR="0" defTabSz="914400" eaLnBrk="1" fontAlgn="auto" hangingPunct="1">
              <a:spcAft>
                <a:spcPts val="0"/>
              </a:spcAft>
              <a:buClrTx/>
              <a:buSzTx/>
              <a:buFont typeface="Arial" panose="020B0604020202020204" pitchFamily="34" charset="0"/>
              <a:buNone/>
              <a:defRPr/>
            </a:pPr>
            <a:r>
              <a:rPr kumimoji="0" lang="en-IN" b="1" kern="1200" cap="none" spc="0" normalizeH="0" baseline="0" noProof="0" dirty="0">
                <a:latin typeface="Times New Roman" panose="02020603050405020304" pitchFamily="18" charset="0"/>
                <a:ea typeface="+mn-ea"/>
                <a:cs typeface="Times New Roman" panose="02020603050405020304" pitchFamily="18" charset="0"/>
              </a:rPr>
              <a:t>Domain of the Project :IOT</a:t>
            </a:r>
          </a:p>
          <a:p>
            <a:pPr marR="0" defTabSz="914400" eaLnBrk="1" fontAlgn="auto" hangingPunct="1">
              <a:spcAft>
                <a:spcPts val="0"/>
              </a:spcAft>
              <a:buClrTx/>
              <a:buSzTx/>
              <a:buFont typeface="Arial" panose="020B0604020202020204" pitchFamily="34" charset="0"/>
              <a:buNone/>
              <a:defRPr/>
            </a:pPr>
            <a:r>
              <a:rPr kumimoji="0" lang="en-IN" altLang="en-US" b="1" kern="1200" cap="none" spc="0" normalizeH="0" baseline="0" noProof="0" dirty="0">
                <a:latin typeface="Times New Roman" panose="02020603050405020304" pitchFamily="18" charset="0"/>
                <a:ea typeface="+mn-ea"/>
                <a:cs typeface="Times New Roman" panose="02020603050405020304" pitchFamily="18" charset="0"/>
              </a:rPr>
              <a:t>Batch ID                       : B12-6A2E</a:t>
            </a:r>
          </a:p>
          <a:p>
            <a:pPr marR="0" defTabSz="914400" eaLnBrk="1" fontAlgn="auto" hangingPunct="1">
              <a:spcAft>
                <a:spcPts val="0"/>
              </a:spcAft>
              <a:buClrTx/>
              <a:buSzTx/>
              <a:buFont typeface="Arial" panose="020B0604020202020204" pitchFamily="34" charset="0"/>
              <a:buNone/>
              <a:defRPr/>
            </a:pPr>
            <a:r>
              <a:rPr kumimoji="0" lang="en-IN" altLang="en-US" b="1" kern="1200" cap="none" spc="0" normalizeH="0" baseline="0" noProof="0" dirty="0">
                <a:latin typeface="Times New Roman" panose="02020603050405020304" pitchFamily="18" charset="0"/>
                <a:ea typeface="+mn-ea"/>
                <a:cs typeface="Times New Roman" panose="02020603050405020304" pitchFamily="18" charset="0"/>
              </a:rPr>
              <a:t>Team ID                        </a:t>
            </a:r>
            <a:r>
              <a:rPr kumimoji="0" lang="en-US" b="1" kern="1200" cap="none" spc="0" normalizeH="0" baseline="0" noProof="0" dirty="0">
                <a:latin typeface="Times New Roman" panose="02020603050405020304" pitchFamily="18" charset="0"/>
                <a:ea typeface="+mn-ea"/>
                <a:cs typeface="Times New Roman" panose="02020603050405020304" pitchFamily="18" charset="0"/>
              </a:rPr>
              <a:t>:PNT2022TMID13442</a:t>
            </a:r>
            <a:endParaRPr kumimoji="0" lang="en-IN" b="1" kern="1200" cap="none" spc="0" normalizeH="0" baseline="0" noProof="0" dirty="0">
              <a:latin typeface="Times New Roman" panose="02020603050405020304" pitchFamily="18" charset="0"/>
              <a:ea typeface="+mn-ea"/>
              <a:cs typeface="Times New Roman" panose="02020603050405020304" pitchFamily="18" charset="0"/>
            </a:endParaRPr>
          </a:p>
          <a:p>
            <a:pPr marR="0" defTabSz="914400" eaLnBrk="1" fontAlgn="auto" hangingPunct="1">
              <a:lnSpc>
                <a:spcPct val="150000"/>
              </a:lnSpc>
              <a:spcAft>
                <a:spcPts val="0"/>
              </a:spcAft>
              <a:buClrTx/>
              <a:buSzTx/>
              <a:buFontTx/>
              <a:buNone/>
              <a:defRPr/>
            </a:pPr>
            <a:r>
              <a:rPr kumimoji="0" lang="en-US" b="1" kern="1200" cap="none" spc="0" normalizeH="0" baseline="0" noProof="0" dirty="0">
                <a:latin typeface="Times New Roman" panose="02020603050405020304" pitchFamily="18" charset="0"/>
                <a:ea typeface="+mn-ea"/>
                <a:cs typeface="Times New Roman" panose="02020603050405020304" pitchFamily="18" charset="0"/>
              </a:rPr>
              <a:t>Academic Year             : 2022-2023   </a:t>
            </a:r>
          </a:p>
          <a:p>
            <a:pPr marR="0" defTabSz="914400" eaLnBrk="1" fontAlgn="auto" hangingPunct="1">
              <a:lnSpc>
                <a:spcPct val="150000"/>
              </a:lnSpc>
              <a:spcAft>
                <a:spcPts val="0"/>
              </a:spcAft>
              <a:buClrTx/>
              <a:buSzTx/>
              <a:buFontTx/>
              <a:buNone/>
              <a:defRPr/>
            </a:pPr>
            <a:r>
              <a:rPr kumimoji="0" lang="en-US" b="1" kern="1200" cap="none" spc="0" normalizeH="0" baseline="0" noProof="0" dirty="0">
                <a:latin typeface="Times New Roman" panose="02020603050405020304" pitchFamily="18" charset="0"/>
                <a:ea typeface="+mn-ea"/>
                <a:cs typeface="Times New Roman" panose="02020603050405020304" pitchFamily="18" charset="0"/>
              </a:rPr>
              <a:t>Year/Semester              : IV/VII </a:t>
            </a:r>
          </a:p>
        </p:txBody>
      </p:sp>
      <p:sp>
        <p:nvSpPr>
          <p:cNvPr id="3080" name="Rectangle 10"/>
          <p:cNvSpPr/>
          <p:nvPr/>
        </p:nvSpPr>
        <p:spPr>
          <a:xfrm>
            <a:off x="0" y="0"/>
            <a:ext cx="9144000" cy="16462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2000" b="1" dirty="0">
                <a:solidFill>
                  <a:srgbClr val="002060"/>
                </a:solidFill>
                <a:latin typeface="Times New Roman" panose="02020603050405020304" pitchFamily="18" charset="0"/>
                <a:cs typeface="Times New Roman" panose="02020603050405020304" pitchFamily="18" charset="0"/>
              </a:rPr>
              <a:t>              </a:t>
            </a:r>
            <a:r>
              <a:rPr lang="en-US" altLang="en-US" sz="1600" b="1" dirty="0">
                <a:solidFill>
                  <a:srgbClr val="002060"/>
                </a:solidFill>
                <a:latin typeface="Times New Roman" panose="02020603050405020304" pitchFamily="18" charset="0"/>
                <a:cs typeface="Times New Roman" panose="02020603050405020304" pitchFamily="18" charset="0"/>
              </a:rPr>
              <a:t>KONGUNADU COLLEGE OF ENGINEERING AND TECHNOLOGY </a:t>
            </a:r>
          </a:p>
          <a:p>
            <a:pPr marL="0" lvl="0" indent="0" eaLnBrk="1" hangingPunct="1">
              <a:spcBef>
                <a:spcPct val="0"/>
              </a:spcBef>
              <a:buNone/>
            </a:pPr>
            <a:r>
              <a:rPr lang="en-US" altLang="en-US" sz="1600" b="1" dirty="0">
                <a:solidFill>
                  <a:srgbClr val="002060"/>
                </a:solidFill>
                <a:latin typeface="Times New Roman" panose="02020603050405020304" pitchFamily="18" charset="0"/>
                <a:cs typeface="Times New Roman" panose="02020603050405020304" pitchFamily="18" charset="0"/>
              </a:rPr>
              <a:t>                                                                (AUTONOMOUS)</a:t>
            </a:r>
          </a:p>
          <a:p>
            <a:pPr marL="0" lvl="0" indent="0" eaLnBrk="1" hangingPunct="1">
              <a:spcBef>
                <a:spcPct val="0"/>
              </a:spcBef>
              <a:buNone/>
            </a:pPr>
            <a:r>
              <a:rPr lang="en-US" altLang="en-US" sz="1600" b="1" dirty="0">
                <a:solidFill>
                  <a:srgbClr val="002060"/>
                </a:solidFill>
                <a:latin typeface="Times New Roman" panose="02020603050405020304" pitchFamily="18" charset="0"/>
                <a:cs typeface="Times New Roman" panose="02020603050405020304" pitchFamily="18" charset="0"/>
              </a:rPr>
              <a:t>                                  Tholurpatti (P.O), Thottiam –T.K, Trichy – 621 215.</a:t>
            </a:r>
          </a:p>
          <a:p>
            <a:pPr marL="0" lvl="0" indent="0" eaLnBrk="1" hangingPunct="1">
              <a:spcBef>
                <a:spcPct val="0"/>
              </a:spcBef>
              <a:buNone/>
            </a:pPr>
            <a:r>
              <a:rPr lang="en-US" altLang="en-US" sz="1600" b="1" dirty="0">
                <a:solidFill>
                  <a:srgbClr val="002060"/>
                </a:solidFill>
                <a:latin typeface="Times New Roman" panose="02020603050405020304" pitchFamily="18" charset="0"/>
                <a:cs typeface="Times New Roman" panose="02020603050405020304" pitchFamily="18" charset="0"/>
              </a:rPr>
              <a:t>                         </a:t>
            </a:r>
            <a:r>
              <a:rPr lang="en-US" altLang="en-US" sz="1800" b="1" dirty="0">
                <a:solidFill>
                  <a:srgbClr val="002060"/>
                </a:solidFill>
                <a:latin typeface="Times New Roman" panose="02020603050405020304" pitchFamily="18" charset="0"/>
                <a:cs typeface="Times New Roman" panose="02020603050405020304" pitchFamily="18" charset="0"/>
              </a:rPr>
              <a:t>Department of Electronics and Communication Engineering</a:t>
            </a:r>
          </a:p>
          <a:p>
            <a:pPr marL="0" lvl="0" indent="0" algn="ctr" eaLnBrk="1" hangingPunct="1">
              <a:spcBef>
                <a:spcPct val="0"/>
              </a:spcBef>
              <a:buFontTx/>
              <a:buNone/>
            </a:pPr>
            <a:endParaRPr lang="en-US" altLang="en-US" sz="1300" b="1" dirty="0">
              <a:solidFill>
                <a:srgbClr val="002060"/>
              </a:solidFill>
              <a:latin typeface="Times New Roman" panose="02020603050405020304" pitchFamily="18" charset="0"/>
              <a:cs typeface="Times New Roman" panose="02020603050405020304" pitchFamily="18" charset="0"/>
            </a:endParaRPr>
          </a:p>
          <a:p>
            <a:pPr marL="0" lvl="0" indent="0" algn="ctr" eaLnBrk="1" hangingPunct="1">
              <a:spcBef>
                <a:spcPct val="0"/>
              </a:spcBef>
              <a:buFontTx/>
              <a:buNone/>
            </a:pPr>
            <a:endParaRPr lang="en-US" altLang="en-US" sz="1800" b="1" dirty="0">
              <a:solidFill>
                <a:srgbClr val="002060"/>
              </a:solidFill>
              <a:latin typeface="Times New Roman" panose="02020603050405020304" pitchFamily="18" charset="0"/>
              <a:ea typeface="Times New Roman" panose="02020603050405020304" pitchFamily="18" charset="0"/>
            </a:endParaRPr>
          </a:p>
        </p:txBody>
      </p:sp>
      <p:sp>
        <p:nvSpPr>
          <p:cNvPr id="3081" name="Rectangle 12"/>
          <p:cNvSpPr/>
          <p:nvPr/>
        </p:nvSpPr>
        <p:spPr>
          <a:xfrm>
            <a:off x="4419600" y="4876800"/>
            <a:ext cx="4724400" cy="169277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800" b="1" u="sng" dirty="0">
                <a:solidFill>
                  <a:srgbClr val="FF0000"/>
                </a:solidFill>
                <a:latin typeface="Cambria" panose="02040503050406030204" pitchFamily="18" charset="0"/>
                <a:cs typeface="Arial" panose="020B0604020202020204" pitchFamily="34" charset="0"/>
              </a:rPr>
              <a:t>Mentor: </a:t>
            </a:r>
            <a:r>
              <a:rPr lang="en-US" altLang="en-US" sz="2800" b="1" u="sng" dirty="0" err="1">
                <a:solidFill>
                  <a:schemeClr val="tx2"/>
                </a:solidFill>
                <a:latin typeface="Cambria" panose="02040503050406030204" pitchFamily="18" charset="0"/>
                <a:cs typeface="Arial" panose="020B0604020202020204" pitchFamily="34" charset="0"/>
              </a:rPr>
              <a:t>Mr.A.SureshKumar</a:t>
            </a:r>
            <a:endParaRPr lang="en-US" altLang="en-US" sz="2800" b="1" u="sng" dirty="0">
              <a:solidFill>
                <a:schemeClr val="tx2"/>
              </a:solidFill>
              <a:latin typeface="Cambria" panose="02040503050406030204" pitchFamily="18" charset="0"/>
              <a:cs typeface="Arial" panose="020B0604020202020204" pitchFamily="34" charset="0"/>
            </a:endParaRPr>
          </a:p>
          <a:p>
            <a:pPr marL="0" lvl="0" indent="0" eaLnBrk="1" hangingPunct="1">
              <a:spcBef>
                <a:spcPct val="0"/>
              </a:spcBef>
              <a:buFontTx/>
              <a:buNone/>
            </a:pPr>
            <a:endParaRPr lang="en-US" altLang="en-US" sz="2800" b="1" u="sng" dirty="0">
              <a:solidFill>
                <a:srgbClr val="FF0000"/>
              </a:solidFill>
              <a:latin typeface="Cambria" panose="02040503050406030204" pitchFamily="18" charset="0"/>
              <a:cs typeface="Arial" panose="020B0604020202020204" pitchFamily="34" charset="0"/>
            </a:endParaRPr>
          </a:p>
          <a:p>
            <a:pPr marL="0" lvl="0" indent="0" eaLnBrk="1" hangingPunct="1">
              <a:spcBef>
                <a:spcPct val="0"/>
              </a:spcBef>
              <a:buFontTx/>
              <a:buNone/>
            </a:pPr>
            <a:endParaRPr lang="en-US" altLang="en-US" sz="2800" b="1" u="sng" dirty="0">
              <a:solidFill>
                <a:srgbClr val="FF0000"/>
              </a:solidFill>
              <a:latin typeface="Cambria" panose="02040503050406030204" pitchFamily="18" charset="0"/>
              <a:cs typeface="Arial" panose="020B0604020202020204" pitchFamily="34" charset="0"/>
            </a:endParaRPr>
          </a:p>
          <a:p>
            <a:pPr marL="0" lvl="0" indent="0" eaLnBrk="1" hangingPunct="1">
              <a:spcBef>
                <a:spcPct val="0"/>
              </a:spcBef>
              <a:buFontTx/>
              <a:buNone/>
            </a:pPr>
            <a:r>
              <a:rPr lang="en-US" altLang="en-US" sz="2000" b="1" u="sng" dirty="0">
                <a:solidFill>
                  <a:srgbClr val="FF0000"/>
                </a:solidFill>
                <a:latin typeface="Cambria" panose="02040503050406030204" pitchFamily="18" charset="0"/>
                <a:cs typeface="Arial" panose="020B0604020202020204" pitchFamily="34" charset="0"/>
              </a:rPr>
              <a:t> </a:t>
            </a:r>
            <a:endParaRPr lang="en-US" altLang="en-US" sz="2000" b="1" u="sng" dirty="0">
              <a:solidFill>
                <a:srgbClr val="FF0000"/>
              </a:solidFill>
              <a:latin typeface="Cambria" panose="02040503050406030204" pitchFamily="18" charset="0"/>
              <a:ea typeface="Arial" panose="020B0604020202020204" pitchFamily="34" charset="0"/>
            </a:endParaRPr>
          </a:p>
        </p:txBody>
      </p:sp>
      <p:sp>
        <p:nvSpPr>
          <p:cNvPr id="3082" name="Slide Number Placeholder 12"/>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t>1</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3083" name="AutoShape 14" descr="List of mergers and acquisitions by IBM - Wikipedia"/>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en-US" altLang="en-US" sz="1800" dirty="0">
              <a:latin typeface="Arial" panose="020B0604020202020204" pitchFamily="34" charset="0"/>
              <a:ea typeface="Arial" panose="020B0604020202020204" pitchFamily="34" charset="0"/>
            </a:endParaRPr>
          </a:p>
        </p:txBody>
      </p:sp>
      <p:pic>
        <p:nvPicPr>
          <p:cNvPr id="3084" name="Picture 15"/>
          <p:cNvPicPr>
            <a:picLocks noChangeAspect="1"/>
          </p:cNvPicPr>
          <p:nvPr/>
        </p:nvPicPr>
        <p:blipFill>
          <a:blip r:embed="rId4"/>
          <a:stretch>
            <a:fillRect/>
          </a:stretch>
        </p:blipFill>
        <p:spPr>
          <a:xfrm>
            <a:off x="8328025" y="381000"/>
            <a:ext cx="815975" cy="587375"/>
          </a:xfrm>
          <a:prstGeom prst="rect">
            <a:avLst/>
          </a:prstGeom>
          <a:noFill/>
          <a:ln w="9525">
            <a:noFill/>
          </a:ln>
        </p:spPr>
      </p:pic>
      <p:pic>
        <p:nvPicPr>
          <p:cNvPr id="3085" name="Picture 5"/>
          <p:cNvPicPr>
            <a:picLocks noChangeAspect="1"/>
          </p:cNvPicPr>
          <p:nvPr/>
        </p:nvPicPr>
        <p:blipFill>
          <a:blip r:embed="rId5"/>
          <a:stretch>
            <a:fillRect/>
          </a:stretch>
        </p:blipFill>
        <p:spPr>
          <a:xfrm>
            <a:off x="7239000" y="228600"/>
            <a:ext cx="830263" cy="79057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457200" y="1143000"/>
            <a:ext cx="8686800" cy="5715000"/>
          </a:xfrm>
          <a:ln/>
        </p:spPr>
        <p:txBody>
          <a:bodyPr vert="horz" wrap="square" lIns="91440" tIns="45720" rIns="91440" bIns="45720" anchor="t" anchorCtr="0"/>
          <a:lstStyle/>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ea typeface="Times New Roman" panose="02020603050405020304" pitchFamily="18" charset="0"/>
            </a:endParaRPr>
          </a:p>
        </p:txBody>
      </p:sp>
      <p:sp>
        <p:nvSpPr>
          <p:cNvPr id="16" name="Rectangle 15"/>
          <p:cNvSpPr/>
          <p:nvPr/>
        </p:nvSpPr>
        <p:spPr>
          <a:xfrm>
            <a:off x="533400" y="944563"/>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388" name="Title 6"/>
          <p:cNvSpPr>
            <a:spLocks noGrp="1"/>
          </p:cNvSpPr>
          <p:nvPr>
            <p:ph type="title"/>
          </p:nvPr>
        </p:nvSpPr>
        <p:spPr>
          <a:xfrm>
            <a:off x="457200" y="0"/>
            <a:ext cx="8229600" cy="1219200"/>
          </a:xfrm>
          <a:ln/>
        </p:spPr>
        <p:txBody>
          <a:bodyPr vert="horz" wrap="square" lIns="91440" tIns="45720" rIns="91440" bIns="45720" anchor="ctr" anchorCtr="0"/>
          <a:lstStyle/>
          <a:p>
            <a:pPr>
              <a:buNone/>
            </a:pPr>
            <a:r>
              <a:rPr lang="en-US" altLang="en-US" sz="4000" b="1" i="1" dirty="0">
                <a:solidFill>
                  <a:srgbClr val="FF0000"/>
                </a:solidFill>
                <a:latin typeface="Times New Roman" panose="02020603050405020304" pitchFamily="18" charset="0"/>
                <a:cs typeface="Times New Roman" panose="02020603050405020304" pitchFamily="18" charset="0"/>
              </a:rPr>
              <a:t> </a:t>
            </a:r>
            <a:r>
              <a:rPr lang="en-US" altLang="en-US" sz="4000" b="1" dirty="0">
                <a:solidFill>
                  <a:srgbClr val="FF0000"/>
                </a:solidFill>
                <a:latin typeface="Times New Roman" panose="02020603050405020304" pitchFamily="18" charset="0"/>
                <a:cs typeface="Cambria" panose="02040503050406030204" pitchFamily="18" charset="0"/>
              </a:rPr>
              <a:t>Literature Survey</a:t>
            </a:r>
            <a:endParaRPr lang="en-US" altLang="en-US" sz="4000" b="1" dirty="0">
              <a:solidFill>
                <a:srgbClr val="FF0000"/>
              </a:solidFill>
              <a:latin typeface="Times New Roman" panose="02020603050405020304" pitchFamily="18" charset="0"/>
              <a:ea typeface="Cambria" panose="020405030504060302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984483886"/>
              </p:ext>
            </p:extLst>
          </p:nvPr>
        </p:nvGraphicFramePr>
        <p:xfrm>
          <a:off x="381000" y="1082678"/>
          <a:ext cx="8381999" cy="3702207"/>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val="20000"/>
                    </a:ext>
                  </a:extLst>
                </a:gridCol>
                <a:gridCol w="1512541">
                  <a:extLst>
                    <a:ext uri="{9D8B030D-6E8A-4147-A177-3AD203B41FA5}">
                      <a16:colId xmlns:a16="http://schemas.microsoft.com/office/drawing/2014/main" val="20001"/>
                    </a:ext>
                  </a:extLst>
                </a:gridCol>
                <a:gridCol w="1512541">
                  <a:extLst>
                    <a:ext uri="{9D8B030D-6E8A-4147-A177-3AD203B41FA5}">
                      <a16:colId xmlns:a16="http://schemas.microsoft.com/office/drawing/2014/main" val="20002"/>
                    </a:ext>
                  </a:extLst>
                </a:gridCol>
                <a:gridCol w="3529264">
                  <a:extLst>
                    <a:ext uri="{9D8B030D-6E8A-4147-A177-3AD203B41FA5}">
                      <a16:colId xmlns:a16="http://schemas.microsoft.com/office/drawing/2014/main" val="20003"/>
                    </a:ext>
                  </a:extLst>
                </a:gridCol>
              </a:tblGrid>
              <a:tr h="1044329">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TITLE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AUTHOR</a:t>
                      </a:r>
                      <a:r>
                        <a:rPr lang="en-US" sz="2000" b="1" baseline="0" dirty="0">
                          <a:solidFill>
                            <a:srgbClr val="00B050"/>
                          </a:solidFill>
                          <a:latin typeface="Times New Roman" panose="02020603050405020304" pitchFamily="18" charset="0"/>
                          <a:cs typeface="Times New Roman" panose="02020603050405020304" pitchFamily="18" charset="0"/>
                        </a:rPr>
                        <a:t> </a:t>
                      </a:r>
                    </a:p>
                    <a:p>
                      <a:pPr algn="ctr"/>
                      <a:r>
                        <a:rPr lang="en-US" sz="2000" b="1" baseline="0" dirty="0">
                          <a:solidFill>
                            <a:srgbClr val="00B050"/>
                          </a:solidFill>
                          <a:latin typeface="Times New Roman" panose="02020603050405020304" pitchFamily="18" charset="0"/>
                          <a:cs typeface="Times New Roman" panose="02020603050405020304" pitchFamily="18" charset="0"/>
                        </a:rPr>
                        <a:t>&amp;</a:t>
                      </a:r>
                    </a:p>
                    <a:p>
                      <a:pPr algn="ctr"/>
                      <a:r>
                        <a:rPr lang="en-US" sz="2000" b="1" baseline="0" dirty="0">
                          <a:solidFill>
                            <a:srgbClr val="00B050"/>
                          </a:solidFill>
                          <a:latin typeface="Times New Roman" panose="02020603050405020304" pitchFamily="18" charset="0"/>
                          <a:cs typeface="Times New Roman" panose="02020603050405020304" pitchFamily="18" charset="0"/>
                        </a:rPr>
                        <a:t> YEAR</a:t>
                      </a:r>
                      <a:endParaRPr lang="en-US" sz="2000" b="1" dirty="0">
                        <a:solidFill>
                          <a:srgbClr val="00B050"/>
                        </a:solidFill>
                        <a:latin typeface="Times New Roman" panose="02020603050405020304" pitchFamily="18" charset="0"/>
                        <a:cs typeface="Times New Roman" panose="02020603050405020304" pitchFamily="18" charset="0"/>
                      </a:endParaRP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JOURNAL NAME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REMARKS</a:t>
                      </a:r>
                    </a:p>
                  </a:txBody>
                  <a:tcPr marT="45709" marB="45709" anchor="ctr"/>
                </a:tc>
                <a:extLst>
                  <a:ext uri="{0D108BD9-81ED-4DB2-BD59-A6C34878D82A}">
                    <a16:rowId xmlns:a16="http://schemas.microsoft.com/office/drawing/2014/main" val="10000"/>
                  </a:ext>
                </a:extLst>
              </a:tr>
              <a:tr h="2657878">
                <a:tc>
                  <a:txBody>
                    <a:bodyPr/>
                    <a:lstStyle/>
                    <a:p>
                      <a:pPr algn="ctr"/>
                      <a:r>
                        <a:rPr kumimoji="0" lang="en-IN" alt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IOT based wearable smart health band assistance</a:t>
                      </a:r>
                    </a:p>
                  </a:txBody>
                  <a:tcPr marT="45709" marB="45709" anchor="ctr"/>
                </a:tc>
                <a:tc>
                  <a:txBody>
                    <a:bodyPr/>
                    <a:lstStyle/>
                    <a:p>
                      <a:pPr algn="ctr"/>
                      <a:r>
                        <a:rPr lang="en-IN" altLang="en-US" sz="1800" b="0" dirty="0">
                          <a:solidFill>
                            <a:schemeClr val="tx1"/>
                          </a:solidFill>
                        </a:rPr>
                        <a:t>Kaveri Ramesh Dabhade &amp; Himani jerath</a:t>
                      </a:r>
                    </a:p>
                    <a:p>
                      <a:pPr algn="ctr"/>
                      <a:r>
                        <a:rPr lang="en-IN" altLang="en-US" sz="1800" b="0" dirty="0">
                          <a:solidFill>
                            <a:schemeClr val="tx1"/>
                          </a:solidFill>
                        </a:rPr>
                        <a:t>2020</a:t>
                      </a:r>
                    </a:p>
                  </a:txBody>
                  <a:tcPr marT="45709" marB="45709" anchor="ctr"/>
                </a:tc>
                <a:tc>
                  <a:txBody>
                    <a:bodyPr/>
                    <a:lstStyle/>
                    <a:p>
                      <a:pPr algn="ctr"/>
                      <a:r>
                        <a:rPr lang="en-IN" altLang="en-US" sz="1800" b="0" dirty="0">
                          <a:solidFill>
                            <a:schemeClr val="tx1"/>
                          </a:solidFill>
                        </a:rPr>
                        <a:t>IJERT</a:t>
                      </a:r>
                    </a:p>
                  </a:txBody>
                  <a:tcPr marT="45709" marB="45709" anchor="ctr"/>
                </a:tc>
                <a:tc>
                  <a:txBody>
                    <a:bodyPr/>
                    <a:lstStyle/>
                    <a:p>
                      <a:pPr algn="just"/>
                      <a:r>
                        <a:rPr lang="en-US" sz="1800" b="0" dirty="0">
                          <a:solidFill>
                            <a:schemeClr val="tx1"/>
                          </a:solidFill>
                        </a:rPr>
                        <a:t>Web is a significant piece of our life. It has empowered various gadgets to be checked, examined and control absent a lot of human mediation utilizing Internet of Things (IOT) Technology. </a:t>
                      </a:r>
                    </a:p>
                  </a:txBody>
                  <a:tcPr marT="45709" marB="45709" anchor="ct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13694521"/>
              </p:ext>
            </p:extLst>
          </p:nvPr>
        </p:nvGraphicFramePr>
        <p:xfrm>
          <a:off x="380998" y="4784885"/>
          <a:ext cx="8381999" cy="1692115"/>
        </p:xfrm>
        <a:graphic>
          <a:graphicData uri="http://schemas.openxmlformats.org/drawingml/2006/table">
            <a:tbl>
              <a:tblPr firstRow="1" bandRow="1">
                <a:tableStyleId>{5940675A-B579-460E-94D1-54222C63F5DA}</a:tableStyleId>
              </a:tblPr>
              <a:tblGrid>
                <a:gridCol w="1827530">
                  <a:extLst>
                    <a:ext uri="{9D8B030D-6E8A-4147-A177-3AD203B41FA5}">
                      <a16:colId xmlns:a16="http://schemas.microsoft.com/office/drawing/2014/main" val="20000"/>
                    </a:ext>
                  </a:extLst>
                </a:gridCol>
                <a:gridCol w="1512439">
                  <a:extLst>
                    <a:ext uri="{9D8B030D-6E8A-4147-A177-3AD203B41FA5}">
                      <a16:colId xmlns:a16="http://schemas.microsoft.com/office/drawing/2014/main" val="20001"/>
                    </a:ext>
                  </a:extLst>
                </a:gridCol>
                <a:gridCol w="1512439">
                  <a:extLst>
                    <a:ext uri="{9D8B030D-6E8A-4147-A177-3AD203B41FA5}">
                      <a16:colId xmlns:a16="http://schemas.microsoft.com/office/drawing/2014/main" val="20002"/>
                    </a:ext>
                  </a:extLst>
                </a:gridCol>
                <a:gridCol w="3529591">
                  <a:extLst>
                    <a:ext uri="{9D8B030D-6E8A-4147-A177-3AD203B41FA5}">
                      <a16:colId xmlns:a16="http://schemas.microsoft.com/office/drawing/2014/main" val="20003"/>
                    </a:ext>
                  </a:extLst>
                </a:gridCol>
              </a:tblGrid>
              <a:tr h="1692115">
                <a:tc>
                  <a:txBody>
                    <a:bodyPr/>
                    <a:lstStyle/>
                    <a:p>
                      <a:pPr algn="ctr"/>
                      <a:r>
                        <a:rPr kumimoji="0" lang="en-IN" alt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 Smart Real Time Health Monitoring Through IOT</a:t>
                      </a:r>
                    </a:p>
                  </a:txBody>
                  <a:tcPr marT="45684" marB="45684" anchor="ctr"/>
                </a:tc>
                <a:tc>
                  <a:txBody>
                    <a:bodyPr/>
                    <a:lstStyle/>
                    <a:p>
                      <a:pPr algn="ct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lang="en-IN" altLang="en-US" sz="1800" b="0" dirty="0">
                          <a:solidFill>
                            <a:schemeClr val="tx1"/>
                          </a:solidFill>
                          <a:latin typeface="Times New Roman" panose="02020603050405020304" pitchFamily="18" charset="0"/>
                          <a:cs typeface="Times New Roman" panose="02020603050405020304" pitchFamily="18" charset="0"/>
                        </a:rPr>
                        <a:t>Gowthami M</a:t>
                      </a:r>
                    </a:p>
                    <a:p>
                      <a:pPr algn="ctr"/>
                      <a:r>
                        <a:rPr lang="en-IN" altLang="en-US" sz="1800" b="0" dirty="0">
                          <a:solidFill>
                            <a:schemeClr val="tx1"/>
                          </a:solidFill>
                          <a:latin typeface="Times New Roman" panose="02020603050405020304" pitchFamily="18" charset="0"/>
                          <a:cs typeface="Times New Roman" panose="02020603050405020304" pitchFamily="18" charset="0"/>
                        </a:rPr>
                        <a:t>&amp;</a:t>
                      </a:r>
                    </a:p>
                    <a:p>
                      <a:pPr algn="ctr"/>
                      <a:r>
                        <a:rPr lang="en-IN" altLang="en-US" sz="1800" b="0" dirty="0">
                          <a:solidFill>
                            <a:schemeClr val="tx1"/>
                          </a:solidFill>
                          <a:latin typeface="Times New Roman" panose="02020603050405020304" pitchFamily="18" charset="0"/>
                          <a:cs typeface="Times New Roman" panose="02020603050405020304" pitchFamily="18" charset="0"/>
                        </a:rPr>
                        <a:t>Isaiyamuthu I</a:t>
                      </a:r>
                    </a:p>
                    <a:p>
                      <a:pPr algn="ctr"/>
                      <a:r>
                        <a:rPr lang="en-IN" altLang="en-US" sz="1800" b="0" dirty="0">
                          <a:solidFill>
                            <a:schemeClr val="tx1"/>
                          </a:solidFill>
                          <a:latin typeface="Times New Roman" panose="02020603050405020304" pitchFamily="18" charset="0"/>
                          <a:cs typeface="Times New Roman" panose="02020603050405020304" pitchFamily="18" charset="0"/>
                        </a:rPr>
                        <a:t>2022</a:t>
                      </a:r>
                    </a:p>
                  </a:txBody>
                  <a:tcPr marT="45684" marB="45684" anchor="ctr"/>
                </a:tc>
                <a:tc>
                  <a:txBody>
                    <a:bodyPr/>
                    <a:lstStyle/>
                    <a:p>
                      <a:pPr algn="ctr"/>
                      <a:r>
                        <a:rPr lang="en-IN" altLang="en-US" sz="1800" b="0" dirty="0">
                          <a:solidFill>
                            <a:schemeClr val="tx1"/>
                          </a:solidFill>
                          <a:latin typeface="Times New Roman" panose="02020603050405020304" pitchFamily="18" charset="0"/>
                          <a:cs typeface="Times New Roman" panose="02020603050405020304" pitchFamily="18" charset="0"/>
                        </a:rPr>
                        <a:t>IJRES</a:t>
                      </a:r>
                    </a:p>
                  </a:txBody>
                  <a:tcPr marT="45684" marB="45684" anchor="ctr"/>
                </a:tc>
                <a:tc>
                  <a:txBody>
                    <a:bodyPr/>
                    <a:lstStyle/>
                    <a:p>
                      <a:pPr algn="just"/>
                      <a:r>
                        <a:rPr lang="en-US" sz="1800" b="0" dirty="0">
                          <a:solidFill>
                            <a:schemeClr val="tx1"/>
                          </a:solidFill>
                          <a:latin typeface="Times New Roman" panose="02020603050405020304" pitchFamily="18" charset="0"/>
                          <a:cs typeface="Times New Roman" panose="02020603050405020304" pitchFamily="18" charset="0"/>
                        </a:rPr>
                        <a:t>Over the previous few decades, lifestyles have multiplied enormously. </a:t>
                      </a:r>
                    </a:p>
                  </a:txBody>
                  <a:tcPr marT="45684" marB="45684" anchor="ctr"/>
                </a:tc>
                <a:extLst>
                  <a:ext uri="{0D108BD9-81ED-4DB2-BD59-A6C34878D82A}">
                    <a16:rowId xmlns:a16="http://schemas.microsoft.com/office/drawing/2014/main" val="10000"/>
                  </a:ext>
                </a:extLst>
              </a:tr>
            </a:tbl>
          </a:graphicData>
        </a:graphic>
      </p:graphicFrame>
      <p:sp>
        <p:nvSpPr>
          <p:cNvPr id="16418" name="Slide Number Placeholder 9"/>
          <p:cNvSpPr txBox="1">
            <a:spLocks noGrp="1"/>
          </p:cNvSpPr>
          <p:nvPr>
            <p:ph type="sldNum" sz="quarter" idx="12"/>
          </p:nvPr>
        </p:nvSpPr>
        <p:spPr>
          <a:xfrm>
            <a:off x="6553200" y="6705600"/>
            <a:ext cx="2133600" cy="152400"/>
          </a:xfrm>
          <a:noFill/>
          <a:ln>
            <a:noFill/>
          </a:ln>
        </p:spPr>
        <p:txBody>
          <a:bodyPr anchor="ctr" anchorCtr="0"/>
          <a:lstStyle/>
          <a:p>
            <a:pPr marL="0" indent="0" algn="r" eaLnBrk="1" hangingPunct="1">
              <a:spcBef>
                <a:spcPct val="0"/>
              </a:spcBef>
              <a:buFontTx/>
              <a:buNone/>
            </a:pPr>
            <a:r>
              <a:rPr lang="en-US" altLang="en-US" dirty="0">
                <a:ea typeface="Arial" panose="020B0604020202020204" pitchFamily="34" charset="0"/>
              </a:rPr>
              <a:t>10</a:t>
            </a:r>
            <a:endParaRPr lang="en-US" altLang="en-US" sz="1200" dirty="0">
              <a:solidFill>
                <a:srgbClr val="898989"/>
              </a:solidFill>
              <a:ea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457200" y="1168052"/>
            <a:ext cx="8686800" cy="5715000"/>
          </a:xfrm>
          <a:ln/>
        </p:spPr>
        <p:txBody>
          <a:bodyPr vert="horz" wrap="square" lIns="91440" tIns="45720" rIns="91440" bIns="45720" anchor="t" anchorCtr="0"/>
          <a:lstStyle/>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ea typeface="Times New Roman" panose="02020603050405020304" pitchFamily="18" charset="0"/>
            </a:endParaRPr>
          </a:p>
        </p:txBody>
      </p:sp>
      <p:sp>
        <p:nvSpPr>
          <p:cNvPr id="16" name="Rectangle 15"/>
          <p:cNvSpPr/>
          <p:nvPr/>
        </p:nvSpPr>
        <p:spPr>
          <a:xfrm>
            <a:off x="533400" y="944563"/>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6" name="Title 6"/>
          <p:cNvSpPr>
            <a:spLocks noGrp="1"/>
          </p:cNvSpPr>
          <p:nvPr>
            <p:ph type="title"/>
          </p:nvPr>
        </p:nvSpPr>
        <p:spPr>
          <a:xfrm>
            <a:off x="457200" y="0"/>
            <a:ext cx="8229600" cy="1219200"/>
          </a:xfrm>
          <a:ln/>
        </p:spPr>
        <p:txBody>
          <a:bodyPr vert="horz" wrap="square" lIns="91440" tIns="45720" rIns="91440" bIns="45720" anchor="ctr" anchorCtr="0"/>
          <a:lstStyle/>
          <a:p>
            <a:pPr>
              <a:buNone/>
            </a:pPr>
            <a:r>
              <a:rPr lang="en-US" altLang="en-US" sz="4000" b="1" i="1" dirty="0">
                <a:solidFill>
                  <a:srgbClr val="FF0000"/>
                </a:solidFill>
                <a:latin typeface="Times New Roman" panose="02020603050405020304" pitchFamily="18" charset="0"/>
                <a:cs typeface="Times New Roman" panose="02020603050405020304" pitchFamily="18" charset="0"/>
              </a:rPr>
              <a:t> </a:t>
            </a:r>
            <a:r>
              <a:rPr lang="en-US" altLang="en-US" sz="4000" b="1" dirty="0">
                <a:solidFill>
                  <a:srgbClr val="FF0000"/>
                </a:solidFill>
                <a:latin typeface="Times New Roman" panose="02020603050405020304" pitchFamily="18" charset="0"/>
                <a:cs typeface="Cambria" panose="02040503050406030204" pitchFamily="18" charset="0"/>
              </a:rPr>
              <a:t>Literature Survey</a:t>
            </a:r>
            <a:endParaRPr lang="en-US" altLang="en-US" sz="4000" b="1" dirty="0">
              <a:solidFill>
                <a:srgbClr val="FF0000"/>
              </a:solidFill>
              <a:latin typeface="Times New Roman" panose="02020603050405020304" pitchFamily="18" charset="0"/>
              <a:ea typeface="Cambria" panose="020405030504060302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231150539"/>
              </p:ext>
            </p:extLst>
          </p:nvPr>
        </p:nvGraphicFramePr>
        <p:xfrm>
          <a:off x="381000" y="1091853"/>
          <a:ext cx="8381999" cy="3368914"/>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val="20000"/>
                    </a:ext>
                  </a:extLst>
                </a:gridCol>
                <a:gridCol w="1512541">
                  <a:extLst>
                    <a:ext uri="{9D8B030D-6E8A-4147-A177-3AD203B41FA5}">
                      <a16:colId xmlns:a16="http://schemas.microsoft.com/office/drawing/2014/main" val="20001"/>
                    </a:ext>
                  </a:extLst>
                </a:gridCol>
                <a:gridCol w="1512541">
                  <a:extLst>
                    <a:ext uri="{9D8B030D-6E8A-4147-A177-3AD203B41FA5}">
                      <a16:colId xmlns:a16="http://schemas.microsoft.com/office/drawing/2014/main" val="20002"/>
                    </a:ext>
                  </a:extLst>
                </a:gridCol>
                <a:gridCol w="3529264">
                  <a:extLst>
                    <a:ext uri="{9D8B030D-6E8A-4147-A177-3AD203B41FA5}">
                      <a16:colId xmlns:a16="http://schemas.microsoft.com/office/drawing/2014/main" val="20003"/>
                    </a:ext>
                  </a:extLst>
                </a:gridCol>
              </a:tblGrid>
              <a:tr h="1045333">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TITLE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AUTHOR</a:t>
                      </a:r>
                      <a:r>
                        <a:rPr lang="en-US" sz="2000" b="1" baseline="0" dirty="0">
                          <a:solidFill>
                            <a:srgbClr val="00B050"/>
                          </a:solidFill>
                          <a:latin typeface="Times New Roman" panose="02020603050405020304" pitchFamily="18" charset="0"/>
                          <a:cs typeface="Times New Roman" panose="02020603050405020304" pitchFamily="18" charset="0"/>
                        </a:rPr>
                        <a:t> </a:t>
                      </a:r>
                    </a:p>
                    <a:p>
                      <a:pPr algn="ctr"/>
                      <a:r>
                        <a:rPr lang="en-US" sz="2000" b="1" baseline="0" dirty="0">
                          <a:solidFill>
                            <a:srgbClr val="00B050"/>
                          </a:solidFill>
                          <a:latin typeface="Times New Roman" panose="02020603050405020304" pitchFamily="18" charset="0"/>
                          <a:cs typeface="Times New Roman" panose="02020603050405020304" pitchFamily="18" charset="0"/>
                        </a:rPr>
                        <a:t>&amp;</a:t>
                      </a:r>
                    </a:p>
                    <a:p>
                      <a:pPr algn="ctr"/>
                      <a:r>
                        <a:rPr lang="en-US" sz="2000" b="1" baseline="0" dirty="0">
                          <a:solidFill>
                            <a:srgbClr val="00B050"/>
                          </a:solidFill>
                          <a:latin typeface="Times New Roman" panose="02020603050405020304" pitchFamily="18" charset="0"/>
                          <a:cs typeface="Times New Roman" panose="02020603050405020304" pitchFamily="18" charset="0"/>
                        </a:rPr>
                        <a:t> YEAR</a:t>
                      </a:r>
                      <a:endParaRPr lang="en-US" sz="2000" b="1" dirty="0">
                        <a:solidFill>
                          <a:srgbClr val="00B050"/>
                        </a:solidFill>
                        <a:latin typeface="Times New Roman" panose="02020603050405020304" pitchFamily="18" charset="0"/>
                        <a:cs typeface="Times New Roman" panose="02020603050405020304" pitchFamily="18" charset="0"/>
                      </a:endParaRP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JOURNAL NAME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REMARKS</a:t>
                      </a:r>
                    </a:p>
                  </a:txBody>
                  <a:tcPr marT="45709" marB="45709" anchor="ctr"/>
                </a:tc>
                <a:extLst>
                  <a:ext uri="{0D108BD9-81ED-4DB2-BD59-A6C34878D82A}">
                    <a16:rowId xmlns:a16="http://schemas.microsoft.com/office/drawing/2014/main" val="10000"/>
                  </a:ext>
                </a:extLst>
              </a:tr>
              <a:tr h="2323581">
                <a:tc>
                  <a:txBody>
                    <a:bodyPr/>
                    <a:lstStyle/>
                    <a:p>
                      <a:pPr algn="ctr"/>
                      <a:r>
                        <a:rPr kumimoji="0" lang="en-IN" alt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An IOT based health care system for elderly people</a:t>
                      </a:r>
                    </a:p>
                  </a:txBody>
                  <a:tcPr marT="45709" marB="45709" anchor="ctr"/>
                </a:tc>
                <a:tc>
                  <a:txBody>
                    <a:bodyPr/>
                    <a:lstStyle/>
                    <a:p>
                      <a:pPr algn="ctr"/>
                      <a:r>
                        <a:rPr lang="en-IN" altLang="en-US" sz="1800" b="0" dirty="0" err="1">
                          <a:solidFill>
                            <a:schemeClr val="tx1"/>
                          </a:solidFill>
                        </a:rPr>
                        <a:t>S.Pinto</a:t>
                      </a:r>
                      <a:r>
                        <a:rPr lang="en-IN" altLang="en-US" sz="1800" b="0" dirty="0">
                          <a:solidFill>
                            <a:schemeClr val="tx1"/>
                          </a:solidFill>
                        </a:rPr>
                        <a:t>,</a:t>
                      </a:r>
                    </a:p>
                    <a:p>
                      <a:pPr algn="ctr"/>
                      <a:r>
                        <a:rPr lang="en-IN" altLang="en-US" sz="1800" b="0" dirty="0">
                          <a:solidFill>
                            <a:schemeClr val="tx1"/>
                          </a:solidFill>
                        </a:rPr>
                        <a:t>J.Cabral &amp;</a:t>
                      </a:r>
                    </a:p>
                    <a:p>
                      <a:pPr algn="ctr"/>
                      <a:r>
                        <a:rPr lang="en-IN" altLang="en-US" sz="1800" b="0" dirty="0">
                          <a:solidFill>
                            <a:schemeClr val="tx1"/>
                          </a:solidFill>
                        </a:rPr>
                        <a:t>T.Gomes</a:t>
                      </a:r>
                    </a:p>
                    <a:p>
                      <a:pPr algn="ctr"/>
                      <a:r>
                        <a:rPr lang="en-IN" altLang="en-US" sz="1800" b="0" dirty="0">
                          <a:solidFill>
                            <a:schemeClr val="tx1"/>
                          </a:solidFill>
                        </a:rPr>
                        <a:t>2017</a:t>
                      </a:r>
                    </a:p>
                  </a:txBody>
                  <a:tcPr marT="45709" marB="45709" anchor="ctr"/>
                </a:tc>
                <a:tc>
                  <a:txBody>
                    <a:bodyPr/>
                    <a:lstStyle/>
                    <a:p>
                      <a:pPr algn="ctr"/>
                      <a:r>
                        <a:rPr lang="en-IN" altLang="en-US" sz="1800" b="0" dirty="0">
                          <a:solidFill>
                            <a:schemeClr val="tx1"/>
                          </a:solidFill>
                        </a:rPr>
                        <a:t>IEEE Xplore</a:t>
                      </a:r>
                    </a:p>
                  </a:txBody>
                  <a:tcPr marT="45709" marB="45709" anchor="ctr"/>
                </a:tc>
                <a:tc>
                  <a:txBody>
                    <a:bodyPr/>
                    <a:lstStyle/>
                    <a:p>
                      <a:pPr algn="just"/>
                      <a:r>
                        <a:rPr lang="en-IN" altLang="en-US" sz="1800" b="0" dirty="0">
                          <a:solidFill>
                            <a:schemeClr val="tx1"/>
                          </a:solidFill>
                          <a:latin typeface="Times New Roman" panose="02020603050405020304" pitchFamily="18" charset="0"/>
                          <a:cs typeface="Times New Roman" panose="02020603050405020304" pitchFamily="18" charset="0"/>
                        </a:rPr>
                        <a:t>The world is undergoing an   unprecedented of the technological transformation evolving that from isolated systems to ubiquitous internet.</a:t>
                      </a:r>
                    </a:p>
                  </a:txBody>
                  <a:tcPr marT="45709" marB="45709" anchor="ct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87964779"/>
              </p:ext>
            </p:extLst>
          </p:nvPr>
        </p:nvGraphicFramePr>
        <p:xfrm>
          <a:off x="381001" y="4460766"/>
          <a:ext cx="8381998" cy="2032109"/>
        </p:xfrm>
        <a:graphic>
          <a:graphicData uri="http://schemas.openxmlformats.org/drawingml/2006/table">
            <a:tbl>
              <a:tblPr firstRow="1" bandRow="1">
                <a:tableStyleId>{5940675A-B579-460E-94D1-54222C63F5DA}</a:tableStyleId>
              </a:tblPr>
              <a:tblGrid>
                <a:gridCol w="1827529">
                  <a:extLst>
                    <a:ext uri="{9D8B030D-6E8A-4147-A177-3AD203B41FA5}">
                      <a16:colId xmlns:a16="http://schemas.microsoft.com/office/drawing/2014/main" val="20000"/>
                    </a:ext>
                  </a:extLst>
                </a:gridCol>
                <a:gridCol w="1512439">
                  <a:extLst>
                    <a:ext uri="{9D8B030D-6E8A-4147-A177-3AD203B41FA5}">
                      <a16:colId xmlns:a16="http://schemas.microsoft.com/office/drawing/2014/main" val="20001"/>
                    </a:ext>
                  </a:extLst>
                </a:gridCol>
                <a:gridCol w="1512439">
                  <a:extLst>
                    <a:ext uri="{9D8B030D-6E8A-4147-A177-3AD203B41FA5}">
                      <a16:colId xmlns:a16="http://schemas.microsoft.com/office/drawing/2014/main" val="20002"/>
                    </a:ext>
                  </a:extLst>
                </a:gridCol>
                <a:gridCol w="3529591">
                  <a:extLst>
                    <a:ext uri="{9D8B030D-6E8A-4147-A177-3AD203B41FA5}">
                      <a16:colId xmlns:a16="http://schemas.microsoft.com/office/drawing/2014/main" val="20003"/>
                    </a:ext>
                  </a:extLst>
                </a:gridCol>
              </a:tblGrid>
              <a:tr h="2032109">
                <a:tc>
                  <a:txBody>
                    <a:bodyPr/>
                    <a:lstStyle/>
                    <a:p>
                      <a:pPr algn="ctr"/>
                      <a:r>
                        <a:rPr kumimoji="0"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An IoT System for Remote Health Monitoring </a:t>
                      </a:r>
                    </a:p>
                  </a:txBody>
                  <a:tcPr marT="45684" marB="45684" anchor="ctr"/>
                </a:tc>
                <a:tc>
                  <a:txBody>
                    <a:bodyPr/>
                    <a:lstStyle/>
                    <a:p>
                      <a:pPr algn="ctr"/>
                      <a:r>
                        <a:rPr lang="en-IN" altLang="en-US" sz="1800" b="0" dirty="0">
                          <a:solidFill>
                            <a:schemeClr val="tx1"/>
                          </a:solidFill>
                          <a:latin typeface="Times New Roman" panose="02020603050405020304" pitchFamily="18" charset="0"/>
                          <a:cs typeface="Times New Roman" panose="02020603050405020304" pitchFamily="18" charset="0"/>
                        </a:rPr>
                        <a:t>Luis A.Duran-vega &amp;</a:t>
                      </a:r>
                    </a:p>
                    <a:p>
                      <a:pPr algn="ctr"/>
                      <a:r>
                        <a:rPr lang="en-IN" altLang="en-US" sz="1800" b="0" dirty="0">
                          <a:solidFill>
                            <a:schemeClr val="tx1"/>
                          </a:solidFill>
                          <a:latin typeface="Times New Roman" panose="02020603050405020304" pitchFamily="18" charset="0"/>
                          <a:cs typeface="Times New Roman" panose="02020603050405020304" pitchFamily="18" charset="0"/>
                        </a:rPr>
                        <a:t>Pedro C.Santana-</a:t>
                      </a:r>
                    </a:p>
                    <a:p>
                      <a:pPr algn="ctr"/>
                      <a:r>
                        <a:rPr lang="en-IN" altLang="en-US" sz="1800" b="0" dirty="0">
                          <a:solidFill>
                            <a:schemeClr val="tx1"/>
                          </a:solidFill>
                          <a:latin typeface="Times New Roman" panose="02020603050405020304" pitchFamily="18" charset="0"/>
                          <a:cs typeface="Times New Roman" panose="02020603050405020304" pitchFamily="18" charset="0"/>
                        </a:rPr>
                        <a:t>Mancilla</a:t>
                      </a:r>
                    </a:p>
                    <a:p>
                      <a:pPr algn="ctr"/>
                      <a:r>
                        <a:rPr lang="en-IN" altLang="en-US" sz="1800" b="0" dirty="0">
                          <a:solidFill>
                            <a:schemeClr val="tx1"/>
                          </a:solidFill>
                          <a:latin typeface="Times New Roman" panose="02020603050405020304" pitchFamily="18" charset="0"/>
                          <a:cs typeface="Times New Roman" panose="02020603050405020304" pitchFamily="18" charset="0"/>
                        </a:rPr>
                        <a:t>2019</a:t>
                      </a:r>
                    </a:p>
                    <a:p>
                      <a:pPr algn="ctr"/>
                      <a:endParaRPr lang="en-IN" altLang="en-US" sz="1800" b="0" dirty="0">
                        <a:solidFill>
                          <a:schemeClr val="tx1"/>
                        </a:solidFill>
                        <a:latin typeface="Times New Roman" panose="02020603050405020304" pitchFamily="18" charset="0"/>
                        <a:cs typeface="Times New Roman" panose="02020603050405020304" pitchFamily="18" charset="0"/>
                      </a:endParaRPr>
                    </a:p>
                  </a:txBody>
                  <a:tcPr marT="45684" marB="45684" anchor="ctr"/>
                </a:tc>
                <a:tc>
                  <a:txBody>
                    <a:bodyPr/>
                    <a:lstStyle/>
                    <a:p>
                      <a:pPr algn="ctr"/>
                      <a:r>
                        <a:rPr lang="en-IN" altLang="en-US" sz="1800" b="0" dirty="0">
                          <a:solidFill>
                            <a:schemeClr val="tx1"/>
                          </a:solidFill>
                          <a:latin typeface="Times New Roman" panose="02020603050405020304" pitchFamily="18" charset="0"/>
                          <a:cs typeface="Times New Roman" panose="02020603050405020304" pitchFamily="18" charset="0"/>
                        </a:rPr>
                        <a:t>National Institutes of </a:t>
                      </a:r>
                    </a:p>
                    <a:p>
                      <a:pPr algn="ctr"/>
                      <a:r>
                        <a:rPr lang="en-IN" altLang="en-US" sz="1800" b="0" dirty="0">
                          <a:solidFill>
                            <a:schemeClr val="tx1"/>
                          </a:solidFill>
                          <a:latin typeface="Times New Roman" panose="02020603050405020304" pitchFamily="18" charset="0"/>
                          <a:cs typeface="Times New Roman" panose="02020603050405020304" pitchFamily="18" charset="0"/>
                        </a:rPr>
                        <a:t>Health</a:t>
                      </a:r>
                    </a:p>
                  </a:txBody>
                  <a:tcPr marT="45684" marB="45684" anchor="ctr"/>
                </a:tc>
                <a:tc>
                  <a:txBody>
                    <a:bodyPr/>
                    <a:lstStyle/>
                    <a:p>
                      <a:pPr algn="just"/>
                      <a:r>
                        <a:rPr lang="en-US" sz="1800" b="0" dirty="0">
                          <a:solidFill>
                            <a:schemeClr val="tx1"/>
                          </a:solidFill>
                          <a:latin typeface="Times New Roman" panose="02020603050405020304" pitchFamily="18" charset="0"/>
                          <a:cs typeface="Times New Roman" panose="02020603050405020304" pitchFamily="18" charset="0"/>
                        </a:rPr>
                        <a:t>With the increase in global life expectancy and the advance of technology, the creation of age-friendly environments is a priority in the design of new products for elderly people healthcare. </a:t>
                      </a:r>
                    </a:p>
                  </a:txBody>
                  <a:tcPr marT="45684" marB="45684" anchor="ctr"/>
                </a:tc>
                <a:extLst>
                  <a:ext uri="{0D108BD9-81ED-4DB2-BD59-A6C34878D82A}">
                    <a16:rowId xmlns:a16="http://schemas.microsoft.com/office/drawing/2014/main" val="10000"/>
                  </a:ext>
                </a:extLst>
              </a:tr>
            </a:tbl>
          </a:graphicData>
        </a:graphic>
      </p:graphicFrame>
      <p:sp>
        <p:nvSpPr>
          <p:cNvPr id="18466" name="Slide Number Placeholder 9"/>
          <p:cNvSpPr txBox="1">
            <a:spLocks noGrp="1"/>
          </p:cNvSpPr>
          <p:nvPr>
            <p:ph type="sldNum" sz="quarter" idx="12"/>
          </p:nvPr>
        </p:nvSpPr>
        <p:spPr>
          <a:xfrm>
            <a:off x="6629400" y="6492875"/>
            <a:ext cx="2133600" cy="365125"/>
          </a:xfrm>
          <a:noFill/>
          <a:ln>
            <a:noFill/>
          </a:ln>
        </p:spPr>
        <p:txBody>
          <a:bodyPr anchor="ctr" anchorCtr="0"/>
          <a:lstStyle/>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11</a:t>
            </a:r>
            <a:endParaRPr lang="en-US" altLang="en-US" sz="1200" dirty="0">
              <a:solidFill>
                <a:srgbClr val="898989"/>
              </a:solidFill>
              <a:ea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04800" y="0"/>
            <a:ext cx="8229600" cy="1143000"/>
          </a:xfrm>
          <a:ln/>
        </p:spPr>
        <p:txBody>
          <a:bodyPr vert="horz" wrap="square" lIns="91440" tIns="45720" rIns="91440" bIns="45720" anchor="ctr" anchorCtr="0"/>
          <a:lstStyle/>
          <a:p>
            <a:pPr eaLnBrk="1" hangingPunct="1"/>
            <a:r>
              <a:rPr lang="en-US" altLang="en-US" b="1" dirty="0">
                <a:solidFill>
                  <a:srgbClr val="00B050"/>
                </a:solidFill>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Problem  Identification </a:t>
            </a:r>
            <a:endParaRPr lang="en-US" altLang="en-US" b="1" dirty="0">
              <a:solidFill>
                <a:srgbClr val="FF0000"/>
              </a:solidFill>
              <a:latin typeface="Times New Roman" panose="02020603050405020304" pitchFamily="18" charset="0"/>
              <a:ea typeface="Times New Roman" panose="02020603050405020304" pitchFamily="18" charset="0"/>
            </a:endParaRPr>
          </a:p>
        </p:txBody>
      </p:sp>
      <p:sp>
        <p:nvSpPr>
          <p:cNvPr id="20483" name="Content Placeholder 2"/>
          <p:cNvSpPr>
            <a:spLocks noGrp="1"/>
          </p:cNvSpPr>
          <p:nvPr>
            <p:ph idx="1"/>
          </p:nvPr>
        </p:nvSpPr>
        <p:spPr>
          <a:xfrm>
            <a:off x="457200" y="1143000"/>
            <a:ext cx="8229600" cy="5394325"/>
          </a:xfrm>
        </p:spPr>
        <p:style>
          <a:lnRef idx="2">
            <a:schemeClr val="accent1"/>
          </a:lnRef>
          <a:fillRef idx="1">
            <a:schemeClr val="lt1"/>
          </a:fillRef>
          <a:effectRef idx="0">
            <a:schemeClr val="accent1"/>
          </a:effectRef>
          <a:fontRef idx="minor">
            <a:schemeClr val="dk1"/>
          </a:fontRef>
        </p:style>
        <p:txBody>
          <a:bodyPr vert="horz" wrap="square" lIns="91440" tIns="45720" rIns="91440" bIns="45720" anchor="t" anchorCtr="0"/>
          <a:lstStyle/>
          <a:p>
            <a:pPr algn="just"/>
            <a:r>
              <a:rPr lang="en-US" altLang="en-US" sz="2800" dirty="0">
                <a:solidFill>
                  <a:schemeClr val="tx1"/>
                </a:solidFill>
                <a:latin typeface="Times New Roman" panose="02020603050405020304" pitchFamily="18" charset="0"/>
                <a:cs typeface="Times New Roman" panose="02020603050405020304" pitchFamily="18" charset="0"/>
              </a:rPr>
              <a:t>Security and privacy remain a major concern deterring users from using IoT technology for medical purposes, as healthcare monitoring solutions have the potential to be breached or hacked</a:t>
            </a:r>
            <a:r>
              <a:rPr lang="en-US" altLang="en-US" sz="28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altLang="en-US" sz="2800" dirty="0">
              <a:latin typeface="Times New Roman" panose="02020603050405020304" pitchFamily="18" charset="0"/>
              <a:cs typeface="Times New Roman" panose="02020603050405020304" pitchFamily="18" charset="0"/>
            </a:endParaRPr>
          </a:p>
          <a:p>
            <a:pPr algn="just"/>
            <a:r>
              <a:rPr lang="en-US" altLang="en-US" sz="2800" dirty="0">
                <a:latin typeface="Times New Roman" panose="02020603050405020304" pitchFamily="18" charset="0"/>
                <a:cs typeface="Times New Roman" panose="02020603050405020304" pitchFamily="18" charset="0"/>
              </a:rPr>
              <a:t>Failure or bugs in the hardware or even power failure can impact the performance of sensors and connected equipment placing healthcare operations at risk. </a:t>
            </a:r>
          </a:p>
          <a:p>
            <a:pPr algn="just"/>
            <a:r>
              <a:rPr lang="en-US" altLang="en-US" sz="2800" dirty="0">
                <a:latin typeface="Times New Roman" panose="02020603050405020304" pitchFamily="18" charset="0"/>
                <a:cs typeface="Times New Roman" panose="02020603050405020304" pitchFamily="18" charset="0"/>
              </a:rPr>
              <a:t>While IoT promises to reduce the cost of healthcare in the long-term, the cost of its implementation in hospitals and staff training is quite high. </a:t>
            </a:r>
            <a:endParaRPr lang="en-US" altLang="en-US" sz="2800" dirty="0">
              <a:latin typeface="Times New Roman" panose="02020603050405020304" pitchFamily="18" charset="0"/>
              <a:ea typeface="Times New Roman" panose="02020603050405020304" pitchFamily="18" charset="0"/>
            </a:endParaRPr>
          </a:p>
        </p:txBody>
      </p:sp>
      <p:sp>
        <p:nvSpPr>
          <p:cNvPr id="16" name="Rectangle 15"/>
          <p:cNvSpPr/>
          <p:nvPr/>
        </p:nvSpPr>
        <p:spPr>
          <a:xfrm>
            <a:off x="533400" y="944563"/>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485" name="Slide Number Placeholder 6"/>
          <p:cNvSpPr txBox="1">
            <a:spLocks noGrp="1"/>
          </p:cNvSpPr>
          <p:nvPr>
            <p:ph type="sldNum" sz="quarter" idx="12"/>
          </p:nvPr>
        </p:nvSpPr>
        <p:spPr>
          <a:xfrm>
            <a:off x="6553200" y="6537325"/>
            <a:ext cx="2133600" cy="184150"/>
          </a:xfrm>
          <a:noFill/>
          <a:ln>
            <a:noFill/>
          </a:ln>
        </p:spPr>
        <p:txBody>
          <a:bodyPr anchor="ctr" anchorCtr="0"/>
          <a:lstStyle/>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12</a:t>
            </a:r>
            <a:endParaRPr lang="en-US" altLang="en-US" sz="1200" dirty="0">
              <a:solidFill>
                <a:srgbClr val="898989"/>
              </a:solidFill>
              <a:ea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ln/>
        </p:spPr>
        <p:txBody>
          <a:bodyPr vert="horz" wrap="square" lIns="91440" tIns="45720" rIns="91440" bIns="45720" anchor="ctr" anchorCtr="0"/>
          <a:lstStyle/>
          <a:p>
            <a:pPr marL="342900" indent="-342900" eaLnBrk="1" hangingPunct="1"/>
            <a:r>
              <a:rPr lang="en-US" altLang="en-US" sz="3200" b="1" dirty="0">
                <a:solidFill>
                  <a:srgbClr val="FF0000"/>
                </a:solidFill>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Block  Diagram </a:t>
            </a:r>
            <a:endParaRPr lang="en-US" altLang="en-US" b="1" dirty="0">
              <a:solidFill>
                <a:srgbClr val="FF0000"/>
              </a:solidFill>
              <a:latin typeface="Times New Roman" panose="02020603050405020304" pitchFamily="18" charset="0"/>
              <a:ea typeface="Times New Roman" panose="02020603050405020304" pitchFamily="18" charset="0"/>
            </a:endParaRPr>
          </a:p>
        </p:txBody>
      </p:sp>
      <p:sp>
        <p:nvSpPr>
          <p:cNvPr id="6" name="Rectangle 5"/>
          <p:cNvSpPr/>
          <p:nvPr/>
        </p:nvSpPr>
        <p:spPr>
          <a:xfrm>
            <a:off x="533400" y="11430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508" name="Slide Number Placeholder 6"/>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13</a:t>
            </a:r>
            <a:endParaRPr lang="en-US" altLang="en-US" sz="1200" dirty="0">
              <a:solidFill>
                <a:srgbClr val="898989"/>
              </a:solidFill>
              <a:ea typeface="Arial" panose="020B0604020202020204" pitchFamily="34" charset="0"/>
            </a:endParaRPr>
          </a:p>
        </p:txBody>
      </p:sp>
      <p:pic>
        <p:nvPicPr>
          <p:cNvPr id="2" name="Content Placeholder 1" descr="WhatsApp Image 2022-09-05 at 3.28.35 PM"/>
          <p:cNvPicPr>
            <a:picLocks noGrp="1" noChangeAspect="1"/>
          </p:cNvPicPr>
          <p:nvPr>
            <p:ph idx="1"/>
          </p:nvPr>
        </p:nvPicPr>
        <p:blipFill>
          <a:blip r:embed="rId3"/>
          <a:stretch>
            <a:fillRect/>
          </a:stretch>
        </p:blipFill>
        <p:spPr>
          <a:xfrm>
            <a:off x="903605" y="1527175"/>
            <a:ext cx="7233285" cy="48977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80975" y="-228600"/>
            <a:ext cx="8229600" cy="1143000"/>
          </a:xfrm>
          <a:ln/>
        </p:spPr>
        <p:txBody>
          <a:bodyPr vert="horz" wrap="square" lIns="91440" tIns="45720" rIns="91440" bIns="45720" anchor="ctr" anchorCtr="0"/>
          <a:lstStyle/>
          <a:p>
            <a:pPr eaLnBrk="1" hangingPunct="1"/>
            <a:r>
              <a:rPr lang="en-US" altLang="en-US" b="1" dirty="0">
                <a:solidFill>
                  <a:srgbClr val="FF0000"/>
                </a:solidFill>
                <a:latin typeface="Times New Roman" panose="02020603050405020304" pitchFamily="18" charset="0"/>
                <a:cs typeface="Times New Roman" panose="02020603050405020304" pitchFamily="18" charset="0"/>
              </a:rPr>
              <a:t>References</a:t>
            </a:r>
            <a:endParaRPr lang="en-US" altLang="en-US" b="1" dirty="0">
              <a:solidFill>
                <a:srgbClr val="FF0000"/>
              </a:solidFill>
              <a:latin typeface="Times New Roman" panose="02020603050405020304" pitchFamily="18" charset="0"/>
              <a:ea typeface="Times New Roman" panose="02020603050405020304" pitchFamily="18" charset="0"/>
            </a:endParaRPr>
          </a:p>
        </p:txBody>
      </p:sp>
      <p:sp>
        <p:nvSpPr>
          <p:cNvPr id="22531" name="Content Placeholder 2"/>
          <p:cNvSpPr>
            <a:spLocks noGrp="1"/>
          </p:cNvSpPr>
          <p:nvPr>
            <p:ph idx="1"/>
          </p:nvPr>
        </p:nvSpPr>
        <p:spPr>
          <a:xfrm>
            <a:off x="457200" y="762000"/>
            <a:ext cx="8229600" cy="5364163"/>
          </a:xfrm>
          <a:ln/>
        </p:spPr>
        <p:txBody>
          <a:bodyPr vert="horz" wrap="square" lIns="91440" tIns="45720" rIns="91440" bIns="45720" anchor="t" anchorCtr="0"/>
          <a:lstStyle/>
          <a:p>
            <a:pPr algn="just" eaLnBrk="1" hangingPunct="1">
              <a:lnSpc>
                <a:spcPct val="150000"/>
              </a:lnSpc>
              <a:buNone/>
            </a:pPr>
            <a:endParaRPr lang="en-US" altLang="en-US" sz="2400" b="1" dirty="0">
              <a:solidFill>
                <a:srgbClr val="0070C0"/>
              </a:solidFill>
              <a:latin typeface="Cambria" panose="02040503050406030204" pitchFamily="18" charset="0"/>
            </a:endParaRPr>
          </a:p>
          <a:p>
            <a:pPr algn="just" eaLnBrk="1" hangingPunct="1">
              <a:lnSpc>
                <a:spcPct val="150000"/>
              </a:lnSpc>
              <a:buNone/>
            </a:pPr>
            <a:endParaRPr lang="en-US" altLang="en-US" sz="2400" b="1" dirty="0">
              <a:solidFill>
                <a:srgbClr val="0070C0"/>
              </a:solidFill>
              <a:latin typeface="Cambria" panose="02040503050406030204" pitchFamily="18" charset="0"/>
            </a:endParaRPr>
          </a:p>
          <a:p>
            <a:pPr eaLnBrk="1" hangingPunct="1"/>
            <a:endParaRPr lang="en-US" altLang="en-US" dirty="0">
              <a:latin typeface="Cambria" panose="02040503050406030204" pitchFamily="18" charset="0"/>
            </a:endParaRPr>
          </a:p>
          <a:p>
            <a:pPr eaLnBrk="1" hangingPunct="1"/>
            <a:endParaRPr lang="en-US" altLang="en-US" dirty="0">
              <a:latin typeface="Cambria" panose="02040503050406030204" pitchFamily="18" charset="0"/>
            </a:endParaRPr>
          </a:p>
          <a:p>
            <a:pPr eaLnBrk="1" hangingPunct="1"/>
            <a:endParaRPr lang="en-US" altLang="en-US" dirty="0">
              <a:latin typeface="Cambria" panose="02040503050406030204" pitchFamily="18" charset="0"/>
            </a:endParaRPr>
          </a:p>
        </p:txBody>
      </p:sp>
      <p:sp>
        <p:nvSpPr>
          <p:cNvPr id="21" name="Rectangle 20"/>
          <p:cNvSpPr/>
          <p:nvPr/>
        </p:nvSpPr>
        <p:spPr>
          <a:xfrm>
            <a:off x="533400" y="7620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678" name="Content Placeholder 2"/>
          <p:cNvSpPr txBox="1"/>
          <p:nvPr/>
        </p:nvSpPr>
        <p:spPr bwMode="auto">
          <a:xfrm>
            <a:off x="152400" y="914400"/>
            <a:ext cx="8839200" cy="5943600"/>
          </a:xfrm>
          <a:prstGeom prst="rect">
            <a:avLst/>
          </a:prstGeom>
          <a:noFill/>
          <a:ln w="9525">
            <a:noFill/>
            <a:miter lim="800000"/>
          </a:ln>
        </p:spPr>
        <p:txBody>
          <a:bodyPr/>
          <a:lstStyle/>
          <a:p>
            <a:pPr marR="0" defTabSz="914400">
              <a:buClrTx/>
              <a:buSzTx/>
              <a:buFontTx/>
              <a:buNone/>
              <a:defRPr/>
            </a:pPr>
            <a:endParaRPr kumimoji="0" lang="en-US" kern="1200" cap="none" spc="0" normalizeH="0" baseline="0" noProof="0" dirty="0">
              <a:solidFill>
                <a:srgbClr val="002060"/>
              </a:solidFill>
              <a:latin typeface="Times New Roman" panose="02020603050405020304" pitchFamily="18" charset="0"/>
              <a:ea typeface="+mn-ea"/>
              <a:cs typeface="Times New Roman" panose="02020603050405020304" pitchFamily="18" charset="0"/>
            </a:endParaRPr>
          </a:p>
          <a:p>
            <a:pPr marL="342900" marR="0" indent="-342900" algn="just" defTabSz="914400">
              <a:lnSpc>
                <a:spcPct val="115000"/>
              </a:lnSpc>
              <a:spcBef>
                <a:spcPts val="0"/>
              </a:spcBef>
              <a:spcAft>
                <a:spcPts val="0"/>
              </a:spcAft>
              <a:buClrTx/>
              <a:buSzTx/>
              <a:buFont typeface="+mj-lt"/>
              <a:buAutoNum type="arabicPeriod"/>
              <a:defRPr/>
            </a:pPr>
            <a:r>
              <a:rPr kumimoji="0" lang="en-IN" sz="24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rPr>
              <a:t>Abdi J, Al-Hindawi A, Ng T, Vizcaychipi MP (2018) Scoping review on the use of socially assistive robot technology in elderlycare.BMJ Open 8(2)</a:t>
            </a:r>
          </a:p>
          <a:p>
            <a:pPr marL="342900" marR="0" indent="-342900" algn="just" defTabSz="914400">
              <a:lnSpc>
                <a:spcPct val="115000"/>
              </a:lnSpc>
              <a:spcBef>
                <a:spcPts val="0"/>
              </a:spcBef>
              <a:spcAft>
                <a:spcPts val="0"/>
              </a:spcAft>
              <a:buClrTx/>
              <a:buSzTx/>
              <a:buFont typeface="+mj-lt"/>
              <a:buAutoNum type="arabicPeriod"/>
              <a:defRPr/>
            </a:pPr>
            <a:r>
              <a:rPr kumimoji="0" lang="en-IN" sz="24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rPr>
              <a:t>Abrams D, Russell PS, Vauclair M, Swift HJ (2011) Ageism in europe: Findings from the european social survey</a:t>
            </a:r>
          </a:p>
          <a:p>
            <a:pPr marL="342900" marR="0" indent="-342900" algn="just" defTabSz="914400">
              <a:lnSpc>
                <a:spcPct val="115000"/>
              </a:lnSpc>
              <a:spcBef>
                <a:spcPts val="0"/>
              </a:spcBef>
              <a:spcAft>
                <a:spcPts val="0"/>
              </a:spcAft>
              <a:buClrTx/>
              <a:buSzTx/>
              <a:buFont typeface="+mj-lt"/>
              <a:buAutoNum type="arabicPeriod"/>
              <a:defRPr/>
            </a:pPr>
            <a:r>
              <a:rPr kumimoji="0" lang="en-IN" sz="24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rPr>
              <a:t>Antonello M, Carraro M, Pierobon M, Menegatti E (2017) Fast and robust detection of fallen people from a mobile robot. In: Proceedings of the IEEE/RSJ International Conference on IntelligentRobots and Systems (IROS 2017)</a:t>
            </a:r>
          </a:p>
          <a:p>
            <a:pPr marL="342900" marR="0" indent="-342900" algn="just" defTabSz="914400">
              <a:lnSpc>
                <a:spcPct val="115000"/>
              </a:lnSpc>
              <a:spcBef>
                <a:spcPts val="0"/>
              </a:spcBef>
              <a:spcAft>
                <a:spcPts val="0"/>
              </a:spcAft>
              <a:buClrTx/>
              <a:buSzTx/>
              <a:buFont typeface="+mj-lt"/>
              <a:buAutoNum type="arabicPeriod"/>
              <a:defRPr/>
            </a:pPr>
            <a:r>
              <a:rPr kumimoji="0" lang="en-IN" sz="24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rPr>
              <a:t>Bajones M, Fischinger D, Weiss A et al (2018) Hobbit: Providing Fall Detection and Prevention for the Elderly in the Real World.Journal of Robotics 2018:1-20</a:t>
            </a:r>
          </a:p>
          <a:p>
            <a:pPr marL="342900" marR="0" indent="-342900" algn="just" defTabSz="914400">
              <a:lnSpc>
                <a:spcPct val="115000"/>
              </a:lnSpc>
              <a:spcBef>
                <a:spcPts val="0"/>
              </a:spcBef>
              <a:spcAft>
                <a:spcPts val="0"/>
              </a:spcAft>
              <a:buClrTx/>
              <a:buSzTx/>
              <a:buFont typeface="+mj-lt"/>
              <a:buAutoNum type="arabicPeriod"/>
              <a:defRPr/>
            </a:pPr>
            <a:endParaRPr kumimoji="0" lang="en-IN"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defTabSz="914400">
              <a:lnSpc>
                <a:spcPct val="115000"/>
              </a:lnSpc>
              <a:spcBef>
                <a:spcPts val="0"/>
              </a:spcBef>
              <a:spcAft>
                <a:spcPts val="0"/>
              </a:spcAft>
              <a:buClrTx/>
              <a:buSzTx/>
              <a:buFont typeface="+mj-lt"/>
              <a:buAutoNum type="arabicPeriod"/>
              <a:defRPr/>
            </a:pPr>
            <a:endParaRPr kumimoji="0" lang="en-IN"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defTabSz="914400">
              <a:lnSpc>
                <a:spcPct val="115000"/>
              </a:lnSpc>
              <a:spcBef>
                <a:spcPts val="0"/>
              </a:spcBef>
              <a:spcAft>
                <a:spcPts val="0"/>
              </a:spcAft>
              <a:buClrTx/>
              <a:buSzTx/>
              <a:buFont typeface="+mj-lt"/>
              <a:buAutoNum type="arabicPeriod"/>
              <a:defRPr/>
            </a:pPr>
            <a:endParaRPr kumimoji="0" lang="en-IN"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endParaRPr>
          </a:p>
          <a:p>
            <a:pPr marR="0" algn="just" defTabSz="914400">
              <a:lnSpc>
                <a:spcPct val="115000"/>
              </a:lnSpc>
              <a:spcBef>
                <a:spcPts val="0"/>
              </a:spcBef>
              <a:spcAft>
                <a:spcPts val="0"/>
              </a:spcAft>
              <a:buClrTx/>
              <a:buSzTx/>
              <a:buFont typeface="+mj-lt"/>
              <a:defRPr/>
            </a:pPr>
            <a:r>
              <a:rPr kumimoji="0" lang="en-IN"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rPr>
              <a:t>  </a:t>
            </a:r>
          </a:p>
          <a:p>
            <a:pPr marL="342900" marR="0" indent="-342900" algn="just" defTabSz="914400">
              <a:lnSpc>
                <a:spcPct val="115000"/>
              </a:lnSpc>
              <a:spcBef>
                <a:spcPts val="0"/>
              </a:spcBef>
              <a:spcAft>
                <a:spcPts val="0"/>
              </a:spcAft>
              <a:buClrTx/>
              <a:buSzTx/>
              <a:buFont typeface="+mj-lt"/>
              <a:buAutoNum type="arabicPeriod"/>
              <a:defRPr/>
            </a:pPr>
            <a:endParaRPr kumimoji="0" lang="en-IN"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defTabSz="914400">
              <a:lnSpc>
                <a:spcPct val="115000"/>
              </a:lnSpc>
              <a:spcBef>
                <a:spcPts val="0"/>
              </a:spcBef>
              <a:spcAft>
                <a:spcPts val="0"/>
              </a:spcAft>
              <a:buClrTx/>
              <a:buSzTx/>
              <a:buFont typeface="+mj-lt"/>
              <a:buAutoNum type="arabicPeriod"/>
              <a:defRPr/>
            </a:pPr>
            <a:endParaRPr kumimoji="0" lang="en-IN"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defTabSz="914400">
              <a:lnSpc>
                <a:spcPct val="115000"/>
              </a:lnSpc>
              <a:spcBef>
                <a:spcPts val="0"/>
              </a:spcBef>
              <a:spcAft>
                <a:spcPts val="0"/>
              </a:spcAft>
              <a:buClrTx/>
              <a:buSzTx/>
              <a:buFont typeface="+mj-lt"/>
              <a:buAutoNum type="arabicPeriod"/>
              <a:defRPr/>
            </a:pPr>
            <a:r>
              <a:rPr kumimoji="0" lang="en-US"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rPr>
              <a:t>Tong, L., Li, Y., </a:t>
            </a:r>
            <a:r>
              <a:rPr kumimoji="0" lang="en-US" sz="2000" kern="1200" cap="none" spc="0" normalizeH="0" baseline="0" noProof="0" dirty="0" err="1">
                <a:latin typeface="Times New Roman" panose="02020603050405020304" pitchFamily="18" charset="0"/>
                <a:ea typeface="Calibri" panose="020F0502020204030204" pitchFamily="34" charset="0"/>
                <a:cs typeface="Times New Roman" panose="02020603050405020304" pitchFamily="18" charset="0"/>
              </a:rPr>
              <a:t>Gao</a:t>
            </a:r>
            <a:r>
              <a:rPr kumimoji="0" lang="en-US"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rPr>
              <a:t>, W. A hierarchical edge cloud architecture for mobile computing.  In Proc. of the 35th Annual IEEE International Conference on Computer Communications, San Francisco, USA, pp. 1–9, 2016.</a:t>
            </a:r>
            <a:endParaRPr kumimoji="0" lang="en-IN"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defTabSz="914400">
              <a:lnSpc>
                <a:spcPct val="115000"/>
              </a:lnSpc>
              <a:spcBef>
                <a:spcPts val="0"/>
              </a:spcBef>
              <a:spcAft>
                <a:spcPts val="0"/>
              </a:spcAft>
              <a:buClrTx/>
              <a:buSzTx/>
              <a:buFont typeface="+mj-lt"/>
              <a:buAutoNum type="arabicPeriod"/>
              <a:defRPr/>
            </a:pPr>
            <a:r>
              <a:rPr kumimoji="0" lang="en-US"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rPr>
              <a:t>El-</a:t>
            </a:r>
            <a:r>
              <a:rPr kumimoji="0" lang="en-US" sz="2000" kern="1200" cap="none" spc="0" normalizeH="0" baseline="0" noProof="0" dirty="0" err="1">
                <a:latin typeface="Times New Roman" panose="02020603050405020304" pitchFamily="18" charset="0"/>
                <a:ea typeface="Calibri" panose="020F0502020204030204" pitchFamily="34" charset="0"/>
                <a:cs typeface="Times New Roman" panose="02020603050405020304" pitchFamily="18" charset="0"/>
              </a:rPr>
              <a:t>Sayed</a:t>
            </a:r>
            <a:r>
              <a:rPr kumimoji="0" lang="en-US"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rPr>
              <a:t>, H., </a:t>
            </a:r>
            <a:r>
              <a:rPr kumimoji="0" lang="en-US" sz="2000" kern="1200" cap="none" spc="0" normalizeH="0" baseline="0" noProof="0" dirty="0" err="1">
                <a:latin typeface="Times New Roman" panose="02020603050405020304" pitchFamily="18" charset="0"/>
                <a:ea typeface="Calibri" panose="020F0502020204030204" pitchFamily="34" charset="0"/>
                <a:cs typeface="Times New Roman" panose="02020603050405020304" pitchFamily="18" charset="0"/>
              </a:rPr>
              <a:t>Sankar</a:t>
            </a:r>
            <a:r>
              <a:rPr kumimoji="0" lang="en-US"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rPr>
              <a:t>, S., Prasad, M., </a:t>
            </a:r>
            <a:r>
              <a:rPr kumimoji="0" lang="en-US" sz="2000" kern="1200" cap="none" spc="0" normalizeH="0" baseline="0" noProof="0" dirty="0" err="1">
                <a:latin typeface="Times New Roman" panose="02020603050405020304" pitchFamily="18" charset="0"/>
                <a:ea typeface="Calibri" panose="020F0502020204030204" pitchFamily="34" charset="0"/>
                <a:cs typeface="Times New Roman" panose="02020603050405020304" pitchFamily="18" charset="0"/>
              </a:rPr>
              <a:t>Puthal</a:t>
            </a:r>
            <a:r>
              <a:rPr kumimoji="0" lang="en-US"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rPr>
              <a:t>, D., Gupta, A., </a:t>
            </a:r>
            <a:r>
              <a:rPr kumimoji="0" lang="en-US" sz="2000" kern="1200" cap="none" spc="0" normalizeH="0" baseline="0" noProof="0" dirty="0" err="1">
                <a:latin typeface="Times New Roman" panose="02020603050405020304" pitchFamily="18" charset="0"/>
                <a:ea typeface="Calibri" panose="020F0502020204030204" pitchFamily="34" charset="0"/>
                <a:cs typeface="Times New Roman" panose="02020603050405020304" pitchFamily="18" charset="0"/>
              </a:rPr>
              <a:t>Mohanty</a:t>
            </a:r>
            <a:r>
              <a:rPr kumimoji="0" lang="en-US"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rPr>
              <a:t>, M., Lin, C.-T. Edge of things: the big picture on the integration of edge, </a:t>
            </a:r>
            <a:r>
              <a:rPr kumimoji="0" lang="en-US" sz="2000" kern="1200" cap="none" spc="0" normalizeH="0" baseline="0" noProof="0" dirty="0" err="1">
                <a:latin typeface="Times New Roman" panose="02020603050405020304" pitchFamily="18" charset="0"/>
                <a:ea typeface="Calibri" panose="020F0502020204030204" pitchFamily="34" charset="0"/>
                <a:cs typeface="Times New Roman" panose="02020603050405020304" pitchFamily="18" charset="0"/>
              </a:rPr>
              <a:t>IoT</a:t>
            </a:r>
            <a:r>
              <a:rPr kumimoji="0" lang="en-US"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rPr>
              <a:t> and the cloud in a distributed computing environment. IEEE Access, vol. 6, pp. 1706-1717, 2018.</a:t>
            </a:r>
            <a:endParaRPr kumimoji="0" lang="en-IN"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defTabSz="914400">
              <a:lnSpc>
                <a:spcPct val="115000"/>
              </a:lnSpc>
              <a:spcBef>
                <a:spcPts val="0"/>
              </a:spcBef>
              <a:spcAft>
                <a:spcPts val="0"/>
              </a:spcAft>
              <a:buClrTx/>
              <a:buSzTx/>
              <a:buFont typeface="+mj-lt"/>
              <a:buAutoNum type="arabicPeriod"/>
              <a:defRPr/>
            </a:pPr>
            <a:r>
              <a:rPr kumimoji="0" lang="en-US" sz="2000" kern="1200" cap="none" spc="0" normalizeH="0" baseline="0" noProof="0" dirty="0" err="1">
                <a:latin typeface="Times New Roman" panose="02020603050405020304" pitchFamily="18" charset="0"/>
                <a:ea typeface="Calibri" panose="020F0502020204030204" pitchFamily="34" charset="0"/>
                <a:cs typeface="Times New Roman" panose="02020603050405020304" pitchFamily="18" charset="0"/>
              </a:rPr>
              <a:t>Tripathi</a:t>
            </a:r>
            <a:r>
              <a:rPr kumimoji="0" lang="en-US"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rPr>
              <a:t>, R., </a:t>
            </a:r>
            <a:r>
              <a:rPr kumimoji="0" lang="en-US" sz="2000" kern="1200" cap="none" spc="0" normalizeH="0" baseline="0" noProof="0" dirty="0" err="1">
                <a:latin typeface="Times New Roman" panose="02020603050405020304" pitchFamily="18" charset="0"/>
                <a:ea typeface="Calibri" panose="020F0502020204030204" pitchFamily="34" charset="0"/>
                <a:cs typeface="Times New Roman" panose="02020603050405020304" pitchFamily="18" charset="0"/>
              </a:rPr>
              <a:t>Vignesh</a:t>
            </a:r>
            <a:r>
              <a:rPr kumimoji="0" lang="en-US"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rPr>
              <a:t>, S., </a:t>
            </a:r>
            <a:r>
              <a:rPr kumimoji="0" lang="en-US" sz="2000" kern="1200" cap="none" spc="0" normalizeH="0" baseline="0" noProof="0" dirty="0" err="1">
                <a:latin typeface="Times New Roman" panose="02020603050405020304" pitchFamily="18" charset="0"/>
                <a:ea typeface="Calibri" panose="020F0502020204030204" pitchFamily="34" charset="0"/>
                <a:cs typeface="Times New Roman" panose="02020603050405020304" pitchFamily="18" charset="0"/>
              </a:rPr>
              <a:t>Tamarapalli</a:t>
            </a:r>
            <a:r>
              <a:rPr kumimoji="0" lang="en-US"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rPr>
              <a:t>, V., </a:t>
            </a:r>
            <a:r>
              <a:rPr kumimoji="0" lang="en-US" sz="2000" kern="1200" cap="none" spc="0" normalizeH="0" baseline="0" noProof="0" dirty="0" err="1">
                <a:latin typeface="Times New Roman" panose="02020603050405020304" pitchFamily="18" charset="0"/>
                <a:ea typeface="Calibri" panose="020F0502020204030204" pitchFamily="34" charset="0"/>
                <a:cs typeface="Times New Roman" panose="02020603050405020304" pitchFamily="18" charset="0"/>
              </a:rPr>
              <a:t>Chronopoulos</a:t>
            </a:r>
            <a:r>
              <a:rPr kumimoji="0" lang="en-US"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rPr>
              <a:t>, A.T., </a:t>
            </a:r>
            <a:r>
              <a:rPr kumimoji="0" lang="en-US" sz="2000" kern="1200" cap="none" spc="0" normalizeH="0" baseline="0" noProof="0" dirty="0" err="1">
                <a:latin typeface="Times New Roman" panose="02020603050405020304" pitchFamily="18" charset="0"/>
                <a:ea typeface="Calibri" panose="020F0502020204030204" pitchFamily="34" charset="0"/>
                <a:cs typeface="Times New Roman" panose="02020603050405020304" pitchFamily="18" charset="0"/>
              </a:rPr>
              <a:t>Siar</a:t>
            </a:r>
            <a:r>
              <a:rPr kumimoji="0" lang="en-US"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rPr>
              <a:t>, H. Non-cooperative power and latency aware load balancing in distributed data centers. Journal of Parallel and Distributed Computing, vol. 107, pp. 76–86, 2017.</a:t>
            </a:r>
            <a:endParaRPr kumimoji="0" lang="en-IN"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defTabSz="914400">
              <a:lnSpc>
                <a:spcPct val="115000"/>
              </a:lnSpc>
              <a:spcBef>
                <a:spcPts val="0"/>
              </a:spcBef>
              <a:spcAft>
                <a:spcPts val="0"/>
              </a:spcAft>
              <a:buClrTx/>
              <a:buSzTx/>
              <a:buFont typeface="+mj-lt"/>
              <a:buAutoNum type="arabicPeriod"/>
              <a:defRPr/>
            </a:pPr>
            <a:r>
              <a:rPr kumimoji="0" lang="en-US" sz="2000" kern="1200" cap="none" spc="0" normalizeH="0" baseline="0" noProof="0" dirty="0" err="1">
                <a:latin typeface="Times New Roman" panose="02020603050405020304" pitchFamily="18" charset="0"/>
                <a:ea typeface="Calibri" panose="020F0502020204030204" pitchFamily="34" charset="0"/>
                <a:cs typeface="Times New Roman" panose="02020603050405020304" pitchFamily="18" charset="0"/>
              </a:rPr>
              <a:t>Qu</a:t>
            </a:r>
            <a:r>
              <a:rPr kumimoji="0" lang="en-US"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rPr>
              <a:t>, C., </a:t>
            </a:r>
            <a:r>
              <a:rPr kumimoji="0" lang="en-US" sz="2000" kern="1200" cap="none" spc="0" normalizeH="0" baseline="0" noProof="0" dirty="0" err="1">
                <a:latin typeface="Times New Roman" panose="02020603050405020304" pitchFamily="18" charset="0"/>
                <a:ea typeface="Calibri" panose="020F0502020204030204" pitchFamily="34" charset="0"/>
                <a:cs typeface="Times New Roman" panose="02020603050405020304" pitchFamily="18" charset="0"/>
              </a:rPr>
              <a:t>Calheiros</a:t>
            </a:r>
            <a:r>
              <a:rPr kumimoji="0" lang="en-US"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rPr>
              <a:t>, R.N., </a:t>
            </a:r>
            <a:r>
              <a:rPr kumimoji="0" lang="en-US" sz="2000" kern="1200" cap="none" spc="0" normalizeH="0" baseline="0" noProof="0" dirty="0" err="1">
                <a:latin typeface="Times New Roman" panose="02020603050405020304" pitchFamily="18" charset="0"/>
                <a:ea typeface="Calibri" panose="020F0502020204030204" pitchFamily="34" charset="0"/>
                <a:cs typeface="Times New Roman" panose="02020603050405020304" pitchFamily="18" charset="0"/>
              </a:rPr>
              <a:t>Buyya</a:t>
            </a:r>
            <a:r>
              <a:rPr kumimoji="0" lang="en-US" sz="2000" kern="1200" cap="none" spc="0" normalizeH="0" baseline="0" noProof="0" dirty="0">
                <a:latin typeface="Times New Roman" panose="02020603050405020304" pitchFamily="18" charset="0"/>
                <a:ea typeface="Calibri" panose="020F0502020204030204" pitchFamily="34" charset="0"/>
                <a:cs typeface="Times New Roman" panose="02020603050405020304" pitchFamily="18" charset="0"/>
              </a:rPr>
              <a:t>, R. Mitigating impact of short-term overload on multi-cloud web applications through geographical load balancing. Concurrency and Computation: Practice and Experience, vol. 29, pp. 1–15, 2017.</a:t>
            </a:r>
            <a:endParaRPr kumimoji="0" lang="en-IN" sz="2000" kern="1200" cap="none" spc="0" normalizeH="0" baseline="0" noProof="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defTabSz="914400" eaLnBrk="1" hangingPunct="1">
              <a:buClrTx/>
              <a:buSzTx/>
              <a:buFontTx/>
              <a:buNone/>
              <a:defRPr/>
            </a:pPr>
            <a:endPar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endParaRPr>
          </a:p>
        </p:txBody>
      </p:sp>
      <p:sp>
        <p:nvSpPr>
          <p:cNvPr id="22534" name="Slide Number Placeholder 7"/>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14</a:t>
            </a:r>
            <a:endParaRPr lang="en-US" altLang="en-US" sz="1200" dirty="0">
              <a:solidFill>
                <a:srgbClr val="898989"/>
              </a:solidFill>
              <a:ea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152400"/>
            <a:ext cx="8229600" cy="914400"/>
          </a:xfrm>
          <a:ln/>
        </p:spPr>
        <p:txBody>
          <a:bodyPr vert="horz" wrap="square" lIns="91440" tIns="45720" rIns="91440" bIns="45720" anchor="ctr" anchorCtr="0"/>
          <a:lstStyle/>
          <a:p>
            <a:pPr eaLnBrk="1" hangingPunct="1"/>
            <a:r>
              <a:rPr lang="en-US" altLang="en-US" b="1" dirty="0">
                <a:solidFill>
                  <a:srgbClr val="FF0000"/>
                </a:solidFill>
                <a:latin typeface="Times New Roman" panose="02020603050405020304" pitchFamily="18" charset="0"/>
                <a:cs typeface="Times New Roman" panose="02020603050405020304" pitchFamily="18" charset="0"/>
              </a:rPr>
              <a:t>References</a:t>
            </a:r>
            <a:endParaRPr lang="en-US" altLang="en-US" b="1" dirty="0">
              <a:solidFill>
                <a:srgbClr val="002060"/>
              </a:solidFill>
              <a:latin typeface="Cambria" panose="02040503050406030204" pitchFamily="18" charset="0"/>
            </a:endParaRPr>
          </a:p>
        </p:txBody>
      </p:sp>
      <p:sp>
        <p:nvSpPr>
          <p:cNvPr id="23555" name="Content Placeholder 2"/>
          <p:cNvSpPr>
            <a:spLocks noGrp="1"/>
          </p:cNvSpPr>
          <p:nvPr>
            <p:ph idx="1"/>
          </p:nvPr>
        </p:nvSpPr>
        <p:spPr>
          <a:xfrm>
            <a:off x="457200" y="762000"/>
            <a:ext cx="8229600" cy="5364163"/>
          </a:xfrm>
          <a:ln/>
        </p:spPr>
        <p:txBody>
          <a:bodyPr vert="horz" wrap="square" lIns="91440" tIns="45720" rIns="91440" bIns="45720" anchor="t" anchorCtr="0"/>
          <a:lstStyle/>
          <a:p>
            <a:pPr algn="just" eaLnBrk="1" hangingPunct="1">
              <a:lnSpc>
                <a:spcPct val="150000"/>
              </a:lnSpc>
              <a:buNone/>
            </a:pPr>
            <a:endParaRPr lang="en-US" altLang="en-US" sz="2400" b="1" dirty="0">
              <a:solidFill>
                <a:srgbClr val="0070C0"/>
              </a:solidFill>
              <a:latin typeface="Cambria" panose="02040503050406030204" pitchFamily="18" charset="0"/>
            </a:endParaRPr>
          </a:p>
          <a:p>
            <a:pPr algn="just" eaLnBrk="1" hangingPunct="1">
              <a:lnSpc>
                <a:spcPct val="150000"/>
              </a:lnSpc>
              <a:buNone/>
            </a:pPr>
            <a:endParaRPr lang="en-US" altLang="en-US" sz="2400" b="1" dirty="0">
              <a:solidFill>
                <a:srgbClr val="0070C0"/>
              </a:solidFill>
              <a:latin typeface="Cambria" panose="02040503050406030204" pitchFamily="18" charset="0"/>
            </a:endParaRPr>
          </a:p>
          <a:p>
            <a:pPr eaLnBrk="1" hangingPunct="1"/>
            <a:endParaRPr lang="en-US" altLang="en-US" dirty="0">
              <a:latin typeface="Cambria" panose="02040503050406030204" pitchFamily="18" charset="0"/>
            </a:endParaRPr>
          </a:p>
          <a:p>
            <a:pPr eaLnBrk="1" hangingPunct="1"/>
            <a:endParaRPr lang="en-US" altLang="en-US" dirty="0">
              <a:latin typeface="Cambria" panose="02040503050406030204" pitchFamily="18" charset="0"/>
            </a:endParaRPr>
          </a:p>
          <a:p>
            <a:pPr eaLnBrk="1" hangingPunct="1"/>
            <a:endParaRPr lang="en-US" altLang="en-US" dirty="0">
              <a:latin typeface="Cambria" panose="02040503050406030204" pitchFamily="18" charset="0"/>
            </a:endParaRPr>
          </a:p>
        </p:txBody>
      </p:sp>
      <p:sp>
        <p:nvSpPr>
          <p:cNvPr id="21" name="Rectangle 20"/>
          <p:cNvSpPr/>
          <p:nvPr/>
        </p:nvSpPr>
        <p:spPr>
          <a:xfrm>
            <a:off x="533400" y="7620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4" name="Content Placeholder 2"/>
          <p:cNvSpPr txBox="1"/>
          <p:nvPr/>
        </p:nvSpPr>
        <p:spPr bwMode="auto">
          <a:xfrm>
            <a:off x="304800" y="990600"/>
            <a:ext cx="8610600" cy="5562600"/>
          </a:xfrm>
          <a:prstGeom prst="rect">
            <a:avLst/>
          </a:prstGeom>
          <a:noFill/>
          <a:ln>
            <a:noFill/>
          </a:ln>
        </p:spPr>
        <p:txBody>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marR="0" lvl="0" indent="-457200" algn="just" defTabSz="914400" rtl="0" eaLnBrk="1" fontAlgn="base" latinLnBrk="0" hangingPunct="1">
              <a:lnSpc>
                <a:spcPct val="100000"/>
              </a:lnSpc>
              <a:spcBef>
                <a:spcPct val="0"/>
              </a:spcBef>
              <a:spcAft>
                <a:spcPct val="0"/>
              </a:spcAft>
              <a:buClr>
                <a:srgbClr val="000000"/>
              </a:buClr>
              <a:buSzPct val="99000"/>
              <a:buFont typeface="+mj-lt"/>
              <a:buAutoNum type="arabicPeriod" startAt="5"/>
              <a:defRPr/>
            </a:pPr>
            <a:endParaRPr kumimoji="0" lang="en-US"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algn="just" defTabSz="914400" rtl="0" eaLnBrk="0" fontAlgn="base" latinLnBrk="0" hangingPunct="0">
              <a:lnSpc>
                <a:spcPct val="115000"/>
              </a:lnSpc>
              <a:spcBef>
                <a:spcPts val="0"/>
              </a:spcBef>
              <a:spcAft>
                <a:spcPts val="0"/>
              </a:spcAft>
              <a:buClr>
                <a:srgbClr val="000000"/>
              </a:buClr>
              <a:buSzPct val="99000"/>
              <a:buFont typeface="+mj-lt"/>
              <a:buAutoNum type="arabicPeriod" startAt="5"/>
              <a:defRPr/>
            </a:pPr>
            <a:r>
              <a:rPr kumimoji="0" lang="en-IN" sz="2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Brooke J (1996) Sus: a “quick and dirty’usability. Usability               evaluation in industry p.189             </a:t>
            </a:r>
          </a:p>
          <a:p>
            <a:pPr marR="0" lvl="0" algn="just" defTabSz="914400" rtl="0" eaLnBrk="0" fontAlgn="base" latinLnBrk="0" hangingPunct="0">
              <a:lnSpc>
                <a:spcPct val="115000"/>
              </a:lnSpc>
              <a:spcBef>
                <a:spcPts val="0"/>
              </a:spcBef>
              <a:spcAft>
                <a:spcPts val="0"/>
              </a:spcAft>
              <a:buClr>
                <a:srgbClr val="000000"/>
              </a:buClr>
              <a:buSzPct val="99000"/>
              <a:buFont typeface="+mj-lt"/>
              <a:buAutoNum type="arabicPeriod" startAt="5"/>
              <a:defRPr/>
            </a:pPr>
            <a:r>
              <a:rPr kumimoji="0" lang="en-IN" sz="2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GalesM, Young S (2008) The application of hiddenMarkov models in speech recognition. Now Publishers Inc, Norwell</a:t>
            </a:r>
          </a:p>
          <a:p>
            <a:pPr marR="0" lvl="0" algn="just" defTabSz="914400" rtl="0" eaLnBrk="0" fontAlgn="base" latinLnBrk="0" hangingPunct="0">
              <a:lnSpc>
                <a:spcPct val="115000"/>
              </a:lnSpc>
              <a:spcBef>
                <a:spcPts val="0"/>
              </a:spcBef>
              <a:spcAft>
                <a:spcPts val="0"/>
              </a:spcAft>
              <a:buClr>
                <a:srgbClr val="000000"/>
              </a:buClr>
              <a:buSzPct val="99000"/>
              <a:buFont typeface="+mj-lt"/>
              <a:buAutoNum type="arabicPeriod" startAt="5"/>
              <a:defRPr/>
            </a:pPr>
            <a:r>
              <a:rPr kumimoji="0" lang="en-IN" sz="2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Grieco LA, Rizzo A, Colucci S et al (2014) Iot-aided robotics applications: Technological implications, target domains and open issues. Computer Communications 54:32–47</a:t>
            </a:r>
          </a:p>
          <a:p>
            <a:pPr marR="0" lvl="0" algn="just" defTabSz="914400" rtl="0" eaLnBrk="0" fontAlgn="base" latinLnBrk="0" hangingPunct="0">
              <a:lnSpc>
                <a:spcPct val="115000"/>
              </a:lnSpc>
              <a:spcBef>
                <a:spcPts val="0"/>
              </a:spcBef>
              <a:spcAft>
                <a:spcPts val="0"/>
              </a:spcAft>
              <a:buClr>
                <a:srgbClr val="000000"/>
              </a:buClr>
              <a:buSzPct val="99000"/>
              <a:buFont typeface="+mj-lt"/>
              <a:buAutoNum type="arabicPeriod" startAt="5"/>
              <a:defRPr/>
            </a:pPr>
            <a:r>
              <a:rPr kumimoji="0" lang="en-IN" sz="2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Grisetti G, Stachniss C, Burgard W (2007) Improved techniques for grid mapping with Rao-Blackwellized particle filters. IEEE TRobot 23:34–46</a:t>
            </a:r>
          </a:p>
          <a:p>
            <a:pPr marR="0" lvl="0" algn="just" defTabSz="914400" rtl="0" eaLnBrk="0" fontAlgn="base" latinLnBrk="0" hangingPunct="0">
              <a:lnSpc>
                <a:spcPct val="115000"/>
              </a:lnSpc>
              <a:spcBef>
                <a:spcPts val="0"/>
              </a:spcBef>
              <a:spcAft>
                <a:spcPts val="0"/>
              </a:spcAft>
              <a:buClr>
                <a:srgbClr val="000000"/>
              </a:buClr>
              <a:buSzPct val="99000"/>
              <a:buFont typeface="+mj-lt"/>
              <a:buAutoNum type="arabicPeriod" startAt="5"/>
              <a:defRPr/>
            </a:pPr>
            <a:r>
              <a:rPr kumimoji="0" lang="en-IN" sz="2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Clegg A, Young J, Iliffe S et al (2013) Frailty in elderly people.The lancet 381(9868):752–762Coradeschi S, Cesta A</a:t>
            </a:r>
          </a:p>
          <a:p>
            <a:pPr marR="0" lvl="0" algn="just" defTabSz="914400" rtl="0" eaLnBrk="0" fontAlgn="base" latinLnBrk="0" hangingPunct="0">
              <a:lnSpc>
                <a:spcPct val="115000"/>
              </a:lnSpc>
              <a:spcBef>
                <a:spcPts val="0"/>
              </a:spcBef>
              <a:spcAft>
                <a:spcPts val="0"/>
              </a:spcAft>
              <a:buClr>
                <a:srgbClr val="000000"/>
              </a:buClr>
              <a:buSzPct val="99000"/>
              <a:buFont typeface="+mj-lt"/>
              <a:buAutoNum type="arabicPeriod" startAt="5"/>
              <a:defRPr/>
            </a:pPr>
            <a:endParaRPr kumimoji="0" lang="en-IN" sz="2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defTabSz="914400" rtl="0" eaLnBrk="1" fontAlgn="base" latinLnBrk="0" hangingPunct="1">
              <a:lnSpc>
                <a:spcPct val="100000"/>
              </a:lnSpc>
              <a:spcBef>
                <a:spcPct val="0"/>
              </a:spcBef>
              <a:spcAft>
                <a:spcPct val="0"/>
              </a:spcAft>
              <a:buClr>
                <a:srgbClr val="000000"/>
              </a:buClr>
              <a:buSzPct val="99000"/>
              <a:buFont typeface="+mj-lt"/>
              <a:buAutoNum type="arabicPeriod" startAt="5"/>
              <a:defRPr/>
            </a:pPr>
            <a:endParaRPr kumimoji="0" lang="en-IN"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algn="just" defTabSz="914400" rtl="0" eaLnBrk="1" fontAlgn="base" latinLnBrk="0" hangingPunct="1">
              <a:lnSpc>
                <a:spcPct val="100000"/>
              </a:lnSpc>
              <a:spcBef>
                <a:spcPct val="0"/>
              </a:spcBef>
              <a:spcAft>
                <a:spcPct val="0"/>
              </a:spcAft>
              <a:buClr>
                <a:srgbClr val="000000"/>
              </a:buClr>
              <a:buSzPct val="99000"/>
              <a:buFont typeface="+mj-lt"/>
              <a:buAutoNum type="arabicPeriod" startAt="5"/>
              <a:defRPr/>
            </a:pPr>
            <a:endParaRPr kumimoji="0" lang="en-IN"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algn="just" defTabSz="914400" rtl="0" eaLnBrk="1" fontAlgn="auto" latinLnBrk="0" hangingPunct="1">
              <a:lnSpc>
                <a:spcPct val="100000"/>
              </a:lnSpc>
              <a:spcBef>
                <a:spcPts val="0"/>
              </a:spcBef>
              <a:spcAft>
                <a:spcPts val="0"/>
              </a:spcAft>
              <a:buClr>
                <a:srgbClr val="000000"/>
              </a:buClr>
              <a:buSzPct val="99000"/>
              <a:buFont typeface="+mj-lt"/>
              <a:buAutoNum type="arabicPeriod" startAt="5"/>
              <a:defRPr/>
            </a:pPr>
            <a:r>
              <a:rPr kumimoji="0" lang="en-I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24/06/2022</a:t>
            </a:r>
          </a:p>
          <a:p>
            <a:pPr marR="0" lvl="0" algn="just" defTabSz="914400" rtl="0" eaLnBrk="1" fontAlgn="base" latinLnBrk="0" hangingPunct="1">
              <a:lnSpc>
                <a:spcPct val="100000"/>
              </a:lnSpc>
              <a:spcBef>
                <a:spcPct val="0"/>
              </a:spcBef>
              <a:spcAft>
                <a:spcPct val="0"/>
              </a:spcAft>
              <a:buClr>
                <a:srgbClr val="000000"/>
              </a:buClr>
              <a:buSzPct val="99000"/>
              <a:buFont typeface="+mj-lt"/>
              <a:buAutoNum type="arabicPeriod" startAt="5"/>
              <a:defRPr/>
            </a:pP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base" latinLnBrk="0" hangingPunct="1">
              <a:lnSpc>
                <a:spcPct val="100000"/>
              </a:lnSpc>
              <a:spcBef>
                <a:spcPct val="0"/>
              </a:spcBef>
              <a:spcAft>
                <a:spcPct val="0"/>
              </a:spcAft>
              <a:buClr>
                <a:srgbClr val="000000"/>
              </a:buClr>
              <a:buSzPct val="99000"/>
              <a:buFont typeface="+mj-lt"/>
              <a:buAutoNum type="arabicPeriod" startAt="5"/>
              <a:defRPr/>
            </a:pP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3558" name="Slide Number Placeholder 7"/>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15</a:t>
            </a:r>
            <a:endParaRPr lang="en-US" altLang="en-US" sz="1200" dirty="0">
              <a:solidFill>
                <a:srgbClr val="898989"/>
              </a:solidFill>
              <a:ea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533400" y="2362200"/>
            <a:ext cx="8229600" cy="533400"/>
          </a:xfrm>
          <a:ln/>
        </p:spPr>
        <p:txBody>
          <a:bodyPr vert="horz" wrap="square" lIns="91440" tIns="45720" rIns="91440" bIns="45720" anchor="t" anchorCtr="0"/>
          <a:lstStyle/>
          <a:p>
            <a:pPr algn="ctr">
              <a:buNone/>
            </a:pPr>
            <a:r>
              <a:rPr lang="en-IN" altLang="en-US" sz="3600" b="1" dirty="0">
                <a:solidFill>
                  <a:srgbClr val="FF0000"/>
                </a:solidFill>
                <a:latin typeface="Times New Roman" panose="02020603050405020304" pitchFamily="18" charset="0"/>
                <a:cs typeface="Times New Roman" panose="02020603050405020304" pitchFamily="18" charset="0"/>
              </a:rPr>
              <a:t>Questions &amp; Discussion</a:t>
            </a:r>
            <a:endParaRPr lang="en-US" altLang="en-US" sz="3600" b="1" dirty="0">
              <a:solidFill>
                <a:srgbClr val="FF0000"/>
              </a:solidFill>
              <a:latin typeface="Times New Roman" panose="02020603050405020304" pitchFamily="18" charset="0"/>
              <a:ea typeface="Times New Roman" panose="02020603050405020304" pitchFamily="18" charset="0"/>
            </a:endParaRP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4F0FEDDB-DA0C-4246-A552-3C3576E809A7}"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10-Sep-22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4580" name="Slide Number Placeholder 4"/>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t>16</a:t>
            </a:fld>
            <a:endParaRPr lang="en-US" altLang="en-US" sz="1200" dirty="0">
              <a:solidFill>
                <a:srgbClr val="898989"/>
              </a:solidFill>
              <a:ea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533400" y="1981200"/>
            <a:ext cx="8229600" cy="1066800"/>
          </a:xfrm>
          <a:ln/>
        </p:spPr>
        <p:txBody>
          <a:bodyPr vert="horz" wrap="square" lIns="91440" tIns="45720" rIns="91440" bIns="45720" anchor="t" anchorCtr="0"/>
          <a:lstStyle/>
          <a:p>
            <a:pPr algn="ctr">
              <a:buNone/>
            </a:pPr>
            <a:r>
              <a:rPr lang="en-IN" altLang="en-US" sz="6000" dirty="0">
                <a:solidFill>
                  <a:srgbClr val="FF0000"/>
                </a:solidFill>
                <a:latin typeface="Times New Roman" panose="02020603050405020304" pitchFamily="18" charset="0"/>
                <a:cs typeface="Times New Roman" panose="02020603050405020304" pitchFamily="18" charset="0"/>
              </a:rPr>
              <a:t>THANK YOU</a:t>
            </a:r>
            <a:endParaRPr lang="en-US" altLang="en-US" sz="6000" dirty="0">
              <a:solidFill>
                <a:srgbClr val="FF0000"/>
              </a:solidFill>
              <a:latin typeface="Times New Roman" panose="02020603050405020304" pitchFamily="18" charset="0"/>
              <a:ea typeface="Times New Roman" panose="02020603050405020304" pitchFamily="18" charset="0"/>
            </a:endParaRP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4F0FEDDB-DA0C-4246-A552-3C3576E809A7}"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10-Sep-22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5604" name="Slide Number Placeholder 4"/>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t>17</a:t>
            </a:fld>
            <a:endParaRPr lang="en-US" altLang="en-US" sz="1200" dirty="0">
              <a:solidFill>
                <a:srgbClr val="898989"/>
              </a:solidFill>
              <a:ea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ln/>
        </p:spPr>
        <p:txBody>
          <a:bodyPr vert="horz" wrap="square" lIns="91440" tIns="45720" rIns="91440" bIns="45720" anchor="ctr" anchorCtr="0"/>
          <a:lstStyle/>
          <a:p>
            <a:r>
              <a:rPr lang="en-US" altLang="en-US" b="1" dirty="0">
                <a:solidFill>
                  <a:srgbClr val="FF0000"/>
                </a:solidFill>
                <a:latin typeface="Times New Roman" panose="02020603050405020304" pitchFamily="18" charset="0"/>
                <a:cs typeface="Times New Roman" panose="02020603050405020304" pitchFamily="18" charset="0"/>
              </a:rPr>
              <a:t>Table of Contents</a:t>
            </a:r>
            <a:endParaRPr lang="en-US" altLang="en-US" b="1" dirty="0">
              <a:solidFill>
                <a:srgbClr val="FF0000"/>
              </a:solidFill>
              <a:latin typeface="Times New Roman" panose="02020603050405020304" pitchFamily="18" charset="0"/>
              <a:ea typeface="Times New Roman" panose="02020603050405020304" pitchFamily="18" charset="0"/>
            </a:endParaRPr>
          </a:p>
        </p:txBody>
      </p:sp>
      <p:sp>
        <p:nvSpPr>
          <p:cNvPr id="4099" name="Content Placeholder 2"/>
          <p:cNvSpPr>
            <a:spLocks noGrp="1"/>
          </p:cNvSpPr>
          <p:nvPr>
            <p:ph idx="1"/>
          </p:nvPr>
        </p:nvSpPr>
        <p:spPr>
          <a:ln/>
        </p:spPr>
        <p:txBody>
          <a:bodyPr vert="horz" wrap="square" lIns="91440" tIns="45720" rIns="91440" bIns="45720" anchor="t" anchorCtr="0"/>
          <a:lstStyle/>
          <a:p>
            <a:endParaRPr lang="en-US" altLang="en-US" dirty="0"/>
          </a:p>
        </p:txBody>
      </p:sp>
      <p:sp>
        <p:nvSpPr>
          <p:cNvPr id="4100" name="Slide Number Placeholder 3"/>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t>2</a:t>
            </a:fld>
            <a:endParaRPr lang="en-US" altLang="en-US" sz="1200" dirty="0">
              <a:solidFill>
                <a:srgbClr val="898989"/>
              </a:solidFill>
              <a:ea typeface="Arial" panose="020B0604020202020204" pitchFamily="34" charset="0"/>
              <a:cs typeface="Arial" panose="020B0604020202020204" pitchFamily="34" charset="0"/>
            </a:endParaRPr>
          </a:p>
        </p:txBody>
      </p:sp>
      <p:graphicFrame>
        <p:nvGraphicFramePr>
          <p:cNvPr id="5" name="Content Placeholder 7"/>
          <p:cNvGraphicFramePr/>
          <p:nvPr>
            <p:extLst>
              <p:ext uri="{D42A27DB-BD31-4B8C-83A1-F6EECF244321}">
                <p14:modId xmlns:p14="http://schemas.microsoft.com/office/powerpoint/2010/main" val="2699932900"/>
              </p:ext>
            </p:extLst>
          </p:nvPr>
        </p:nvGraphicFramePr>
        <p:xfrm>
          <a:off x="304800" y="1370465"/>
          <a:ext cx="8534401" cy="5090052"/>
        </p:xfrm>
        <a:graphic>
          <a:graphicData uri="http://schemas.openxmlformats.org/drawingml/2006/table">
            <a:tbl>
              <a:tblPr firstRow="1" bandRow="1">
                <a:tableStyleId>{5C22544A-7EE6-4342-B048-85BDC9FD1C3A}</a:tableStyleId>
              </a:tblPr>
              <a:tblGrid>
                <a:gridCol w="1256454">
                  <a:extLst>
                    <a:ext uri="{9D8B030D-6E8A-4147-A177-3AD203B41FA5}">
                      <a16:colId xmlns:a16="http://schemas.microsoft.com/office/drawing/2014/main" val="20000"/>
                    </a:ext>
                  </a:extLst>
                </a:gridCol>
                <a:gridCol w="6007664">
                  <a:extLst>
                    <a:ext uri="{9D8B030D-6E8A-4147-A177-3AD203B41FA5}">
                      <a16:colId xmlns:a16="http://schemas.microsoft.com/office/drawing/2014/main" val="20001"/>
                    </a:ext>
                  </a:extLst>
                </a:gridCol>
                <a:gridCol w="1270283">
                  <a:extLst>
                    <a:ext uri="{9D8B030D-6E8A-4147-A177-3AD203B41FA5}">
                      <a16:colId xmlns:a16="http://schemas.microsoft.com/office/drawing/2014/main" val="20002"/>
                    </a:ext>
                  </a:extLst>
                </a:gridCol>
              </a:tblGrid>
              <a:tr h="882802">
                <a:tc>
                  <a:txBody>
                    <a:bodyPr/>
                    <a:lstStyle/>
                    <a:p>
                      <a:pPr algn="ctr">
                        <a:buNone/>
                      </a:pPr>
                      <a:r>
                        <a:rPr lang="en-IN" altLang="en-US" sz="2800" dirty="0" err="1">
                          <a:latin typeface="Times New Roman" panose="02020603050405020304" pitchFamily="18" charset="0"/>
                          <a:cs typeface="Times New Roman" panose="02020603050405020304" pitchFamily="18" charset="0"/>
                        </a:rPr>
                        <a:t>S.No</a:t>
                      </a:r>
                      <a:r>
                        <a:rPr lang="en-IN" altLang="en-US" sz="2800" dirty="0">
                          <a:latin typeface="Times New Roman" panose="02020603050405020304" pitchFamily="18" charset="0"/>
                          <a:cs typeface="Times New Roman" panose="02020603050405020304" pitchFamily="18" charset="0"/>
                        </a:rPr>
                        <a:t>.</a:t>
                      </a:r>
                    </a:p>
                  </a:txBody>
                  <a:tcPr marT="45714" marB="45714" anchor="ctr"/>
                </a:tc>
                <a:tc>
                  <a:txBody>
                    <a:bodyPr/>
                    <a:lstStyle/>
                    <a:p>
                      <a:pPr algn="ctr">
                        <a:buNone/>
                      </a:pPr>
                      <a:r>
                        <a:rPr lang="en-IN" altLang="en-US" sz="2800" dirty="0">
                          <a:latin typeface="Times New Roman" panose="02020603050405020304" pitchFamily="18" charset="0"/>
                          <a:cs typeface="Times New Roman" panose="02020603050405020304" pitchFamily="18" charset="0"/>
                        </a:rPr>
                        <a:t>Content</a:t>
                      </a:r>
                    </a:p>
                  </a:txBody>
                  <a:tcPr marT="45714" marB="45714" anchor="ctr"/>
                </a:tc>
                <a:tc>
                  <a:txBody>
                    <a:bodyPr/>
                    <a:lstStyle/>
                    <a:p>
                      <a:pPr algn="ctr">
                        <a:buNone/>
                      </a:pPr>
                      <a:r>
                        <a:rPr lang="en-IN" altLang="en-US" sz="2800" dirty="0">
                          <a:latin typeface="Times New Roman" panose="02020603050405020304" pitchFamily="18" charset="0"/>
                          <a:cs typeface="Times New Roman" panose="02020603050405020304" pitchFamily="18" charset="0"/>
                        </a:rPr>
                        <a:t>Slide No.</a:t>
                      </a:r>
                    </a:p>
                  </a:txBody>
                  <a:tcPr marT="45714" marB="45714" anchor="ctr"/>
                </a:tc>
                <a:extLst>
                  <a:ext uri="{0D108BD9-81ED-4DB2-BD59-A6C34878D82A}">
                    <a16:rowId xmlns:a16="http://schemas.microsoft.com/office/drawing/2014/main" val="10000"/>
                  </a:ext>
                </a:extLst>
              </a:tr>
              <a:tr h="484112">
                <a:tc>
                  <a:txBody>
                    <a:bodyPr/>
                    <a:lstStyle/>
                    <a:p>
                      <a:pPr algn="ctr">
                        <a:buNone/>
                      </a:pPr>
                      <a:r>
                        <a:rPr lang="en-IN" altLang="en-US" sz="2800" dirty="0">
                          <a:latin typeface="Times New Roman" panose="02020603050405020304" pitchFamily="18" charset="0"/>
                          <a:cs typeface="Times New Roman" panose="02020603050405020304" pitchFamily="18" charset="0"/>
                        </a:rPr>
                        <a:t>1</a:t>
                      </a:r>
                    </a:p>
                  </a:txBody>
                  <a:tcPr marT="45714" marB="45714"/>
                </a:tc>
                <a:tc>
                  <a:txBody>
                    <a:bodyPr/>
                    <a:lstStyle/>
                    <a:p>
                      <a:r>
                        <a:rPr lang="en-US" sz="2800" dirty="0">
                          <a:latin typeface="Times New Roman" panose="02020603050405020304" pitchFamily="18" charset="0"/>
                          <a:cs typeface="Times New Roman" panose="02020603050405020304" pitchFamily="18" charset="0"/>
                        </a:rPr>
                        <a:t>Objectives</a:t>
                      </a:r>
                    </a:p>
                  </a:txBody>
                  <a:tcPr marT="45714" marB="45714"/>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marT="45714" marB="45714" anchor="ctr"/>
                </a:tc>
                <a:extLst>
                  <a:ext uri="{0D108BD9-81ED-4DB2-BD59-A6C34878D82A}">
                    <a16:rowId xmlns:a16="http://schemas.microsoft.com/office/drawing/2014/main" val="10001"/>
                  </a:ext>
                </a:extLst>
              </a:tr>
              <a:tr h="484112">
                <a:tc>
                  <a:txBody>
                    <a:bodyPr/>
                    <a:lstStyle/>
                    <a:p>
                      <a:pPr algn="ctr">
                        <a:buNone/>
                      </a:pPr>
                      <a:r>
                        <a:rPr lang="en-IN" altLang="en-US" sz="2800">
                          <a:latin typeface="Times New Roman" panose="02020603050405020304" pitchFamily="18" charset="0"/>
                          <a:cs typeface="Times New Roman" panose="02020603050405020304" pitchFamily="18" charset="0"/>
                        </a:rPr>
                        <a:t>2</a:t>
                      </a:r>
                    </a:p>
                  </a:txBody>
                  <a:tcPr marT="45714" marB="45714"/>
                </a:tc>
                <a:tc>
                  <a:txBody>
                    <a:bodyPr/>
                    <a:lstStyle/>
                    <a:p>
                      <a:pPr>
                        <a:buNone/>
                      </a:pPr>
                      <a:r>
                        <a:rPr lang="en-IN" altLang="en-US" sz="2800" dirty="0">
                          <a:latin typeface="Times New Roman" panose="02020603050405020304" pitchFamily="18" charset="0"/>
                          <a:cs typeface="Times New Roman" panose="02020603050405020304" pitchFamily="18" charset="0"/>
                        </a:rPr>
                        <a:t>Abstract</a:t>
                      </a:r>
                    </a:p>
                  </a:txBody>
                  <a:tcPr marT="45714" marB="45714"/>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marT="45714" marB="45714" anchor="ctr"/>
                </a:tc>
                <a:extLst>
                  <a:ext uri="{0D108BD9-81ED-4DB2-BD59-A6C34878D82A}">
                    <a16:rowId xmlns:a16="http://schemas.microsoft.com/office/drawing/2014/main" val="10002"/>
                  </a:ext>
                </a:extLst>
              </a:tr>
              <a:tr h="484112">
                <a:tc>
                  <a:txBody>
                    <a:bodyPr/>
                    <a:lstStyle/>
                    <a:p>
                      <a:pPr algn="ctr">
                        <a:buNone/>
                      </a:pPr>
                      <a:r>
                        <a:rPr lang="en-IN" altLang="en-US" sz="2800" dirty="0">
                          <a:latin typeface="Times New Roman" panose="02020603050405020304" pitchFamily="18" charset="0"/>
                          <a:cs typeface="Times New Roman" panose="02020603050405020304" pitchFamily="18" charset="0"/>
                        </a:rPr>
                        <a:t>3</a:t>
                      </a:r>
                    </a:p>
                  </a:txBody>
                  <a:tcPr marT="45714" marB="45714"/>
                </a:tc>
                <a:tc>
                  <a:txBody>
                    <a:bodyPr/>
                    <a:lstStyle/>
                    <a:p>
                      <a:pPr>
                        <a:buNone/>
                      </a:pPr>
                      <a:r>
                        <a:rPr lang="en-IN" altLang="en-US" sz="2800" dirty="0">
                          <a:latin typeface="Times New Roman" panose="02020603050405020304" pitchFamily="18" charset="0"/>
                          <a:cs typeface="Times New Roman" panose="02020603050405020304" pitchFamily="18" charset="0"/>
                        </a:rPr>
                        <a:t>Introduction</a:t>
                      </a:r>
                    </a:p>
                  </a:txBody>
                  <a:tcPr marT="45714" marB="45714"/>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marT="45714" marB="45714" anchor="ctr"/>
                </a:tc>
                <a:extLst>
                  <a:ext uri="{0D108BD9-81ED-4DB2-BD59-A6C34878D82A}">
                    <a16:rowId xmlns:a16="http://schemas.microsoft.com/office/drawing/2014/main" val="10003"/>
                  </a:ext>
                </a:extLst>
              </a:tr>
              <a:tr h="484112">
                <a:tc>
                  <a:txBody>
                    <a:bodyPr/>
                    <a:lstStyle/>
                    <a:p>
                      <a:pPr algn="ctr">
                        <a:buNone/>
                      </a:pPr>
                      <a:r>
                        <a:rPr lang="en-IN" altLang="en-US" sz="2800" dirty="0">
                          <a:latin typeface="Times New Roman" panose="02020603050405020304" pitchFamily="18" charset="0"/>
                          <a:cs typeface="Times New Roman" panose="02020603050405020304" pitchFamily="18" charset="0"/>
                        </a:rPr>
                        <a:t>4</a:t>
                      </a:r>
                    </a:p>
                  </a:txBody>
                  <a:tcPr marT="45714" marB="45714"/>
                </a:tc>
                <a:tc>
                  <a:txBody>
                    <a:bodyPr/>
                    <a:lstStyle/>
                    <a:p>
                      <a:pPr>
                        <a:buNone/>
                      </a:pPr>
                      <a:r>
                        <a:rPr lang="en-IN" altLang="en-US" sz="2800" dirty="0">
                          <a:latin typeface="Times New Roman" panose="02020603050405020304" pitchFamily="18" charset="0"/>
                          <a:cs typeface="Times New Roman" panose="02020603050405020304" pitchFamily="18" charset="0"/>
                        </a:rPr>
                        <a:t>Literature Survey</a:t>
                      </a:r>
                    </a:p>
                  </a:txBody>
                  <a:tcPr marT="45714" marB="45714"/>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marT="45714" marB="45714" anchor="ctr"/>
                </a:tc>
                <a:extLst>
                  <a:ext uri="{0D108BD9-81ED-4DB2-BD59-A6C34878D82A}">
                    <a16:rowId xmlns:a16="http://schemas.microsoft.com/office/drawing/2014/main" val="10004"/>
                  </a:ext>
                </a:extLst>
              </a:tr>
              <a:tr h="484112">
                <a:tc>
                  <a:txBody>
                    <a:bodyPr/>
                    <a:lstStyle/>
                    <a:p>
                      <a:pPr algn="ctr">
                        <a:buNone/>
                      </a:pPr>
                      <a:r>
                        <a:rPr lang="en-IN" altLang="en-US" sz="2800" dirty="0">
                          <a:latin typeface="Times New Roman" panose="02020603050405020304" pitchFamily="18" charset="0"/>
                          <a:cs typeface="Times New Roman" panose="02020603050405020304" pitchFamily="18" charset="0"/>
                        </a:rPr>
                        <a:t>5</a:t>
                      </a:r>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altLang="en-US" sz="2800" dirty="0">
                          <a:latin typeface="Times New Roman" panose="02020603050405020304" pitchFamily="18" charset="0"/>
                          <a:cs typeface="Times New Roman" panose="02020603050405020304" pitchFamily="18" charset="0"/>
                        </a:rPr>
                        <a:t>Problem  Identification </a:t>
                      </a:r>
                    </a:p>
                  </a:txBody>
                  <a:tcPr marT="45714" marB="45714"/>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marT="45714" marB="45714" anchor="ctr"/>
                </a:tc>
                <a:extLst>
                  <a:ext uri="{0D108BD9-81ED-4DB2-BD59-A6C34878D82A}">
                    <a16:rowId xmlns:a16="http://schemas.microsoft.com/office/drawing/2014/main" val="10005"/>
                  </a:ext>
                </a:extLst>
              </a:tr>
              <a:tr h="484112">
                <a:tc>
                  <a:txBody>
                    <a:bodyPr/>
                    <a:lstStyle/>
                    <a:p>
                      <a:pPr algn="ctr">
                        <a:buNone/>
                      </a:pPr>
                      <a:r>
                        <a:rPr lang="en-IN" altLang="en-US" sz="2800" dirty="0">
                          <a:latin typeface="Times New Roman" panose="02020603050405020304" pitchFamily="18" charset="0"/>
                          <a:cs typeface="Times New Roman" panose="02020603050405020304" pitchFamily="18" charset="0"/>
                        </a:rPr>
                        <a:t>6</a:t>
                      </a:r>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altLang="en-US" sz="2800" dirty="0">
                          <a:latin typeface="Times New Roman" panose="02020603050405020304" pitchFamily="18" charset="0"/>
                          <a:cs typeface="Times New Roman" panose="02020603050405020304" pitchFamily="18" charset="0"/>
                        </a:rPr>
                        <a:t>Block  Diagram </a:t>
                      </a:r>
                    </a:p>
                  </a:txBody>
                  <a:tcPr marT="45714" marB="45714"/>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marT="45714" marB="45714" anchor="ctr"/>
                </a:tc>
                <a:extLst>
                  <a:ext uri="{0D108BD9-81ED-4DB2-BD59-A6C34878D82A}">
                    <a16:rowId xmlns:a16="http://schemas.microsoft.com/office/drawing/2014/main" val="10006"/>
                  </a:ext>
                </a:extLst>
              </a:tr>
              <a:tr h="484112">
                <a:tc>
                  <a:txBody>
                    <a:bodyPr/>
                    <a:lstStyle/>
                    <a:p>
                      <a:pPr algn="ctr">
                        <a:buNone/>
                      </a:pPr>
                      <a:r>
                        <a:rPr lang="en-IN" altLang="en-US" sz="2800" dirty="0">
                          <a:latin typeface="Times New Roman" panose="02020603050405020304" pitchFamily="18" charset="0"/>
                          <a:cs typeface="Times New Roman" panose="02020603050405020304" pitchFamily="18" charset="0"/>
                        </a:rPr>
                        <a:t>7</a:t>
                      </a:r>
                    </a:p>
                  </a:txBody>
                  <a:tcPr marT="45714" marB="45714"/>
                </a:tc>
                <a:tc>
                  <a:txBody>
                    <a:bodyPr/>
                    <a:lstStyle/>
                    <a:p>
                      <a:pPr>
                        <a:buNone/>
                      </a:pPr>
                      <a:r>
                        <a:rPr lang="en-IN" altLang="en-US" sz="2800" dirty="0">
                          <a:latin typeface="Times New Roman" panose="02020603050405020304" pitchFamily="18" charset="0"/>
                          <a:cs typeface="Times New Roman" panose="02020603050405020304" pitchFamily="18" charset="0"/>
                        </a:rPr>
                        <a:t>References</a:t>
                      </a:r>
                    </a:p>
                  </a:txBody>
                  <a:tcPr marT="45714" marB="45714"/>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marT="45714" marB="45714" anchor="ctr"/>
                </a:tc>
                <a:extLst>
                  <a:ext uri="{0D108BD9-81ED-4DB2-BD59-A6C34878D82A}">
                    <a16:rowId xmlns:a16="http://schemas.microsoft.com/office/drawing/2014/main" val="10007"/>
                  </a:ext>
                </a:extLst>
              </a:tr>
              <a:tr h="484112">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marT="45714" marB="45714"/>
                </a:tc>
                <a:tc>
                  <a:txBody>
                    <a:bodyPr/>
                    <a:lstStyle/>
                    <a:p>
                      <a:pPr>
                        <a:buNone/>
                      </a:pPr>
                      <a:endParaRPr lang="en-IN" altLang="en-US" sz="2800" dirty="0">
                        <a:latin typeface="Times New Roman" panose="02020603050405020304" pitchFamily="18" charset="0"/>
                        <a:cs typeface="Times New Roman" panose="02020603050405020304" pitchFamily="18" charset="0"/>
                      </a:endParaRPr>
                    </a:p>
                  </a:txBody>
                  <a:tcPr marT="45714" marB="45714"/>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marT="45714" marB="45714"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457200" y="1143000"/>
            <a:ext cx="8229600" cy="5715000"/>
          </a:xfrm>
          <a:ln/>
        </p:spPr>
        <p:txBody>
          <a:bodyPr vert="horz" wrap="square" lIns="91440" tIns="45720" rIns="91440" bIns="45720" anchor="t" anchorCtr="0"/>
          <a:lstStyle/>
          <a:p>
            <a:pPr algn="just"/>
            <a:r>
              <a:rPr lang="en-US" altLang="en-US" sz="2800" dirty="0">
                <a:latin typeface="Times New Roman" panose="02020603050405020304" pitchFamily="18" charset="0"/>
                <a:cs typeface="Times New Roman" panose="02020603050405020304" pitchFamily="18" charset="0"/>
              </a:rPr>
              <a:t> The Internet of Things (IoT) is aimed at enabling the                            interconnection and integration of the physical world and the cyber space. </a:t>
            </a:r>
          </a:p>
          <a:p>
            <a:pPr algn="just" eaLnBrk="1" hangingPunct="1"/>
            <a:r>
              <a:rPr lang="en-US" altLang="en-US" sz="2800" dirty="0">
                <a:latin typeface="Times New Roman" panose="02020603050405020304" pitchFamily="18" charset="0"/>
                <a:cs typeface="Times New Roman" panose="02020603050405020304" pitchFamily="18" charset="0"/>
              </a:rPr>
              <a:t>It represents the trend of future networking, and leads the third wave of the IT industry revolution.</a:t>
            </a:r>
          </a:p>
          <a:p>
            <a:pPr algn="just" eaLnBrk="1" hangingPunct="1"/>
            <a:r>
              <a:rPr lang="en-US" altLang="en-US" sz="2800" dirty="0">
                <a:latin typeface="Times New Roman" panose="02020603050405020304" pitchFamily="18" charset="0"/>
                <a:cs typeface="Times New Roman" panose="02020603050405020304" pitchFamily="18" charset="0"/>
              </a:rPr>
              <a:t>To provide new means to understand the existing and emerging threats that are targeting the IoT based economy and the citizens’ network. </a:t>
            </a:r>
          </a:p>
          <a:p>
            <a:pPr algn="just" eaLnBrk="1" hangingPunct="1"/>
            <a:r>
              <a:rPr lang="en-US" altLang="en-US" sz="2800" dirty="0">
                <a:latin typeface="Times New Roman" panose="02020603050405020304" pitchFamily="18" charset="0"/>
                <a:cs typeface="Times New Roman" panose="02020603050405020304" pitchFamily="18" charset="0"/>
              </a:rPr>
              <a:t>To research and analyse how can Blockchain contribute to improving IoT solutions. </a:t>
            </a:r>
          </a:p>
          <a:p>
            <a:pPr algn="just" eaLnBrk="1" hangingPunct="1">
              <a:buNone/>
            </a:pPr>
            <a:endParaRPr lang="en-US" altLang="en-US" sz="2800" dirty="0">
              <a:solidFill>
                <a:srgbClr val="002060"/>
              </a:solidFill>
              <a:latin typeface="Times New Roman" panose="02020603050405020304" pitchFamily="18" charset="0"/>
              <a:ea typeface="Times New Roman" panose="02020603050405020304" pitchFamily="18" charset="0"/>
            </a:endParaRPr>
          </a:p>
        </p:txBody>
      </p:sp>
      <p:sp>
        <p:nvSpPr>
          <p:cNvPr id="16" name="Rectangle 15"/>
          <p:cNvSpPr/>
          <p:nvPr/>
        </p:nvSpPr>
        <p:spPr>
          <a:xfrm>
            <a:off x="533400" y="944563"/>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4" name="Title 6"/>
          <p:cNvSpPr>
            <a:spLocks noGrp="1"/>
          </p:cNvSpPr>
          <p:nvPr>
            <p:ph type="title"/>
          </p:nvPr>
        </p:nvSpPr>
        <p:spPr>
          <a:xfrm>
            <a:off x="457200" y="0"/>
            <a:ext cx="8229600" cy="990600"/>
          </a:xfrm>
          <a:ln/>
        </p:spPr>
        <p:txBody>
          <a:bodyPr vert="horz" wrap="square" lIns="91440" tIns="45720" rIns="91440" bIns="45720" anchor="ctr" anchorCtr="0"/>
          <a:lstStyle/>
          <a:p>
            <a:r>
              <a:rPr lang="en-US" altLang="en-US" b="1" dirty="0">
                <a:solidFill>
                  <a:srgbClr val="00B050"/>
                </a:solidFill>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Objectives</a:t>
            </a:r>
            <a:endParaRPr lang="en-US" altLang="en-US" b="1" dirty="0">
              <a:latin typeface="Times New Roman" panose="02020603050405020304" pitchFamily="18" charset="0"/>
              <a:ea typeface="Times New Roman" panose="02020603050405020304" pitchFamily="18" charset="0"/>
            </a:endParaRPr>
          </a:p>
        </p:txBody>
      </p:sp>
      <p:sp>
        <p:nvSpPr>
          <p:cNvPr id="5125" name="Slide Number Placeholder 6"/>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3</a:t>
            </a:r>
            <a:endParaRPr lang="en-US" altLang="en-US" sz="1200" dirty="0">
              <a:solidFill>
                <a:srgbClr val="898989"/>
              </a:solidFill>
              <a:ea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28600"/>
            <a:ext cx="8229600" cy="1143000"/>
          </a:xfrm>
          <a:ln/>
        </p:spPr>
        <p:txBody>
          <a:bodyPr vert="horz" wrap="square" lIns="91440" tIns="45720" rIns="91440" bIns="45720" anchor="ctr" anchorCtr="0"/>
          <a:lstStyle/>
          <a:p>
            <a:pPr eaLnBrk="1" hangingPunct="1"/>
            <a:r>
              <a:rPr lang="en-US" altLang="en-US" b="1" dirty="0">
                <a:solidFill>
                  <a:srgbClr val="FF0000"/>
                </a:solidFill>
                <a:latin typeface="Times New Roman" panose="02020603050405020304" pitchFamily="18" charset="0"/>
                <a:cs typeface="Times New Roman" panose="02020603050405020304" pitchFamily="18" charset="0"/>
              </a:rPr>
              <a:t>Abstract</a:t>
            </a:r>
            <a:endParaRPr lang="en-US" altLang="en-US" b="1" dirty="0">
              <a:solidFill>
                <a:srgbClr val="FF0000"/>
              </a:solidFill>
              <a:latin typeface="Times New Roman" panose="02020603050405020304" pitchFamily="18" charset="0"/>
              <a:ea typeface="Times New Roman" panose="02020603050405020304" pitchFamily="18" charset="0"/>
            </a:endParaRPr>
          </a:p>
        </p:txBody>
      </p:sp>
      <p:sp>
        <p:nvSpPr>
          <p:cNvPr id="6147" name="Content Placeholder 2"/>
          <p:cNvSpPr>
            <a:spLocks noGrp="1"/>
          </p:cNvSpPr>
          <p:nvPr>
            <p:ph idx="1"/>
          </p:nvPr>
        </p:nvSpPr>
        <p:spPr>
          <a:xfrm>
            <a:off x="457200" y="1371600"/>
            <a:ext cx="8458200" cy="4830763"/>
          </a:xfrm>
          <a:ln/>
        </p:spPr>
        <p:txBody>
          <a:bodyPr vert="horz" wrap="square" lIns="91440" tIns="45720" rIns="91440" bIns="45720" anchor="t" anchorCtr="0"/>
          <a:lstStyle/>
          <a:p>
            <a:pPr algn="just"/>
            <a:r>
              <a:rPr sz="2800" dirty="0"/>
              <a:t>IoT is a revolutionary phenomenon that transforms our life entirely as well as aims to revolutionize current healthcare into a more individualized, precautionary and inclusive approach to treatment. </a:t>
            </a:r>
          </a:p>
          <a:p>
            <a:pPr algn="just"/>
            <a:r>
              <a:rPr sz="2800" dirty="0"/>
              <a:t>In order to integrate these two main problems, this research provides an IoT-ready approaches for elderly living treatment that can track and record critical details for patients in emergencies and include protocols for activating alarms.</a:t>
            </a:r>
            <a:endParaRPr lang="en-US" altLang="en-US" sz="2800" dirty="0">
              <a:latin typeface="Times New Roman" panose="02020603050405020304" pitchFamily="18" charset="0"/>
              <a:ea typeface="Times New Roman" panose="02020603050405020304" pitchFamily="18" charset="0"/>
            </a:endParaRPr>
          </a:p>
        </p:txBody>
      </p:sp>
      <p:sp>
        <p:nvSpPr>
          <p:cNvPr id="6" name="Rectangle 5"/>
          <p:cNvSpPr/>
          <p:nvPr/>
        </p:nvSpPr>
        <p:spPr>
          <a:xfrm>
            <a:off x="533400" y="12192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9" name="Slide Number Placeholder 6"/>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4</a:t>
            </a:r>
            <a:endParaRPr lang="en-US" altLang="en-US" sz="1200" dirty="0">
              <a:solidFill>
                <a:srgbClr val="898989"/>
              </a:solidFill>
              <a:ea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57200" y="1143000"/>
            <a:ext cx="8229600" cy="5715000"/>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A digital phenomenon that transforms our daily lives, boosts market efficiency and strengthens policy efficacy, the latest model is widely recognized as the IoT. </a:t>
            </a:r>
          </a:p>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At the time of the IoT, ordinary items are cleverer and assume an significant role in infrastructure surroundings.</a:t>
            </a:r>
          </a:p>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Powerful development activities in IoT-based healthcare software, facilities and innovations have been conducted over the past several years. </a:t>
            </a: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sz="6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endParaRPr kumimoji="0" lang="en-US" sz="4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endPar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Rectangle 15"/>
          <p:cNvSpPr/>
          <p:nvPr/>
        </p:nvSpPr>
        <p:spPr>
          <a:xfrm>
            <a:off x="533400" y="944563"/>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2" name="Title 6"/>
          <p:cNvSpPr>
            <a:spLocks noGrp="1"/>
          </p:cNvSpPr>
          <p:nvPr>
            <p:ph type="title"/>
          </p:nvPr>
        </p:nvSpPr>
        <p:spPr>
          <a:xfrm>
            <a:off x="457200" y="0"/>
            <a:ext cx="8229600" cy="990600"/>
          </a:xfrm>
          <a:ln/>
        </p:spPr>
        <p:txBody>
          <a:bodyPr vert="horz" wrap="square" lIns="91440" tIns="45720" rIns="91440" bIns="45720" anchor="ctr" anchorCtr="0"/>
          <a:lstStyle/>
          <a:p>
            <a:r>
              <a:rPr lang="en-US" altLang="en-US" b="1" dirty="0">
                <a:solidFill>
                  <a:srgbClr val="00B050"/>
                </a:solidFill>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Introduction</a:t>
            </a:r>
            <a:endParaRPr lang="en-US" altLang="en-US" b="1" dirty="0">
              <a:latin typeface="Times New Roman" panose="02020603050405020304" pitchFamily="18" charset="0"/>
              <a:ea typeface="Times New Roman" panose="02020603050405020304" pitchFamily="18" charset="0"/>
            </a:endParaRPr>
          </a:p>
        </p:txBody>
      </p:sp>
      <p:sp>
        <p:nvSpPr>
          <p:cNvPr id="7173" name="Slide Number Placeholder 6"/>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5</a:t>
            </a:r>
            <a:endParaRPr lang="en-US" altLang="en-US" sz="1200" dirty="0">
              <a:solidFill>
                <a:srgbClr val="898989"/>
              </a:solidFill>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57200" y="1143000"/>
            <a:ext cx="8686800" cy="5715000"/>
          </a:xfrm>
          <a:ln/>
        </p:spPr>
        <p:txBody>
          <a:bodyPr vert="horz" wrap="square" lIns="91440" tIns="45720" rIns="91440" bIns="45720" anchor="t" anchorCtr="0"/>
          <a:lstStyle/>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ea typeface="Times New Roman" panose="02020603050405020304" pitchFamily="18" charset="0"/>
            </a:endParaRPr>
          </a:p>
        </p:txBody>
      </p:sp>
      <p:sp>
        <p:nvSpPr>
          <p:cNvPr id="16" name="Rectangle 15"/>
          <p:cNvSpPr/>
          <p:nvPr/>
        </p:nvSpPr>
        <p:spPr>
          <a:xfrm>
            <a:off x="533400" y="944563"/>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6" name="Title 6"/>
          <p:cNvSpPr>
            <a:spLocks noGrp="1"/>
          </p:cNvSpPr>
          <p:nvPr>
            <p:ph type="title"/>
          </p:nvPr>
        </p:nvSpPr>
        <p:spPr>
          <a:xfrm>
            <a:off x="457200" y="0"/>
            <a:ext cx="8229600" cy="1219200"/>
          </a:xfrm>
          <a:ln/>
        </p:spPr>
        <p:txBody>
          <a:bodyPr vert="horz" wrap="square" lIns="91440" tIns="45720" rIns="91440" bIns="45720" anchor="ctr" anchorCtr="0"/>
          <a:lstStyle/>
          <a:p>
            <a:pPr>
              <a:buNone/>
            </a:pPr>
            <a:r>
              <a:rPr lang="en-US" altLang="en-US" sz="4000" b="1" i="1" dirty="0">
                <a:solidFill>
                  <a:srgbClr val="FF0000"/>
                </a:solidFill>
                <a:latin typeface="Times New Roman" panose="02020603050405020304" pitchFamily="18" charset="0"/>
                <a:cs typeface="Times New Roman" panose="02020603050405020304" pitchFamily="18" charset="0"/>
              </a:rPr>
              <a:t> </a:t>
            </a:r>
            <a:r>
              <a:rPr lang="en-US" altLang="en-US" sz="4000" b="1" dirty="0">
                <a:solidFill>
                  <a:srgbClr val="FF0000"/>
                </a:solidFill>
                <a:latin typeface="Times New Roman" panose="02020603050405020304" pitchFamily="18" charset="0"/>
                <a:cs typeface="Cambria" panose="02040503050406030204" pitchFamily="18" charset="0"/>
              </a:rPr>
              <a:t>Literature Survey</a:t>
            </a:r>
            <a:endParaRPr lang="en-US" altLang="en-US" sz="4000" b="1" dirty="0">
              <a:solidFill>
                <a:srgbClr val="FF0000"/>
              </a:solidFill>
              <a:latin typeface="Times New Roman" panose="02020603050405020304" pitchFamily="18" charset="0"/>
              <a:ea typeface="Cambria" panose="020405030504060302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987722387"/>
              </p:ext>
            </p:extLst>
          </p:nvPr>
        </p:nvGraphicFramePr>
        <p:xfrm>
          <a:off x="381000" y="1143000"/>
          <a:ext cx="8382000" cy="3425688"/>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val="20000"/>
                    </a:ext>
                  </a:extLst>
                </a:gridCol>
                <a:gridCol w="1525147">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3505200">
                  <a:extLst>
                    <a:ext uri="{9D8B030D-6E8A-4147-A177-3AD203B41FA5}">
                      <a16:colId xmlns:a16="http://schemas.microsoft.com/office/drawing/2014/main" val="20003"/>
                    </a:ext>
                  </a:extLst>
                </a:gridCol>
              </a:tblGrid>
              <a:tr h="1186349">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TITLE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AUTHOR</a:t>
                      </a:r>
                      <a:r>
                        <a:rPr lang="en-US" sz="2000" b="1" baseline="0" dirty="0">
                          <a:solidFill>
                            <a:srgbClr val="00B050"/>
                          </a:solidFill>
                          <a:latin typeface="Times New Roman" panose="02020603050405020304" pitchFamily="18" charset="0"/>
                          <a:cs typeface="Times New Roman" panose="02020603050405020304" pitchFamily="18" charset="0"/>
                        </a:rPr>
                        <a:t> </a:t>
                      </a:r>
                    </a:p>
                    <a:p>
                      <a:pPr algn="ctr"/>
                      <a:r>
                        <a:rPr lang="en-US" sz="2000" b="1" baseline="0" dirty="0">
                          <a:solidFill>
                            <a:srgbClr val="00B050"/>
                          </a:solidFill>
                          <a:latin typeface="Times New Roman" panose="02020603050405020304" pitchFamily="18" charset="0"/>
                          <a:cs typeface="Times New Roman" panose="02020603050405020304" pitchFamily="18" charset="0"/>
                        </a:rPr>
                        <a:t>&amp;</a:t>
                      </a:r>
                    </a:p>
                    <a:p>
                      <a:pPr algn="ctr"/>
                      <a:r>
                        <a:rPr lang="en-US" sz="2000" b="1" baseline="0" dirty="0">
                          <a:solidFill>
                            <a:srgbClr val="00B050"/>
                          </a:solidFill>
                          <a:latin typeface="Times New Roman" panose="02020603050405020304" pitchFamily="18" charset="0"/>
                          <a:cs typeface="Times New Roman" panose="02020603050405020304" pitchFamily="18" charset="0"/>
                        </a:rPr>
                        <a:t> YEAR</a:t>
                      </a:r>
                      <a:endParaRPr lang="en-US" sz="2000" b="1" dirty="0">
                        <a:solidFill>
                          <a:srgbClr val="00B050"/>
                        </a:solidFill>
                        <a:latin typeface="Times New Roman" panose="02020603050405020304" pitchFamily="18" charset="0"/>
                        <a:cs typeface="Times New Roman" panose="02020603050405020304" pitchFamily="18" charset="0"/>
                      </a:endParaRP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JOURNAL NAME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REMARKS</a:t>
                      </a:r>
                    </a:p>
                  </a:txBody>
                  <a:tcPr marT="45709" marB="45709" anchor="ctr"/>
                </a:tc>
                <a:extLst>
                  <a:ext uri="{0D108BD9-81ED-4DB2-BD59-A6C34878D82A}">
                    <a16:rowId xmlns:a16="http://schemas.microsoft.com/office/drawing/2014/main" val="10000"/>
                  </a:ext>
                </a:extLst>
              </a:tr>
              <a:tr h="2239339">
                <a:tc>
                  <a:txBody>
                    <a:bodyPr/>
                    <a:lstStyle/>
                    <a:p>
                      <a:pPr algn="ctr"/>
                      <a:r>
                        <a:rPr lang="en-GB" altLang="en-US" sz="1800" b="0" dirty="0">
                          <a:solidFill>
                            <a:schemeClr val="tx1"/>
                          </a:solidFill>
                          <a:latin typeface="Times New Roman" panose="02020603050405020304" pitchFamily="18" charset="0"/>
                          <a:cs typeface="Times New Roman" panose="02020603050405020304" pitchFamily="18" charset="0"/>
                        </a:rPr>
                        <a:t>Internet of things </a:t>
                      </a:r>
                      <a:r>
                        <a:rPr lang="en-GB" altLang="en-US" sz="1800" b="0" dirty="0" err="1">
                          <a:solidFill>
                            <a:schemeClr val="tx1"/>
                          </a:solidFill>
                          <a:latin typeface="Times New Roman" panose="02020603050405020304" pitchFamily="18" charset="0"/>
                          <a:cs typeface="Times New Roman" panose="02020603050405020304" pitchFamily="18" charset="0"/>
                        </a:rPr>
                        <a:t>appications</a:t>
                      </a:r>
                      <a:r>
                        <a:rPr lang="en-GB" altLang="en-US" sz="1800" b="0" dirty="0">
                          <a:solidFill>
                            <a:schemeClr val="tx1"/>
                          </a:solidFill>
                          <a:latin typeface="Times New Roman" panose="02020603050405020304" pitchFamily="18" charset="0"/>
                          <a:cs typeface="Times New Roman" panose="02020603050405020304" pitchFamily="18" charset="0"/>
                        </a:rPr>
                        <a:t> for elderly care</a:t>
                      </a:r>
                    </a:p>
                    <a:p>
                      <a:pPr algn="ctr"/>
                      <a:endParaRPr kumimoji="0"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T="45709" marB="45709" anchor="ctr"/>
                </a:tc>
                <a:tc>
                  <a:txBody>
                    <a:bodyPr/>
                    <a:lstStyle/>
                    <a:p>
                      <a:pPr algn="ct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lang="en-GB" altLang="en-US" sz="1800" b="0" dirty="0" err="1">
                          <a:solidFill>
                            <a:schemeClr val="tx1"/>
                          </a:solidFill>
                          <a:latin typeface="Times New Roman" panose="02020603050405020304" pitchFamily="18" charset="0"/>
                          <a:cs typeface="Times New Roman" panose="02020603050405020304" pitchFamily="18" charset="0"/>
                        </a:rPr>
                        <a:t>Samaneh</a:t>
                      </a:r>
                      <a:r>
                        <a:rPr lang="en-GB" altLang="en-US" sz="1800" b="0" dirty="0">
                          <a:solidFill>
                            <a:schemeClr val="tx1"/>
                          </a:solidFill>
                          <a:latin typeface="Times New Roman" panose="02020603050405020304" pitchFamily="18" charset="0"/>
                          <a:cs typeface="Times New Roman" panose="02020603050405020304" pitchFamily="18" charset="0"/>
                        </a:rPr>
                        <a:t> </a:t>
                      </a:r>
                      <a:r>
                        <a:rPr lang="en-GB" altLang="en-US" sz="1800" b="0" dirty="0" err="1">
                          <a:solidFill>
                            <a:schemeClr val="tx1"/>
                          </a:solidFill>
                          <a:latin typeface="Times New Roman" panose="02020603050405020304" pitchFamily="18" charset="0"/>
                          <a:cs typeface="Times New Roman" panose="02020603050405020304" pitchFamily="18" charset="0"/>
                        </a:rPr>
                        <a:t>madanian</a:t>
                      </a:r>
                      <a:r>
                        <a:rPr lang="en-GB" altLang="en-US" sz="1800" b="0" dirty="0">
                          <a:solidFill>
                            <a:schemeClr val="tx1"/>
                          </a:solidFill>
                          <a:latin typeface="Times New Roman" panose="02020603050405020304" pitchFamily="18" charset="0"/>
                          <a:cs typeface="Times New Roman" panose="02020603050405020304" pitchFamily="18" charset="0"/>
                        </a:rPr>
                        <a:t>&amp; Farhaan mirza</a:t>
                      </a:r>
                    </a:p>
                    <a:p>
                      <a:pPr algn="ctr"/>
                      <a:r>
                        <a:rPr lang="en-GB" altLang="en-US" sz="1800" b="0" dirty="0">
                          <a:solidFill>
                            <a:schemeClr val="tx1"/>
                          </a:solidFill>
                          <a:latin typeface="Times New Roman" panose="02020603050405020304" pitchFamily="18" charset="0"/>
                          <a:cs typeface="Times New Roman" panose="02020603050405020304" pitchFamily="18" charset="0"/>
                        </a:rPr>
                        <a:t>2021</a:t>
                      </a:r>
                    </a:p>
                  </a:txBody>
                  <a:tcPr marT="45709" marB="45709" anchor="ct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Aging Clinical and Experimental Research</a:t>
                      </a:r>
                    </a:p>
                  </a:txBody>
                  <a:tcPr marT="45709" marB="45709" anchor="ctr"/>
                </a:tc>
                <a:tc>
                  <a:txBody>
                    <a:bodyPr/>
                    <a:lstStyle/>
                    <a:p>
                      <a:pPr algn="just"/>
                      <a:r>
                        <a:rPr lang="en-US" sz="1800" b="0" dirty="0">
                          <a:solidFill>
                            <a:schemeClr val="tx1"/>
                          </a:solidFill>
                          <a:latin typeface="Times New Roman" panose="02020603050405020304" pitchFamily="18" charset="0"/>
                          <a:cs typeface="Times New Roman" panose="02020603050405020304" pitchFamily="18" charset="0"/>
                        </a:rPr>
                        <a:t>Increasing in elderly population put extra pressure on healthcare systems globally in terms of operational costs and resources</a:t>
                      </a:r>
                    </a:p>
                  </a:txBody>
                  <a:tcPr marT="45709" marB="45709" anchor="ct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50469778"/>
              </p:ext>
            </p:extLst>
          </p:nvPr>
        </p:nvGraphicFramePr>
        <p:xfrm>
          <a:off x="381000" y="4568687"/>
          <a:ext cx="8382001" cy="1810175"/>
        </p:xfrm>
        <a:graphic>
          <a:graphicData uri="http://schemas.openxmlformats.org/drawingml/2006/table">
            <a:tbl>
              <a:tblPr firstRow="1" bandRow="1">
                <a:tableStyleId>{5940675A-B579-460E-94D1-54222C63F5DA}</a:tableStyleId>
              </a:tblPr>
              <a:tblGrid>
                <a:gridCol w="1827530">
                  <a:extLst>
                    <a:ext uri="{9D8B030D-6E8A-4147-A177-3AD203B41FA5}">
                      <a16:colId xmlns:a16="http://schemas.microsoft.com/office/drawing/2014/main" val="20000"/>
                    </a:ext>
                  </a:extLst>
                </a:gridCol>
                <a:gridCol w="1512439">
                  <a:extLst>
                    <a:ext uri="{9D8B030D-6E8A-4147-A177-3AD203B41FA5}">
                      <a16:colId xmlns:a16="http://schemas.microsoft.com/office/drawing/2014/main" val="20001"/>
                    </a:ext>
                  </a:extLst>
                </a:gridCol>
                <a:gridCol w="1536831">
                  <a:extLst>
                    <a:ext uri="{9D8B030D-6E8A-4147-A177-3AD203B41FA5}">
                      <a16:colId xmlns:a16="http://schemas.microsoft.com/office/drawing/2014/main" val="20002"/>
                    </a:ext>
                  </a:extLst>
                </a:gridCol>
                <a:gridCol w="3505201">
                  <a:extLst>
                    <a:ext uri="{9D8B030D-6E8A-4147-A177-3AD203B41FA5}">
                      <a16:colId xmlns:a16="http://schemas.microsoft.com/office/drawing/2014/main" val="20003"/>
                    </a:ext>
                  </a:extLst>
                </a:gridCol>
              </a:tblGrid>
              <a:tr h="1810175">
                <a:tc>
                  <a:txBody>
                    <a:bodyPr/>
                    <a:lstStyle/>
                    <a:p>
                      <a:pPr algn="ct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kumimoji="0" lang="en-GB"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An IOT solution for independent elderly</a:t>
                      </a:r>
                      <a:endParaRPr kumimoji="0"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T="45684" marB="45684" anchor="ctr"/>
                </a:tc>
                <a:tc>
                  <a:txBody>
                    <a:bodyPr/>
                    <a:lstStyle/>
                    <a:p>
                      <a:pPr algn="ct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lang="en-GB" altLang="en-US" sz="1800" b="0" dirty="0">
                          <a:solidFill>
                            <a:schemeClr val="tx1"/>
                          </a:solidFill>
                          <a:latin typeface="Times New Roman" panose="02020603050405020304" pitchFamily="18" charset="0"/>
                          <a:cs typeface="Times New Roman" panose="02020603050405020304" pitchFamily="18" charset="0"/>
                        </a:rPr>
                        <a:t>Elena Borelli&amp;</a:t>
                      </a:r>
                    </a:p>
                    <a:p>
                      <a:pPr algn="ctr"/>
                      <a:r>
                        <a:rPr lang="en-GB" altLang="en-US" sz="1800" b="0" dirty="0">
                          <a:solidFill>
                            <a:schemeClr val="tx1"/>
                          </a:solidFill>
                          <a:latin typeface="Times New Roman" panose="02020603050405020304" pitchFamily="18" charset="0"/>
                          <a:cs typeface="Times New Roman" panose="02020603050405020304" pitchFamily="18" charset="0"/>
                        </a:rPr>
                        <a:t>Giacomo </a:t>
                      </a:r>
                      <a:r>
                        <a:rPr lang="en-GB" altLang="en-US" sz="1800" b="0" dirty="0" err="1">
                          <a:solidFill>
                            <a:schemeClr val="tx1"/>
                          </a:solidFill>
                          <a:latin typeface="Times New Roman" panose="02020603050405020304" pitchFamily="18" charset="0"/>
                          <a:cs typeface="Times New Roman" panose="02020603050405020304" pitchFamily="18" charset="0"/>
                        </a:rPr>
                        <a:t>paolini</a:t>
                      </a: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lang="en-GB" altLang="en-US" sz="1800" b="0" dirty="0">
                          <a:solidFill>
                            <a:schemeClr val="tx1"/>
                          </a:solidFill>
                          <a:latin typeface="Times New Roman" panose="02020603050405020304" pitchFamily="18" charset="0"/>
                          <a:cs typeface="Times New Roman" panose="02020603050405020304" pitchFamily="18" charset="0"/>
                        </a:rPr>
                        <a:t>2019</a:t>
                      </a:r>
                    </a:p>
                  </a:txBody>
                  <a:tcPr marT="45684" marB="456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altLang="en-US" sz="1800" b="0" dirty="0">
                          <a:solidFill>
                            <a:schemeClr val="tx1"/>
                          </a:solidFill>
                          <a:latin typeface="Times New Roman" panose="02020603050405020304" pitchFamily="18" charset="0"/>
                          <a:cs typeface="Times New Roman" panose="02020603050405020304" pitchFamily="18" charset="0"/>
                        </a:rPr>
                        <a:t>IEEE Xplore</a:t>
                      </a:r>
                    </a:p>
                    <a:p>
                      <a:pPr algn="ctr"/>
                      <a:endParaRPr lang="en-US" sz="1800" b="0" dirty="0">
                        <a:solidFill>
                          <a:schemeClr val="tx1"/>
                        </a:solidFill>
                        <a:latin typeface="Times New Roman" panose="02020603050405020304" pitchFamily="18" charset="0"/>
                        <a:cs typeface="Times New Roman" panose="02020603050405020304" pitchFamily="18" charset="0"/>
                      </a:endParaRPr>
                    </a:p>
                  </a:txBody>
                  <a:tcPr marT="45684" marB="45684" anchor="ctr"/>
                </a:tc>
                <a:tc>
                  <a:txBody>
                    <a:bodyPr/>
                    <a:lstStyle/>
                    <a:p>
                      <a:pPr algn="just"/>
                      <a:r>
                        <a:rPr lang="en-US" sz="1800" b="0" dirty="0">
                          <a:solidFill>
                            <a:schemeClr val="tx1"/>
                          </a:solidFill>
                          <a:latin typeface="Times New Roman" panose="02020603050405020304" pitchFamily="18" charset="0"/>
                          <a:cs typeface="Times New Roman" panose="02020603050405020304" pitchFamily="18" charset="0"/>
                        </a:rPr>
                        <a:t>This paper provides a complete </a:t>
                      </a:r>
                      <a:r>
                        <a:rPr lang="en-US" sz="1800" b="0" dirty="0" err="1">
                          <a:solidFill>
                            <a:schemeClr val="tx1"/>
                          </a:solidFill>
                          <a:latin typeface="Times New Roman" panose="02020603050405020304" pitchFamily="18" charset="0"/>
                          <a:cs typeface="Times New Roman" panose="02020603050405020304" pitchFamily="18" charset="0"/>
                        </a:rPr>
                        <a:t>describtion</a:t>
                      </a:r>
                      <a:r>
                        <a:rPr lang="en-US" sz="1800" b="0" dirty="0">
                          <a:solidFill>
                            <a:schemeClr val="tx1"/>
                          </a:solidFill>
                          <a:latin typeface="Times New Roman" panose="02020603050405020304" pitchFamily="18" charset="0"/>
                          <a:cs typeface="Times New Roman" panose="02020603050405020304" pitchFamily="18" charset="0"/>
                        </a:rPr>
                        <a:t> of the HABITAT project </a:t>
                      </a:r>
                    </a:p>
                    <a:p>
                      <a:pPr algn="just"/>
                      <a:r>
                        <a:rPr lang="en-US" sz="1800" b="0" dirty="0">
                          <a:solidFill>
                            <a:schemeClr val="tx1"/>
                          </a:solidFill>
                          <a:latin typeface="Times New Roman" panose="02020603050405020304" pitchFamily="18" charset="0"/>
                          <a:cs typeface="Times New Roman" panose="02020603050405020304" pitchFamily="18" charset="0"/>
                        </a:rPr>
                        <a:t>in terms of methodology and smart objects development</a:t>
                      </a:r>
                    </a:p>
                  </a:txBody>
                  <a:tcPr marT="45684" marB="45684" anchor="ctr"/>
                </a:tc>
                <a:extLst>
                  <a:ext uri="{0D108BD9-81ED-4DB2-BD59-A6C34878D82A}">
                    <a16:rowId xmlns:a16="http://schemas.microsoft.com/office/drawing/2014/main" val="10000"/>
                  </a:ext>
                </a:extLst>
              </a:tr>
            </a:tbl>
          </a:graphicData>
        </a:graphic>
      </p:graphicFrame>
      <p:sp>
        <p:nvSpPr>
          <p:cNvPr id="8226" name="Slide Number Placeholder 9"/>
          <p:cNvSpPr txBox="1">
            <a:spLocks noGrp="1"/>
          </p:cNvSpPr>
          <p:nvPr>
            <p:ph type="sldNum" sz="quarter" idx="12"/>
          </p:nvPr>
        </p:nvSpPr>
        <p:spPr>
          <a:xfrm>
            <a:off x="6629400" y="6492875"/>
            <a:ext cx="2133600" cy="365125"/>
          </a:xfrm>
          <a:noFill/>
          <a:ln>
            <a:noFill/>
          </a:ln>
        </p:spPr>
        <p:txBody>
          <a:bodyPr anchor="ctr" anchorCtr="0"/>
          <a:lstStyle/>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6</a:t>
            </a:r>
            <a:endParaRPr lang="en-US" altLang="en-US" sz="1200" dirty="0">
              <a:solidFill>
                <a:srgbClr val="898989"/>
              </a:solidFill>
              <a:ea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457200" y="1143000"/>
            <a:ext cx="8686800" cy="5715000"/>
          </a:xfrm>
          <a:ln/>
        </p:spPr>
        <p:txBody>
          <a:bodyPr vert="horz" wrap="square" lIns="91440" tIns="45720" rIns="91440" bIns="45720" anchor="t" anchorCtr="0"/>
          <a:lstStyle/>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ea typeface="Times New Roman" panose="02020603050405020304" pitchFamily="18" charset="0"/>
            </a:endParaRPr>
          </a:p>
        </p:txBody>
      </p:sp>
      <p:sp>
        <p:nvSpPr>
          <p:cNvPr id="16" name="Rectangle 15"/>
          <p:cNvSpPr/>
          <p:nvPr/>
        </p:nvSpPr>
        <p:spPr>
          <a:xfrm>
            <a:off x="533400" y="944563"/>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44" name="Title 6"/>
          <p:cNvSpPr>
            <a:spLocks noGrp="1"/>
          </p:cNvSpPr>
          <p:nvPr>
            <p:ph type="title"/>
          </p:nvPr>
        </p:nvSpPr>
        <p:spPr>
          <a:xfrm>
            <a:off x="457200" y="0"/>
            <a:ext cx="8229600" cy="1219200"/>
          </a:xfrm>
          <a:ln/>
        </p:spPr>
        <p:txBody>
          <a:bodyPr vert="horz" wrap="square" lIns="91440" tIns="45720" rIns="91440" bIns="45720" anchor="ctr" anchorCtr="0"/>
          <a:lstStyle/>
          <a:p>
            <a:pPr>
              <a:buNone/>
            </a:pPr>
            <a:r>
              <a:rPr lang="en-US" altLang="en-US" sz="4000" b="1" i="1" dirty="0">
                <a:solidFill>
                  <a:srgbClr val="FF0000"/>
                </a:solidFill>
                <a:latin typeface="Times New Roman" panose="02020603050405020304" pitchFamily="18" charset="0"/>
                <a:cs typeface="Times New Roman" panose="02020603050405020304" pitchFamily="18" charset="0"/>
              </a:rPr>
              <a:t> </a:t>
            </a:r>
            <a:r>
              <a:rPr lang="en-US" altLang="en-US" sz="4000" b="1" dirty="0">
                <a:solidFill>
                  <a:srgbClr val="FF0000"/>
                </a:solidFill>
                <a:latin typeface="Times New Roman" panose="02020603050405020304" pitchFamily="18" charset="0"/>
                <a:cs typeface="Cambria" panose="02040503050406030204" pitchFamily="18" charset="0"/>
              </a:rPr>
              <a:t>Literature Survey</a:t>
            </a:r>
            <a:endParaRPr lang="en-US" altLang="en-US" sz="4000" b="1" dirty="0">
              <a:solidFill>
                <a:srgbClr val="FF0000"/>
              </a:solidFill>
              <a:latin typeface="Times New Roman" panose="02020603050405020304" pitchFamily="18" charset="0"/>
              <a:ea typeface="Cambria" panose="020405030504060302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531689506"/>
              </p:ext>
            </p:extLst>
          </p:nvPr>
        </p:nvGraphicFramePr>
        <p:xfrm>
          <a:off x="381000" y="1219200"/>
          <a:ext cx="8381999" cy="3565685"/>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val="20000"/>
                    </a:ext>
                  </a:extLst>
                </a:gridCol>
                <a:gridCol w="1512541">
                  <a:extLst>
                    <a:ext uri="{9D8B030D-6E8A-4147-A177-3AD203B41FA5}">
                      <a16:colId xmlns:a16="http://schemas.microsoft.com/office/drawing/2014/main" val="20001"/>
                    </a:ext>
                  </a:extLst>
                </a:gridCol>
                <a:gridCol w="1512541">
                  <a:extLst>
                    <a:ext uri="{9D8B030D-6E8A-4147-A177-3AD203B41FA5}">
                      <a16:colId xmlns:a16="http://schemas.microsoft.com/office/drawing/2014/main" val="20002"/>
                    </a:ext>
                  </a:extLst>
                </a:gridCol>
                <a:gridCol w="3529264">
                  <a:extLst>
                    <a:ext uri="{9D8B030D-6E8A-4147-A177-3AD203B41FA5}">
                      <a16:colId xmlns:a16="http://schemas.microsoft.com/office/drawing/2014/main" val="20003"/>
                    </a:ext>
                  </a:extLst>
                </a:gridCol>
              </a:tblGrid>
              <a:tr h="1005658">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TITLE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AUTHOR</a:t>
                      </a:r>
                      <a:r>
                        <a:rPr lang="en-US" sz="2000" b="1" baseline="0" dirty="0">
                          <a:solidFill>
                            <a:srgbClr val="00B050"/>
                          </a:solidFill>
                          <a:latin typeface="Times New Roman" panose="02020603050405020304" pitchFamily="18" charset="0"/>
                          <a:cs typeface="Times New Roman" panose="02020603050405020304" pitchFamily="18" charset="0"/>
                        </a:rPr>
                        <a:t> </a:t>
                      </a:r>
                    </a:p>
                    <a:p>
                      <a:pPr algn="ctr"/>
                      <a:r>
                        <a:rPr lang="en-US" sz="2000" b="1" baseline="0" dirty="0">
                          <a:solidFill>
                            <a:srgbClr val="00B050"/>
                          </a:solidFill>
                          <a:latin typeface="Times New Roman" panose="02020603050405020304" pitchFamily="18" charset="0"/>
                          <a:cs typeface="Times New Roman" panose="02020603050405020304" pitchFamily="18" charset="0"/>
                        </a:rPr>
                        <a:t>&amp;</a:t>
                      </a:r>
                    </a:p>
                    <a:p>
                      <a:pPr algn="ctr"/>
                      <a:r>
                        <a:rPr lang="en-US" sz="2000" b="1" baseline="0" dirty="0">
                          <a:solidFill>
                            <a:srgbClr val="00B050"/>
                          </a:solidFill>
                          <a:latin typeface="Times New Roman" panose="02020603050405020304" pitchFamily="18" charset="0"/>
                          <a:cs typeface="Times New Roman" panose="02020603050405020304" pitchFamily="18" charset="0"/>
                        </a:rPr>
                        <a:t> YEAR</a:t>
                      </a:r>
                      <a:endParaRPr lang="en-US" sz="2000" b="1" dirty="0">
                        <a:solidFill>
                          <a:srgbClr val="00B050"/>
                        </a:solidFill>
                        <a:latin typeface="Times New Roman" panose="02020603050405020304" pitchFamily="18" charset="0"/>
                        <a:cs typeface="Times New Roman" panose="02020603050405020304" pitchFamily="18" charset="0"/>
                      </a:endParaRP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JOURNAL NAME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REMARKS</a:t>
                      </a:r>
                    </a:p>
                  </a:txBody>
                  <a:tcPr marT="45709" marB="45709" anchor="ctr"/>
                </a:tc>
                <a:extLst>
                  <a:ext uri="{0D108BD9-81ED-4DB2-BD59-A6C34878D82A}">
                    <a16:rowId xmlns:a16="http://schemas.microsoft.com/office/drawing/2014/main" val="10000"/>
                  </a:ext>
                </a:extLst>
              </a:tr>
              <a:tr h="2559867">
                <a:tc>
                  <a:txBody>
                    <a:bodyPr/>
                    <a:lstStyle/>
                    <a:p>
                      <a:pPr algn="ctr"/>
                      <a:r>
                        <a:rPr lang="en-GB" altLang="en-US" sz="1800" b="0" dirty="0">
                          <a:solidFill>
                            <a:schemeClr val="tx1"/>
                          </a:solidFill>
                          <a:latin typeface="Times New Roman" panose="02020603050405020304" pitchFamily="18" charset="0"/>
                          <a:cs typeface="Times New Roman" panose="02020603050405020304" pitchFamily="18" charset="0"/>
                        </a:rPr>
                        <a:t>Smart Wheelchair based on IOT for Disabled and Elderly people</a:t>
                      </a:r>
                    </a:p>
                  </a:txBody>
                  <a:tcPr marT="45709" marB="45709" anchor="ctr"/>
                </a:tc>
                <a:tc>
                  <a:txBody>
                    <a:bodyPr/>
                    <a:lstStyle/>
                    <a:p>
                      <a:pPr algn="ctr"/>
                      <a:r>
                        <a:rPr lang="en-GB" altLang="en-US" sz="1800" b="0" dirty="0" err="1">
                          <a:solidFill>
                            <a:schemeClr val="tx1"/>
                          </a:solidFill>
                          <a:latin typeface="Times New Roman" panose="02020603050405020304" pitchFamily="18" charset="0"/>
                          <a:cs typeface="Times New Roman" panose="02020603050405020304" pitchFamily="18" charset="0"/>
                        </a:rPr>
                        <a:t>Anantha</a:t>
                      </a:r>
                      <a:r>
                        <a:rPr lang="en-GB" altLang="en-US" sz="1800" b="0" dirty="0">
                          <a:solidFill>
                            <a:schemeClr val="tx1"/>
                          </a:solidFill>
                          <a:latin typeface="Times New Roman" panose="02020603050405020304" pitchFamily="18" charset="0"/>
                          <a:cs typeface="Times New Roman" panose="02020603050405020304" pitchFamily="18" charset="0"/>
                        </a:rPr>
                        <a:t> </a:t>
                      </a:r>
                      <a:r>
                        <a:rPr lang="en-GB" altLang="en-US" sz="1800" b="0" dirty="0" err="1">
                          <a:solidFill>
                            <a:schemeClr val="tx1"/>
                          </a:solidFill>
                          <a:latin typeface="Times New Roman" panose="02020603050405020304" pitchFamily="18" charset="0"/>
                          <a:cs typeface="Times New Roman" panose="02020603050405020304" pitchFamily="18" charset="0"/>
                        </a:rPr>
                        <a:t>Rushitha</a:t>
                      </a:r>
                      <a:r>
                        <a:rPr lang="en-GB" altLang="en-US" sz="1800" b="0" dirty="0">
                          <a:solidFill>
                            <a:schemeClr val="tx1"/>
                          </a:solidFill>
                          <a:latin typeface="Times New Roman" panose="02020603050405020304" pitchFamily="18" charset="0"/>
                          <a:cs typeface="Times New Roman" panose="02020603050405020304" pitchFamily="18" charset="0"/>
                        </a:rPr>
                        <a:t> Lakshmi&amp;</a:t>
                      </a:r>
                    </a:p>
                    <a:p>
                      <a:pPr algn="ctr"/>
                      <a:r>
                        <a:rPr lang="en-GB" altLang="en-US" sz="1800" b="0" dirty="0">
                          <a:solidFill>
                            <a:schemeClr val="tx1"/>
                          </a:solidFill>
                          <a:latin typeface="Times New Roman" panose="02020603050405020304" pitchFamily="18" charset="0"/>
                          <a:cs typeface="Times New Roman" panose="02020603050405020304" pitchFamily="18" charset="0"/>
                        </a:rPr>
                        <a:t>2022</a:t>
                      </a:r>
                    </a:p>
                  </a:txBody>
                  <a:tcPr marT="45709" marB="45709" anchor="ct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IJRASET</a:t>
                      </a:r>
                    </a:p>
                  </a:txBody>
                  <a:tcPr marT="45709" marB="45709" anchor="ctr"/>
                </a:tc>
                <a:tc>
                  <a:txBody>
                    <a:bodyPr/>
                    <a:lstStyle/>
                    <a:p>
                      <a:pPr algn="just"/>
                      <a:r>
                        <a:rPr lang="en-US" sz="1800" b="0" dirty="0">
                          <a:solidFill>
                            <a:schemeClr val="tx1"/>
                          </a:solidFill>
                          <a:latin typeface="Times New Roman" panose="02020603050405020304" pitchFamily="18" charset="0"/>
                          <a:cs typeface="Times New Roman" panose="02020603050405020304" pitchFamily="18" charset="0"/>
                        </a:rPr>
                        <a:t>The main purpose of this project is to provide and increase the mobility of people who suffer from locomotor disability in their hands as well as their legs, and elderly people who don't have strength in their hands. </a:t>
                      </a:r>
                    </a:p>
                  </a:txBody>
                  <a:tcPr marT="45709" marB="45709" anchor="ct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04945102"/>
              </p:ext>
            </p:extLst>
          </p:nvPr>
        </p:nvGraphicFramePr>
        <p:xfrm>
          <a:off x="381000" y="4800600"/>
          <a:ext cx="8382000" cy="1736725"/>
        </p:xfrm>
        <a:graphic>
          <a:graphicData uri="http://schemas.openxmlformats.org/drawingml/2006/table">
            <a:tbl>
              <a:tblPr firstRow="1" bandRow="1">
                <a:tableStyleId>{5940675A-B579-460E-94D1-54222C63F5DA}</a:tableStyleId>
              </a:tblPr>
              <a:tblGrid>
                <a:gridCol w="1827530">
                  <a:extLst>
                    <a:ext uri="{9D8B030D-6E8A-4147-A177-3AD203B41FA5}">
                      <a16:colId xmlns:a16="http://schemas.microsoft.com/office/drawing/2014/main" val="20000"/>
                    </a:ext>
                  </a:extLst>
                </a:gridCol>
                <a:gridCol w="1512439">
                  <a:extLst>
                    <a:ext uri="{9D8B030D-6E8A-4147-A177-3AD203B41FA5}">
                      <a16:colId xmlns:a16="http://schemas.microsoft.com/office/drawing/2014/main" val="20001"/>
                    </a:ext>
                  </a:extLst>
                </a:gridCol>
                <a:gridCol w="1512439">
                  <a:extLst>
                    <a:ext uri="{9D8B030D-6E8A-4147-A177-3AD203B41FA5}">
                      <a16:colId xmlns:a16="http://schemas.microsoft.com/office/drawing/2014/main" val="20002"/>
                    </a:ext>
                  </a:extLst>
                </a:gridCol>
                <a:gridCol w="3529592">
                  <a:extLst>
                    <a:ext uri="{9D8B030D-6E8A-4147-A177-3AD203B41FA5}">
                      <a16:colId xmlns:a16="http://schemas.microsoft.com/office/drawing/2014/main" val="20003"/>
                    </a:ext>
                  </a:extLst>
                </a:gridCol>
              </a:tblGrid>
              <a:tr h="1736725">
                <a:tc>
                  <a:txBody>
                    <a:bodyPr/>
                    <a:lstStyle/>
                    <a:p>
                      <a:pPr algn="ct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kumimoji="0" lang="en-IN" alt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Essentials of IOT based healthcare for old aged people</a:t>
                      </a:r>
                    </a:p>
                  </a:txBody>
                  <a:tcPr marT="45684" marB="45684" anchor="ctr"/>
                </a:tc>
                <a:tc>
                  <a:txBody>
                    <a:bodyPr/>
                    <a:lstStyle/>
                    <a:p>
                      <a:pPr algn="ct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lang="en-GB" altLang="en-US" sz="1800" b="0" dirty="0">
                          <a:solidFill>
                            <a:schemeClr val="tx1"/>
                          </a:solidFill>
                          <a:latin typeface="Times New Roman" panose="02020603050405020304" pitchFamily="18" charset="0"/>
                          <a:cs typeface="Times New Roman" panose="02020603050405020304" pitchFamily="18" charset="0"/>
                        </a:rPr>
                        <a:t> P</a:t>
                      </a:r>
                      <a:r>
                        <a:rPr lang="en-IN" altLang="en-GB" sz="1800" b="0" dirty="0">
                          <a:solidFill>
                            <a:schemeClr val="tx1"/>
                          </a:solidFill>
                          <a:latin typeface="Times New Roman" panose="02020603050405020304" pitchFamily="18" charset="0"/>
                          <a:cs typeface="Times New Roman" panose="02020603050405020304" pitchFamily="18" charset="0"/>
                        </a:rPr>
                        <a:t> Beaulah Soundarabai</a:t>
                      </a: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lang="en-GB" altLang="en-US" sz="1800" b="0" dirty="0">
                          <a:solidFill>
                            <a:schemeClr val="tx1"/>
                          </a:solidFill>
                          <a:latin typeface="Times New Roman" panose="02020603050405020304" pitchFamily="18" charset="0"/>
                          <a:cs typeface="Times New Roman" panose="02020603050405020304" pitchFamily="18" charset="0"/>
                        </a:rPr>
                        <a:t> &amp;</a:t>
                      </a:r>
                    </a:p>
                    <a:p>
                      <a:pPr algn="ctr"/>
                      <a:r>
                        <a:rPr lang="en-IN" altLang="en-US" sz="1800" b="0" dirty="0">
                          <a:solidFill>
                            <a:schemeClr val="tx1"/>
                          </a:solidFill>
                          <a:latin typeface="Times New Roman" panose="02020603050405020304" pitchFamily="18" charset="0"/>
                          <a:cs typeface="Times New Roman" panose="02020603050405020304" pitchFamily="18" charset="0"/>
                        </a:rPr>
                        <a:t>2020</a:t>
                      </a:r>
                    </a:p>
                  </a:txBody>
                  <a:tcPr marT="45684" marB="45684" anchor="ctr"/>
                </a:tc>
                <a:tc>
                  <a:txBody>
                    <a:bodyPr/>
                    <a:lstStyle/>
                    <a:p>
                      <a:pPr algn="ctr"/>
                      <a:r>
                        <a:rPr lang="en-IN" altLang="en-US" sz="1800" b="0" dirty="0">
                          <a:solidFill>
                            <a:schemeClr val="tx1"/>
                          </a:solidFill>
                          <a:latin typeface="Times New Roman" panose="02020603050405020304" pitchFamily="18" charset="0"/>
                          <a:cs typeface="Times New Roman" panose="02020603050405020304" pitchFamily="18" charset="0"/>
                        </a:rPr>
                        <a:t>ADALYA</a:t>
                      </a:r>
                    </a:p>
                  </a:txBody>
                  <a:tcPr marT="45684" marB="45684" anchor="ctr"/>
                </a:tc>
                <a:tc>
                  <a:txBody>
                    <a:bodyPr/>
                    <a:lstStyle/>
                    <a:p>
                      <a:pPr algn="just"/>
                      <a:r>
                        <a:rPr lang="en-US" sz="1800" b="0" dirty="0">
                          <a:solidFill>
                            <a:schemeClr val="tx1"/>
                          </a:solidFill>
                          <a:latin typeface="Times New Roman" panose="02020603050405020304" pitchFamily="18" charset="0"/>
                          <a:cs typeface="Times New Roman" panose="02020603050405020304" pitchFamily="18" charset="0"/>
                        </a:rPr>
                        <a:t>Digital health monitoring has taken the vital space in today’s world and we are in a new age of patient care, monitoring and treatments. </a:t>
                      </a:r>
                    </a:p>
                  </a:txBody>
                  <a:tcPr marT="45684" marB="45684" anchor="ctr"/>
                </a:tc>
                <a:extLst>
                  <a:ext uri="{0D108BD9-81ED-4DB2-BD59-A6C34878D82A}">
                    <a16:rowId xmlns:a16="http://schemas.microsoft.com/office/drawing/2014/main" val="10000"/>
                  </a:ext>
                </a:extLst>
              </a:tr>
            </a:tbl>
          </a:graphicData>
        </a:graphic>
      </p:graphicFrame>
      <p:sp>
        <p:nvSpPr>
          <p:cNvPr id="10274" name="Slide Number Placeholder 9"/>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endParaRPr lang="en-US" altLang="en-US" sz="1200" dirty="0">
              <a:solidFill>
                <a:srgbClr val="898989"/>
              </a:solidFill>
              <a:cs typeface="Arial" panose="020B0604020202020204" pitchFamily="34" charset="0"/>
            </a:endParaRPr>
          </a:p>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7</a:t>
            </a:r>
            <a:endParaRPr lang="en-US" altLang="en-US" sz="1200" dirty="0">
              <a:solidFill>
                <a:srgbClr val="898989"/>
              </a:solidFill>
              <a:ea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7200" y="1143000"/>
            <a:ext cx="8686800" cy="5715000"/>
          </a:xfrm>
          <a:ln/>
        </p:spPr>
        <p:txBody>
          <a:bodyPr vert="horz" wrap="square" lIns="91440" tIns="45720" rIns="91440" bIns="45720" anchor="t" anchorCtr="0"/>
          <a:lstStyle/>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ea typeface="Times New Roman" panose="02020603050405020304" pitchFamily="18" charset="0"/>
            </a:endParaRPr>
          </a:p>
        </p:txBody>
      </p:sp>
      <p:sp>
        <p:nvSpPr>
          <p:cNvPr id="16" name="Rectangle 15"/>
          <p:cNvSpPr/>
          <p:nvPr/>
        </p:nvSpPr>
        <p:spPr>
          <a:xfrm>
            <a:off x="533400" y="944563"/>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2" name="Title 6"/>
          <p:cNvSpPr>
            <a:spLocks noGrp="1"/>
          </p:cNvSpPr>
          <p:nvPr>
            <p:ph type="title"/>
          </p:nvPr>
        </p:nvSpPr>
        <p:spPr>
          <a:xfrm>
            <a:off x="457200" y="0"/>
            <a:ext cx="8229600" cy="1219200"/>
          </a:xfrm>
          <a:ln/>
        </p:spPr>
        <p:txBody>
          <a:bodyPr vert="horz" wrap="square" lIns="91440" tIns="45720" rIns="91440" bIns="45720" anchor="ctr" anchorCtr="0"/>
          <a:lstStyle/>
          <a:p>
            <a:pPr>
              <a:buNone/>
            </a:pPr>
            <a:r>
              <a:rPr lang="en-US" altLang="en-US" sz="4000" b="1" i="1" dirty="0">
                <a:solidFill>
                  <a:srgbClr val="FF0000"/>
                </a:solidFill>
                <a:latin typeface="Times New Roman" panose="02020603050405020304" pitchFamily="18" charset="0"/>
                <a:cs typeface="Times New Roman" panose="02020603050405020304" pitchFamily="18" charset="0"/>
              </a:rPr>
              <a:t> </a:t>
            </a:r>
            <a:r>
              <a:rPr lang="en-US" altLang="en-US" sz="4000" b="1" dirty="0">
                <a:solidFill>
                  <a:srgbClr val="FF0000"/>
                </a:solidFill>
                <a:latin typeface="Times New Roman" panose="02020603050405020304" pitchFamily="18" charset="0"/>
                <a:cs typeface="Cambria" panose="02040503050406030204" pitchFamily="18" charset="0"/>
              </a:rPr>
              <a:t>Literature Survey</a:t>
            </a:r>
            <a:endParaRPr lang="en-US" altLang="en-US" sz="4000" b="1" dirty="0">
              <a:solidFill>
                <a:srgbClr val="FF0000"/>
              </a:solidFill>
              <a:latin typeface="Times New Roman" panose="02020603050405020304" pitchFamily="18" charset="0"/>
              <a:ea typeface="Cambria" panose="020405030504060302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211099014"/>
              </p:ext>
            </p:extLst>
          </p:nvPr>
        </p:nvGraphicFramePr>
        <p:xfrm>
          <a:off x="533399" y="1219200"/>
          <a:ext cx="8229600" cy="3565685"/>
        </p:xfrm>
        <a:graphic>
          <a:graphicData uri="http://schemas.openxmlformats.org/drawingml/2006/table">
            <a:tbl>
              <a:tblPr firstRow="1" bandRow="1">
                <a:tableStyleId>{5940675A-B579-460E-94D1-54222C63F5DA}</a:tableStyleId>
              </a:tblPr>
              <a:tblGrid>
                <a:gridCol w="1220991">
                  <a:extLst>
                    <a:ext uri="{9D8B030D-6E8A-4147-A177-3AD203B41FA5}">
                      <a16:colId xmlns:a16="http://schemas.microsoft.com/office/drawing/2014/main" val="20000"/>
                    </a:ext>
                  </a:extLst>
                </a:gridCol>
                <a:gridCol w="1617371">
                  <a:extLst>
                    <a:ext uri="{9D8B030D-6E8A-4147-A177-3AD203B41FA5}">
                      <a16:colId xmlns:a16="http://schemas.microsoft.com/office/drawing/2014/main" val="20001"/>
                    </a:ext>
                  </a:extLst>
                </a:gridCol>
                <a:gridCol w="1617371">
                  <a:extLst>
                    <a:ext uri="{9D8B030D-6E8A-4147-A177-3AD203B41FA5}">
                      <a16:colId xmlns:a16="http://schemas.microsoft.com/office/drawing/2014/main" val="20002"/>
                    </a:ext>
                  </a:extLst>
                </a:gridCol>
                <a:gridCol w="3773867">
                  <a:extLst>
                    <a:ext uri="{9D8B030D-6E8A-4147-A177-3AD203B41FA5}">
                      <a16:colId xmlns:a16="http://schemas.microsoft.com/office/drawing/2014/main" val="20003"/>
                    </a:ext>
                  </a:extLst>
                </a:gridCol>
              </a:tblGrid>
              <a:tr h="1005658">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TITLE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AUTHOR</a:t>
                      </a:r>
                      <a:r>
                        <a:rPr lang="en-US" sz="2000" b="1" baseline="0" dirty="0">
                          <a:solidFill>
                            <a:srgbClr val="00B050"/>
                          </a:solidFill>
                          <a:latin typeface="Times New Roman" panose="02020603050405020304" pitchFamily="18" charset="0"/>
                          <a:cs typeface="Times New Roman" panose="02020603050405020304" pitchFamily="18" charset="0"/>
                        </a:rPr>
                        <a:t> </a:t>
                      </a:r>
                    </a:p>
                    <a:p>
                      <a:pPr algn="ctr"/>
                      <a:r>
                        <a:rPr lang="en-US" sz="2000" b="1" baseline="0" dirty="0">
                          <a:solidFill>
                            <a:srgbClr val="00B050"/>
                          </a:solidFill>
                          <a:latin typeface="Times New Roman" panose="02020603050405020304" pitchFamily="18" charset="0"/>
                          <a:cs typeface="Times New Roman" panose="02020603050405020304" pitchFamily="18" charset="0"/>
                        </a:rPr>
                        <a:t>&amp;</a:t>
                      </a:r>
                    </a:p>
                    <a:p>
                      <a:pPr algn="ctr"/>
                      <a:r>
                        <a:rPr lang="en-US" sz="2000" b="1" baseline="0" dirty="0">
                          <a:solidFill>
                            <a:srgbClr val="00B050"/>
                          </a:solidFill>
                          <a:latin typeface="Times New Roman" panose="02020603050405020304" pitchFamily="18" charset="0"/>
                          <a:cs typeface="Times New Roman" panose="02020603050405020304" pitchFamily="18" charset="0"/>
                        </a:rPr>
                        <a:t> YEAR</a:t>
                      </a:r>
                      <a:endParaRPr lang="en-US" sz="2000" b="1" dirty="0">
                        <a:solidFill>
                          <a:srgbClr val="00B050"/>
                        </a:solidFill>
                        <a:latin typeface="Times New Roman" panose="02020603050405020304" pitchFamily="18" charset="0"/>
                        <a:cs typeface="Times New Roman" panose="02020603050405020304" pitchFamily="18" charset="0"/>
                      </a:endParaRP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JOURNAL NAME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REMARKS</a:t>
                      </a:r>
                    </a:p>
                  </a:txBody>
                  <a:tcPr marT="45709" marB="45709" anchor="ctr"/>
                </a:tc>
                <a:extLst>
                  <a:ext uri="{0D108BD9-81ED-4DB2-BD59-A6C34878D82A}">
                    <a16:rowId xmlns:a16="http://schemas.microsoft.com/office/drawing/2014/main" val="10000"/>
                  </a:ext>
                </a:extLst>
              </a:tr>
              <a:tr h="2559867">
                <a:tc>
                  <a:txBody>
                    <a:bodyPr/>
                    <a:lstStyle/>
                    <a:p>
                      <a:pPr algn="ctr"/>
                      <a:r>
                        <a:rPr kumimoji="0" lang="en-IN" alt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IOT based Health Care System</a:t>
                      </a:r>
                    </a:p>
                  </a:txBody>
                  <a:tcPr marT="45709" marB="45709" anchor="ctr"/>
                </a:tc>
                <a:tc>
                  <a:txBody>
                    <a:bodyPr/>
                    <a:lstStyle/>
                    <a:p>
                      <a:pPr algn="ctr"/>
                      <a:r>
                        <a:rPr lang="en-IN" altLang="en-US" sz="1800" b="0" dirty="0">
                          <a:solidFill>
                            <a:schemeClr val="tx1"/>
                          </a:solidFill>
                          <a:latin typeface="Times New Roman" panose="02020603050405020304" pitchFamily="18" charset="0"/>
                          <a:cs typeface="Times New Roman" panose="02020603050405020304" pitchFamily="18" charset="0"/>
                        </a:rPr>
                        <a:t>Kumar D &amp;</a:t>
                      </a:r>
                    </a:p>
                    <a:p>
                      <a:pPr algn="ctr"/>
                      <a:r>
                        <a:rPr lang="en-IN" altLang="en-US" sz="1800" b="0" dirty="0">
                          <a:solidFill>
                            <a:schemeClr val="tx1"/>
                          </a:solidFill>
                          <a:latin typeface="Times New Roman" panose="02020603050405020304" pitchFamily="18" charset="0"/>
                          <a:cs typeface="Times New Roman" panose="02020603050405020304" pitchFamily="18" charset="0"/>
                        </a:rPr>
                        <a:t>Ramkumar S</a:t>
                      </a:r>
                    </a:p>
                    <a:p>
                      <a:pPr algn="ctr"/>
                      <a:r>
                        <a:rPr lang="en-IN" altLang="en-US" sz="1800" b="0" dirty="0">
                          <a:solidFill>
                            <a:schemeClr val="tx1"/>
                          </a:solidFill>
                          <a:latin typeface="Times New Roman" panose="02020603050405020304" pitchFamily="18" charset="0"/>
                          <a:cs typeface="Times New Roman" panose="02020603050405020304" pitchFamily="18" charset="0"/>
                        </a:rPr>
                        <a:t>2019</a:t>
                      </a:r>
                    </a:p>
                  </a:txBody>
                  <a:tcPr marT="45709" marB="45709" anchor="ctr"/>
                </a:tc>
                <a:tc>
                  <a:txBody>
                    <a:bodyPr/>
                    <a:lstStyle/>
                    <a:p>
                      <a:pPr algn="ctr"/>
                      <a:r>
                        <a:rPr lang="en-IN" altLang="en-US" sz="1800" b="0" dirty="0">
                          <a:solidFill>
                            <a:schemeClr val="tx1"/>
                          </a:solidFill>
                          <a:latin typeface="Times New Roman" panose="02020603050405020304" pitchFamily="18" charset="0"/>
                          <a:cs typeface="Times New Roman" panose="02020603050405020304" pitchFamily="18" charset="0"/>
                        </a:rPr>
                        <a:t>ResearchGate</a:t>
                      </a:r>
                    </a:p>
                  </a:txBody>
                  <a:tcPr marT="45709" marB="45709" anchor="ctr"/>
                </a:tc>
                <a:tc>
                  <a:txBody>
                    <a:bodyPr/>
                    <a:lstStyle/>
                    <a:p>
                      <a:pPr algn="just"/>
                      <a:r>
                        <a:rPr lang="en-US" sz="1800" b="0" dirty="0">
                          <a:solidFill>
                            <a:schemeClr val="tx1"/>
                          </a:solidFill>
                          <a:latin typeface="Times New Roman" panose="02020603050405020304" pitchFamily="18" charset="0"/>
                          <a:cs typeface="Times New Roman" panose="02020603050405020304" pitchFamily="18" charset="0"/>
                        </a:rPr>
                        <a:t>The aim of this paper is to design an IOT based architecture for health related issues such as Diabetics, Heart Monitoring system, to check body temperature, Pulse rate and kidney function</a:t>
                      </a:r>
                      <a:r>
                        <a:rPr lang="en-IN" altLang="en-US" sz="1800" b="0" dirty="0">
                          <a:solidFill>
                            <a:schemeClr val="tx1"/>
                          </a:solidFill>
                          <a:latin typeface="Times New Roman" panose="02020603050405020304" pitchFamily="18" charset="0"/>
                          <a:cs typeface="Times New Roman" panose="02020603050405020304" pitchFamily="18" charset="0"/>
                        </a:rPr>
                        <a:t>ing</a:t>
                      </a:r>
                    </a:p>
                  </a:txBody>
                  <a:tcPr marT="45709" marB="45709" anchor="ct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96043818"/>
              </p:ext>
            </p:extLst>
          </p:nvPr>
        </p:nvGraphicFramePr>
        <p:xfrm>
          <a:off x="533398" y="4800600"/>
          <a:ext cx="8229600" cy="1736725"/>
        </p:xfrm>
        <a:graphic>
          <a:graphicData uri="http://schemas.openxmlformats.org/drawingml/2006/table">
            <a:tbl>
              <a:tblPr firstRow="1" bandRow="1">
                <a:tableStyleId>{5940675A-B579-460E-94D1-54222C63F5DA}</a:tableStyleId>
              </a:tblPr>
              <a:tblGrid>
                <a:gridCol w="1219202">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3733798">
                  <a:extLst>
                    <a:ext uri="{9D8B030D-6E8A-4147-A177-3AD203B41FA5}">
                      <a16:colId xmlns:a16="http://schemas.microsoft.com/office/drawing/2014/main" val="20003"/>
                    </a:ext>
                  </a:extLst>
                </a:gridCol>
              </a:tblGrid>
              <a:tr h="1736725">
                <a:tc>
                  <a:txBody>
                    <a:bodyPr/>
                    <a:lstStyle/>
                    <a:p>
                      <a:pPr algn="ctr"/>
                      <a:r>
                        <a:rPr kumimoji="0" lang="en-IN" alt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Smart Healthcare </a:t>
                      </a:r>
                    </a:p>
                    <a:p>
                      <a:pPr algn="ctr"/>
                      <a:r>
                        <a:rPr kumimoji="0" lang="en-IN" alt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Monitoring using</a:t>
                      </a:r>
                    </a:p>
                    <a:p>
                      <a:pPr algn="ctr"/>
                      <a:r>
                        <a:rPr kumimoji="0" lang="en-IN" alt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IOT</a:t>
                      </a:r>
                    </a:p>
                  </a:txBody>
                  <a:tcPr marT="45684" marB="45684" anchor="ctr"/>
                </a:tc>
                <a:tc>
                  <a:txBody>
                    <a:bodyPr/>
                    <a:lstStyle/>
                    <a:p>
                      <a:pPr algn="ct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lang="en-GB" altLang="en-US" sz="1800" b="0" dirty="0">
                          <a:solidFill>
                            <a:schemeClr val="tx1"/>
                          </a:solidFill>
                          <a:latin typeface="Times New Roman" panose="02020603050405020304" pitchFamily="18" charset="0"/>
                          <a:cs typeface="Times New Roman" panose="02020603050405020304" pitchFamily="18" charset="0"/>
                        </a:rPr>
                        <a:t> </a:t>
                      </a:r>
                      <a:r>
                        <a:rPr lang="en-IN" altLang="en-GB" sz="1800" b="0" dirty="0">
                          <a:solidFill>
                            <a:schemeClr val="tx1"/>
                          </a:solidFill>
                          <a:latin typeface="Times New Roman" panose="02020603050405020304" pitchFamily="18" charset="0"/>
                          <a:cs typeface="Times New Roman" panose="02020603050405020304" pitchFamily="18" charset="0"/>
                        </a:rPr>
                        <a:t>Shubham Banka &amp;</a:t>
                      </a:r>
                    </a:p>
                    <a:p>
                      <a:pPr algn="ctr"/>
                      <a:r>
                        <a:rPr lang="en-IN" altLang="en-GB" sz="1800" b="0" dirty="0">
                          <a:solidFill>
                            <a:schemeClr val="tx1"/>
                          </a:solidFill>
                          <a:latin typeface="Times New Roman" panose="02020603050405020304" pitchFamily="18" charset="0"/>
                          <a:cs typeface="Times New Roman" panose="02020603050405020304" pitchFamily="18" charset="0"/>
                        </a:rPr>
                        <a:t>Isha madan</a:t>
                      </a:r>
                    </a:p>
                    <a:p>
                      <a:pPr algn="ctr"/>
                      <a:r>
                        <a:rPr lang="en-IN" altLang="en-GB" sz="1800" b="0" dirty="0">
                          <a:solidFill>
                            <a:schemeClr val="tx1"/>
                          </a:solidFill>
                          <a:latin typeface="Times New Roman" panose="02020603050405020304" pitchFamily="18" charset="0"/>
                          <a:cs typeface="Times New Roman" panose="02020603050405020304" pitchFamily="18" charset="0"/>
                        </a:rPr>
                        <a:t>2018</a:t>
                      </a:r>
                    </a:p>
                  </a:txBody>
                  <a:tcPr marT="45684" marB="45684" anchor="ctr"/>
                </a:tc>
                <a:tc>
                  <a:txBody>
                    <a:bodyPr/>
                    <a:lstStyle/>
                    <a:p>
                      <a:pPr algn="ctr"/>
                      <a:r>
                        <a:rPr lang="en-IN" altLang="en-US" sz="1800" b="0" dirty="0">
                          <a:solidFill>
                            <a:schemeClr val="tx1"/>
                          </a:solidFill>
                          <a:latin typeface="Times New Roman" panose="02020603050405020304" pitchFamily="18" charset="0"/>
                          <a:cs typeface="Times New Roman" panose="02020603050405020304" pitchFamily="18" charset="0"/>
                        </a:rPr>
                        <a:t>International Journal of Appiled Engineering Research</a:t>
                      </a:r>
                    </a:p>
                  </a:txBody>
                  <a:tcPr marT="45684" marB="45684" anchor="ctr"/>
                </a:tc>
                <a:tc>
                  <a:txBody>
                    <a:bodyPr/>
                    <a:lstStyle/>
                    <a:p>
                      <a:pPr algn="just"/>
                      <a:r>
                        <a:rPr lang="en-US" sz="1800" b="0" dirty="0">
                          <a:solidFill>
                            <a:schemeClr val="tx1"/>
                          </a:solidFill>
                          <a:latin typeface="Times New Roman" panose="02020603050405020304" pitchFamily="18" charset="0"/>
                          <a:cs typeface="Times New Roman" panose="02020603050405020304" pitchFamily="18" charset="0"/>
                        </a:rPr>
                        <a:t>Many such devices equipped with medical sensors are present in the ICUs now-a-days</a:t>
                      </a:r>
                    </a:p>
                  </a:txBody>
                  <a:tcPr marT="45684" marB="45684" anchor="ctr"/>
                </a:tc>
                <a:extLst>
                  <a:ext uri="{0D108BD9-81ED-4DB2-BD59-A6C34878D82A}">
                    <a16:rowId xmlns:a16="http://schemas.microsoft.com/office/drawing/2014/main" val="10000"/>
                  </a:ext>
                </a:extLst>
              </a:tr>
            </a:tbl>
          </a:graphicData>
        </a:graphic>
      </p:graphicFrame>
      <p:sp>
        <p:nvSpPr>
          <p:cNvPr id="12322" name="Slide Number Placeholder 9"/>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endParaRPr lang="en-US" altLang="en-US" sz="1200" dirty="0">
              <a:solidFill>
                <a:srgbClr val="898989"/>
              </a:solidFill>
              <a:cs typeface="Arial" panose="020B0604020202020204" pitchFamily="34" charset="0"/>
            </a:endParaRPr>
          </a:p>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8</a:t>
            </a:r>
            <a:endParaRPr lang="en-US" altLang="en-US" sz="1200" dirty="0">
              <a:solidFill>
                <a:srgbClr val="898989"/>
              </a:solidFill>
              <a:ea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457200" y="1143000"/>
            <a:ext cx="8686800" cy="5715000"/>
          </a:xfrm>
          <a:ln/>
        </p:spPr>
        <p:txBody>
          <a:bodyPr vert="horz" wrap="square" lIns="91440" tIns="45720" rIns="91440" bIns="45720" anchor="t" anchorCtr="0"/>
          <a:lstStyle/>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None/>
            </a:pPr>
            <a:endParaRPr lang="en-US" altLang="en-US" sz="2000" b="1" dirty="0">
              <a:solidFill>
                <a:srgbClr val="002060"/>
              </a:solidFill>
              <a:latin typeface="Times New Roman" panose="02020603050405020304" pitchFamily="18" charset="0"/>
              <a:ea typeface="Times New Roman" panose="02020603050405020304" pitchFamily="18" charset="0"/>
            </a:endParaRPr>
          </a:p>
        </p:txBody>
      </p:sp>
      <p:sp>
        <p:nvSpPr>
          <p:cNvPr id="16" name="Rectangle 15"/>
          <p:cNvSpPr/>
          <p:nvPr/>
        </p:nvSpPr>
        <p:spPr>
          <a:xfrm>
            <a:off x="533400" y="944563"/>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40" name="Title 6"/>
          <p:cNvSpPr>
            <a:spLocks noGrp="1"/>
          </p:cNvSpPr>
          <p:nvPr>
            <p:ph type="title"/>
          </p:nvPr>
        </p:nvSpPr>
        <p:spPr>
          <a:xfrm>
            <a:off x="457200" y="0"/>
            <a:ext cx="8229600" cy="1219200"/>
          </a:xfrm>
          <a:ln/>
        </p:spPr>
        <p:txBody>
          <a:bodyPr vert="horz" wrap="square" lIns="91440" tIns="45720" rIns="91440" bIns="45720" anchor="ctr" anchorCtr="0"/>
          <a:lstStyle/>
          <a:p>
            <a:pPr>
              <a:buNone/>
            </a:pPr>
            <a:r>
              <a:rPr lang="en-US" altLang="en-US" sz="4000" b="1" i="1" dirty="0">
                <a:solidFill>
                  <a:srgbClr val="FF0000"/>
                </a:solidFill>
                <a:latin typeface="Times New Roman" panose="02020603050405020304" pitchFamily="18" charset="0"/>
                <a:cs typeface="Times New Roman" panose="02020603050405020304" pitchFamily="18" charset="0"/>
              </a:rPr>
              <a:t> </a:t>
            </a:r>
            <a:r>
              <a:rPr lang="en-US" altLang="en-US" sz="4000" b="1" dirty="0">
                <a:solidFill>
                  <a:srgbClr val="FF0000"/>
                </a:solidFill>
                <a:latin typeface="Times New Roman" panose="02020603050405020304" pitchFamily="18" charset="0"/>
                <a:cs typeface="Cambria" panose="02040503050406030204" pitchFamily="18" charset="0"/>
              </a:rPr>
              <a:t>Literature Survey</a:t>
            </a:r>
            <a:endParaRPr lang="en-US" altLang="en-US" sz="4000" b="1" dirty="0">
              <a:solidFill>
                <a:srgbClr val="FF0000"/>
              </a:solidFill>
              <a:latin typeface="Times New Roman" panose="02020603050405020304" pitchFamily="18" charset="0"/>
              <a:ea typeface="Cambria" panose="020405030504060302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907772440"/>
              </p:ext>
            </p:extLst>
          </p:nvPr>
        </p:nvGraphicFramePr>
        <p:xfrm>
          <a:off x="381000" y="1219200"/>
          <a:ext cx="8381999" cy="3565685"/>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val="20000"/>
                    </a:ext>
                  </a:extLst>
                </a:gridCol>
                <a:gridCol w="1512541">
                  <a:extLst>
                    <a:ext uri="{9D8B030D-6E8A-4147-A177-3AD203B41FA5}">
                      <a16:colId xmlns:a16="http://schemas.microsoft.com/office/drawing/2014/main" val="20001"/>
                    </a:ext>
                  </a:extLst>
                </a:gridCol>
                <a:gridCol w="1512541">
                  <a:extLst>
                    <a:ext uri="{9D8B030D-6E8A-4147-A177-3AD203B41FA5}">
                      <a16:colId xmlns:a16="http://schemas.microsoft.com/office/drawing/2014/main" val="20002"/>
                    </a:ext>
                  </a:extLst>
                </a:gridCol>
                <a:gridCol w="3529264">
                  <a:extLst>
                    <a:ext uri="{9D8B030D-6E8A-4147-A177-3AD203B41FA5}">
                      <a16:colId xmlns:a16="http://schemas.microsoft.com/office/drawing/2014/main" val="20003"/>
                    </a:ext>
                  </a:extLst>
                </a:gridCol>
              </a:tblGrid>
              <a:tr h="1005658">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TITLE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AUTHOR</a:t>
                      </a:r>
                      <a:r>
                        <a:rPr lang="en-US" sz="2000" b="1" baseline="0" dirty="0">
                          <a:solidFill>
                            <a:srgbClr val="00B050"/>
                          </a:solidFill>
                          <a:latin typeface="Times New Roman" panose="02020603050405020304" pitchFamily="18" charset="0"/>
                          <a:cs typeface="Times New Roman" panose="02020603050405020304" pitchFamily="18" charset="0"/>
                        </a:rPr>
                        <a:t> </a:t>
                      </a:r>
                    </a:p>
                    <a:p>
                      <a:pPr algn="ctr"/>
                      <a:r>
                        <a:rPr lang="en-US" sz="2000" b="1" baseline="0" dirty="0">
                          <a:solidFill>
                            <a:srgbClr val="00B050"/>
                          </a:solidFill>
                          <a:latin typeface="Times New Roman" panose="02020603050405020304" pitchFamily="18" charset="0"/>
                          <a:cs typeface="Times New Roman" panose="02020603050405020304" pitchFamily="18" charset="0"/>
                        </a:rPr>
                        <a:t>&amp;</a:t>
                      </a:r>
                    </a:p>
                    <a:p>
                      <a:pPr algn="ctr"/>
                      <a:r>
                        <a:rPr lang="en-US" sz="2000" b="1" baseline="0" dirty="0">
                          <a:solidFill>
                            <a:srgbClr val="00B050"/>
                          </a:solidFill>
                          <a:latin typeface="Times New Roman" panose="02020603050405020304" pitchFamily="18" charset="0"/>
                          <a:cs typeface="Times New Roman" panose="02020603050405020304" pitchFamily="18" charset="0"/>
                        </a:rPr>
                        <a:t> YEAR</a:t>
                      </a:r>
                      <a:endParaRPr lang="en-US" sz="2000" b="1" dirty="0">
                        <a:solidFill>
                          <a:srgbClr val="00B050"/>
                        </a:solidFill>
                        <a:latin typeface="Times New Roman" panose="02020603050405020304" pitchFamily="18" charset="0"/>
                        <a:cs typeface="Times New Roman" panose="02020603050405020304" pitchFamily="18" charset="0"/>
                      </a:endParaRP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JOURNAL NAME</a:t>
                      </a:r>
                    </a:p>
                  </a:txBody>
                  <a:tcPr marT="45709" marB="45709"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REMARKS</a:t>
                      </a:r>
                    </a:p>
                  </a:txBody>
                  <a:tcPr marT="45709" marB="45709" anchor="ctr"/>
                </a:tc>
                <a:extLst>
                  <a:ext uri="{0D108BD9-81ED-4DB2-BD59-A6C34878D82A}">
                    <a16:rowId xmlns:a16="http://schemas.microsoft.com/office/drawing/2014/main" val="10000"/>
                  </a:ext>
                </a:extLst>
              </a:tr>
              <a:tr h="2559867">
                <a:tc>
                  <a:txBody>
                    <a:bodyPr/>
                    <a:lstStyle/>
                    <a:p>
                      <a:pPr algn="ct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kumimoji="0" lang="en-IN" alt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Design and Implementation of an IOT based Medical Assistant Robot</a:t>
                      </a:r>
                    </a:p>
                  </a:txBody>
                  <a:tcPr marT="45709" marB="45709" anchor="ctr"/>
                </a:tc>
                <a:tc>
                  <a:txBody>
                    <a:bodyPr/>
                    <a:lstStyle/>
                    <a:p>
                      <a:pPr algn="ct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lang="en-IN" altLang="en-US" sz="1800" b="0" dirty="0">
                          <a:solidFill>
                            <a:schemeClr val="tx1"/>
                          </a:solidFill>
                          <a:latin typeface="Times New Roman" panose="02020603050405020304" pitchFamily="18" charset="0"/>
                          <a:cs typeface="Times New Roman" panose="02020603050405020304" pitchFamily="18" charset="0"/>
                        </a:rPr>
                        <a:t>Md Anower Hossain &amp;</a:t>
                      </a:r>
                    </a:p>
                    <a:p>
                      <a:pPr algn="ctr"/>
                      <a:r>
                        <a:rPr lang="en-IN" altLang="en-US" sz="1800" b="0" dirty="0">
                          <a:solidFill>
                            <a:schemeClr val="tx1"/>
                          </a:solidFill>
                          <a:latin typeface="Times New Roman" panose="02020603050405020304" pitchFamily="18" charset="0"/>
                          <a:cs typeface="Times New Roman" panose="02020603050405020304" pitchFamily="18" charset="0"/>
                        </a:rPr>
                        <a:t> Md.Azad Hossain</a:t>
                      </a:r>
                    </a:p>
                    <a:p>
                      <a:pPr algn="ctr"/>
                      <a:r>
                        <a:rPr lang="en-IN" altLang="en-US" sz="1800" b="0" dirty="0">
                          <a:solidFill>
                            <a:schemeClr val="tx1"/>
                          </a:solidFill>
                          <a:latin typeface="Times New Roman" panose="02020603050405020304" pitchFamily="18" charset="0"/>
                          <a:cs typeface="Times New Roman" panose="02020603050405020304" pitchFamily="18" charset="0"/>
                        </a:rPr>
                        <a:t>2020</a:t>
                      </a:r>
                    </a:p>
                  </a:txBody>
                  <a:tcPr marT="45709" marB="45709" anchor="ctr"/>
                </a:tc>
                <a:tc>
                  <a:txBody>
                    <a:bodyPr/>
                    <a:lstStyle/>
                    <a:p>
                      <a:pPr algn="ctr"/>
                      <a:r>
                        <a:rPr lang="en-IN" altLang="en-US" sz="1800" b="0" dirty="0">
                          <a:solidFill>
                            <a:schemeClr val="tx1"/>
                          </a:solidFill>
                          <a:latin typeface="Times New Roman" panose="02020603050405020304" pitchFamily="18" charset="0"/>
                          <a:cs typeface="Times New Roman" panose="02020603050405020304" pitchFamily="18" charset="0"/>
                        </a:rPr>
                        <a:t>ResearchGate</a:t>
                      </a:r>
                    </a:p>
                  </a:txBody>
                  <a:tcPr marT="45709" marB="45709" anchor="ctr"/>
                </a:tc>
                <a:tc>
                  <a:txBody>
                    <a:bodyPr/>
                    <a:lstStyle/>
                    <a:p>
                      <a:pPr algn="just"/>
                      <a:r>
                        <a:rPr lang="en-US" sz="1800" b="0" dirty="0">
                          <a:solidFill>
                            <a:schemeClr val="tx1"/>
                          </a:solidFill>
                          <a:latin typeface="Times New Roman" panose="02020603050405020304" pitchFamily="18" charset="0"/>
                          <a:cs typeface="Times New Roman" panose="02020603050405020304" pitchFamily="18" charset="0"/>
                        </a:rPr>
                        <a:t>This paper discusses in detail a proposed IoT-Based Medical Assistant Robot (Aido-Bot) that will be designed and implemented for the disabled and the patients in need. </a:t>
                      </a:r>
                    </a:p>
                  </a:txBody>
                  <a:tcPr marT="45709" marB="45709" anchor="ct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14360918"/>
              </p:ext>
            </p:extLst>
          </p:nvPr>
        </p:nvGraphicFramePr>
        <p:xfrm>
          <a:off x="381000" y="4800600"/>
          <a:ext cx="8382000" cy="1737288"/>
        </p:xfrm>
        <a:graphic>
          <a:graphicData uri="http://schemas.openxmlformats.org/drawingml/2006/table">
            <a:tbl>
              <a:tblPr firstRow="1" bandRow="1">
                <a:tableStyleId>{5940675A-B579-460E-94D1-54222C63F5DA}</a:tableStyleId>
              </a:tblPr>
              <a:tblGrid>
                <a:gridCol w="1827530">
                  <a:extLst>
                    <a:ext uri="{9D8B030D-6E8A-4147-A177-3AD203B41FA5}">
                      <a16:colId xmlns:a16="http://schemas.microsoft.com/office/drawing/2014/main" val="20000"/>
                    </a:ext>
                  </a:extLst>
                </a:gridCol>
                <a:gridCol w="1512439">
                  <a:extLst>
                    <a:ext uri="{9D8B030D-6E8A-4147-A177-3AD203B41FA5}">
                      <a16:colId xmlns:a16="http://schemas.microsoft.com/office/drawing/2014/main" val="20001"/>
                    </a:ext>
                  </a:extLst>
                </a:gridCol>
                <a:gridCol w="1512439">
                  <a:extLst>
                    <a:ext uri="{9D8B030D-6E8A-4147-A177-3AD203B41FA5}">
                      <a16:colId xmlns:a16="http://schemas.microsoft.com/office/drawing/2014/main" val="20002"/>
                    </a:ext>
                  </a:extLst>
                </a:gridCol>
                <a:gridCol w="3529592">
                  <a:extLst>
                    <a:ext uri="{9D8B030D-6E8A-4147-A177-3AD203B41FA5}">
                      <a16:colId xmlns:a16="http://schemas.microsoft.com/office/drawing/2014/main" val="20003"/>
                    </a:ext>
                  </a:extLst>
                </a:gridCol>
              </a:tblGrid>
              <a:tr h="1736725">
                <a:tc>
                  <a:txBody>
                    <a:bodyPr/>
                    <a:lstStyle/>
                    <a:p>
                      <a:pPr algn="ctr"/>
                      <a:endParaRPr lang="en-GB" altLang="en-US" sz="1800" b="0" dirty="0">
                        <a:solidFill>
                          <a:schemeClr val="tx1"/>
                        </a:solidFill>
                        <a:latin typeface="Times New Roman" panose="02020603050405020304" pitchFamily="18" charset="0"/>
                        <a:cs typeface="Times New Roman" panose="02020603050405020304" pitchFamily="18" charset="0"/>
                      </a:endParaRPr>
                    </a:p>
                    <a:p>
                      <a:pPr algn="ctr"/>
                      <a:r>
                        <a:rPr kumimoji="0" lang="en-IN" alt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An IOT based self patient’s Health Monitoring system</a:t>
                      </a:r>
                    </a:p>
                  </a:txBody>
                  <a:tcPr marT="45684" marB="45684" anchor="ctr"/>
                </a:tc>
                <a:tc>
                  <a:txBody>
                    <a:bodyPr/>
                    <a:lstStyle/>
                    <a:p>
                      <a:pPr algn="ctr"/>
                      <a:r>
                        <a:rPr lang="en-IN" altLang="en-US" sz="1800" b="0" dirty="0">
                          <a:solidFill>
                            <a:schemeClr val="tx1"/>
                          </a:solidFill>
                          <a:latin typeface="Times New Roman" panose="02020603050405020304" pitchFamily="18" charset="0"/>
                          <a:cs typeface="Times New Roman" panose="02020603050405020304" pitchFamily="18" charset="0"/>
                        </a:rPr>
                        <a:t>Hitesh Kumar</a:t>
                      </a:r>
                    </a:p>
                    <a:p>
                      <a:pPr algn="ctr"/>
                      <a:r>
                        <a:rPr lang="en-IN" altLang="en-US" sz="1800" b="0" dirty="0">
                          <a:solidFill>
                            <a:schemeClr val="tx1"/>
                          </a:solidFill>
                          <a:latin typeface="Times New Roman" panose="02020603050405020304" pitchFamily="18" charset="0"/>
                          <a:cs typeface="Times New Roman" panose="02020603050405020304" pitchFamily="18" charset="0"/>
                        </a:rPr>
                        <a:t>Sharma &amp;</a:t>
                      </a:r>
                    </a:p>
                    <a:p>
                      <a:pPr algn="ctr"/>
                      <a:r>
                        <a:rPr lang="en-IN" altLang="en-US" sz="1800" b="0" dirty="0">
                          <a:solidFill>
                            <a:schemeClr val="tx1"/>
                          </a:solidFill>
                          <a:latin typeface="Times New Roman" panose="02020603050405020304" pitchFamily="18" charset="0"/>
                          <a:cs typeface="Times New Roman" panose="02020603050405020304" pitchFamily="18" charset="0"/>
                        </a:rPr>
                        <a:t>Sahil Taneja</a:t>
                      </a:r>
                    </a:p>
                    <a:p>
                      <a:pPr algn="ctr"/>
                      <a:r>
                        <a:rPr lang="en-IN" altLang="en-US" sz="1800" b="0" dirty="0">
                          <a:solidFill>
                            <a:schemeClr val="tx1"/>
                          </a:solidFill>
                          <a:latin typeface="Times New Roman" panose="02020603050405020304" pitchFamily="18" charset="0"/>
                          <a:cs typeface="Times New Roman" panose="02020603050405020304" pitchFamily="18" charset="0"/>
                        </a:rPr>
                        <a:t>2019</a:t>
                      </a:r>
                    </a:p>
                  </a:txBody>
                  <a:tcPr marT="45684" marB="45684" anchor="ctr"/>
                </a:tc>
                <a:tc>
                  <a:txBody>
                    <a:bodyPr/>
                    <a:lstStyle/>
                    <a:p>
                      <a:pPr algn="ctr"/>
                      <a:r>
                        <a:rPr lang="en-IN" altLang="en-US" sz="1800" b="0" dirty="0">
                          <a:solidFill>
                            <a:schemeClr val="tx1"/>
                          </a:solidFill>
                          <a:latin typeface="Times New Roman" panose="02020603050405020304" pitchFamily="18" charset="0"/>
                          <a:cs typeface="Times New Roman" panose="02020603050405020304" pitchFamily="18" charset="0"/>
                        </a:rPr>
                        <a:t>IEEE Xplore</a:t>
                      </a:r>
                    </a:p>
                  </a:txBody>
                  <a:tcPr marT="45684" marB="45684" anchor="ctr"/>
                </a:tc>
                <a:tc>
                  <a:txBody>
                    <a:bodyPr/>
                    <a:lstStyle/>
                    <a:p>
                      <a:pPr algn="just"/>
                      <a:r>
                        <a:rPr lang="en-IN" altLang="en-US" sz="1800" b="0" dirty="0">
                          <a:solidFill>
                            <a:schemeClr val="tx1"/>
                          </a:solidFill>
                          <a:latin typeface="Times New Roman" panose="02020603050405020304" pitchFamily="18" charset="0"/>
                          <a:cs typeface="Times New Roman" panose="02020603050405020304" pitchFamily="18" charset="0"/>
                        </a:rPr>
                        <a:t>In some particular situations,it even becomes difficult for healthcare service providers to frequently check patient’s health status</a:t>
                      </a:r>
                    </a:p>
                  </a:txBody>
                  <a:tcPr marT="45684" marB="45684" anchor="ctr"/>
                </a:tc>
                <a:extLst>
                  <a:ext uri="{0D108BD9-81ED-4DB2-BD59-A6C34878D82A}">
                    <a16:rowId xmlns:a16="http://schemas.microsoft.com/office/drawing/2014/main" val="10000"/>
                  </a:ext>
                </a:extLst>
              </a:tr>
            </a:tbl>
          </a:graphicData>
        </a:graphic>
      </p:graphicFrame>
      <p:sp>
        <p:nvSpPr>
          <p:cNvPr id="14370" name="Slide Number Placeholder 9"/>
          <p:cNvSpPr txBox="1">
            <a:spLocks noGrp="1"/>
          </p:cNvSpPr>
          <p:nvPr>
            <p:ph type="sldNum" sz="quarter" idx="12"/>
          </p:nvPr>
        </p:nvSpPr>
        <p:spPr>
          <a:xfrm>
            <a:off x="6553200" y="6506127"/>
            <a:ext cx="2133600" cy="365125"/>
          </a:xfrm>
          <a:noFill/>
          <a:ln>
            <a:noFill/>
          </a:ln>
        </p:spPr>
        <p:txBody>
          <a:bodyPr anchor="ctr" anchorCtr="0"/>
          <a:lstStyle/>
          <a:p>
            <a:pPr marL="0" indent="0" algn="r" eaLnBrk="1" hangingPunct="1">
              <a:spcBef>
                <a:spcPct val="0"/>
              </a:spcBef>
              <a:buFontTx/>
              <a:buNone/>
            </a:pPr>
            <a:r>
              <a:rPr lang="en-US" altLang="en-US" dirty="0">
                <a:ea typeface="Arial" panose="020B0604020202020204" pitchFamily="34" charset="0"/>
                <a:cs typeface="Arial" panose="020B0604020202020204" pitchFamily="34" charset="0"/>
              </a:rPr>
              <a:t>9</a:t>
            </a:r>
            <a:endParaRPr lang="en-US" altLang="en-US" sz="1200" dirty="0">
              <a:solidFill>
                <a:srgbClr val="898989"/>
              </a:solidFill>
              <a:ea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TotalTime>
  <Words>1526</Words>
  <Application>Microsoft Office PowerPoint</Application>
  <PresentationFormat>On-screen Show (4:3)</PresentationFormat>
  <Paragraphs>327</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vt:lpstr>
      <vt:lpstr>Times New Roman</vt:lpstr>
      <vt:lpstr>Office Theme</vt:lpstr>
      <vt:lpstr>PowerPoint Presentation</vt:lpstr>
      <vt:lpstr>Table of Contents</vt:lpstr>
      <vt:lpstr> Objectives</vt:lpstr>
      <vt:lpstr>Abstract</vt:lpstr>
      <vt:lpstr> Introduction</vt:lpstr>
      <vt:lpstr> Literature Survey</vt:lpstr>
      <vt:lpstr> Literature Survey</vt:lpstr>
      <vt:lpstr> Literature Survey</vt:lpstr>
      <vt:lpstr> Literature Survey</vt:lpstr>
      <vt:lpstr> Literature Survey</vt:lpstr>
      <vt:lpstr> Literature Survey</vt:lpstr>
      <vt:lpstr> Problem  Identification </vt:lpstr>
      <vt:lpstr> Block  Diagram </vt:lpstr>
      <vt:lpstr>References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and Testing of Suitable Banana Residues for Production of Paper and Paper Products to Generate Additional Income of Banana Farmers in Trichy District</dc:title>
  <dc:creator>R &amp; D</dc:creator>
  <cp:lastModifiedBy>016.Dharani dharan</cp:lastModifiedBy>
  <cp:revision>389</cp:revision>
  <dcterms:created xsi:type="dcterms:W3CDTF">2006-08-16T00:00:00Z</dcterms:created>
  <dcterms:modified xsi:type="dcterms:W3CDTF">2022-09-10T09:16:26Z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CE9D7E6E127746E5B0F2CD9AFBBA18B1</vt:lpwstr>
  </property>
  <property fmtid="{D5CDD505-2E9C-101B-9397-08002B2CF9AE}" pid="3" name="KSOProductBuildVer">
    <vt:lpwstr>1033-11.2.0.11254</vt:lpwstr>
  </property>
</Properties>
</file>