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2C0A27-4712-C4FA-D35B-DD877F91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C22F722-7600-0780-26FC-71191E17C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F41447-C462-7123-1112-20BF2C7C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2F53E4-CE3F-75A9-C276-0D7DDBDE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22308A-793D-611A-B298-B77E4E83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8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C92B0D-C119-3316-67D5-A31B69C5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8E8C5D8-8906-E599-881B-688806DE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4F827C-01F3-513F-E03F-D599D6F5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A5ECAD-7DA0-1A7A-A386-15E949E3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180789-AC06-56B2-B19E-C706A3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8312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F9505B7-AD15-C77E-3169-F53995B22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389C65F-DB15-DB66-CB45-2BABA0C3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D5A0C7-4D88-4BA9-E306-0D578277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41F7B2-ABDC-FF13-EC86-C6B24611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8C989A-F11A-E262-1AAE-BDC9790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025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1CD76A-A2AD-B8CB-02CA-643E12E9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C378D5-FB18-141F-9426-253F6895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B86292-A88C-0E49-5FF4-CA0491D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B02830-399E-7581-2166-1CD58CB4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9EC48E-F9EB-E3D7-A3BE-81F1415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701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1E81DD-48B6-360A-0518-81A17919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2602B5-3170-B261-1C0A-4380A84E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EE7B92-E23D-1CF2-D974-77F446B9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12B9D8-A5E7-B4F4-957F-F6ABF014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655B3B-DCB4-2419-3C28-59C1684A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650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938811-C782-944A-7D51-F6C9D8C4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D31761-9B84-C96F-8160-FA0C0C44B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3E8C458-E1F5-14EB-F16C-D58A40CC8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E14A80A-E1CB-D0EC-C7A1-478DF48F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24B3C3-2ADC-29CC-1525-C14A5768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E5D7E2-3742-E011-865C-98FE610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0328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9962EA-D832-895D-6F12-A27716EC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D8EF0DC-4445-0944-3B8F-A9463840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9586143-1914-6169-9300-948CAC4D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C6D303D-D20F-4FCF-A2F3-6D8B17208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DC1750-479D-6E6E-9238-F05827B9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BCAC957-BD34-9C91-CBFA-A1693C03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23-09-2022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85021F5-CB28-64F2-B40B-AF1E196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8F04FA2-BB43-741E-E306-BFC4CAD6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2811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30AC07-327F-E1FD-A553-CAC434DC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7CD49D-8F76-5FAD-7019-75CD3868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23-09-2022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0CA110-57D3-E6AA-BDA8-E4D71D20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4E1A691-78C8-00AB-493F-B043C477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6950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05AD0FB-4C07-8122-C971-C85CC226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23-09-2022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6D985DE-6174-CB37-484B-9BB7620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06403CC-2EFB-9B21-4664-99438C98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98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3B37B1-7C8B-81B0-8108-D069B57B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965FA9-CCB3-6953-85CC-05AE0ECC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41028A3-9290-5152-BAB4-16E1ABBD8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B0A35E-D38E-CE61-75F5-BC6BA290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D4EFE4-0BFC-EC43-DA70-565017F5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4744B7E-4644-0616-36CF-11ABB264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405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9D143D-DA03-59F3-CD6A-6797FB38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A5889EA-E2B9-6535-9305-D2B1FF580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7A1CE49-2EF5-99A2-5BC6-E6781203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B6240BD-CB6D-C349-ED1E-C3DF2DF7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A943-52AC-416E-A586-E079D5AFF485}" type="datetimeFigureOut">
              <a:rPr lang="en-IN" smtClean="0"/>
              <a:pPr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0ABB929-3684-0707-08CC-DFD61BF6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1E8D3B-18B6-06DA-A27F-AFA9F6B4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9618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A48B67C-68D3-FF14-5E9F-54D22419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0334027-2B2F-64C1-5BC0-87F02A44D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0B1F32-110C-9267-7F1E-05AB2DC36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6A943-52AC-416E-A586-E079D5AFF485}" type="datetimeFigureOut">
              <a:rPr lang="en-IN" smtClean="0"/>
              <a:pPr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56D0C6-AD26-0D6E-D441-11F9A0022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1222DC5-220B-3527-FE4F-55F70007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8821-1855-4E6C-8E22-7FA68740EF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2540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5010CE-69BB-DD9E-0BDE-F88300DB8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11500" b="1" dirty="0"/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E25E4C-B748-FBE1-A3AA-99600AB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109" y="3366655"/>
            <a:ext cx="9753600" cy="3491345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Team </a:t>
            </a:r>
            <a:r>
              <a:rPr lang="en-IN" b="1" dirty="0" smtClean="0"/>
              <a:t>No:3</a:t>
            </a:r>
            <a:endParaRPr lang="en-IN" b="1" dirty="0"/>
          </a:p>
          <a:p>
            <a:r>
              <a:rPr lang="en-IN" b="1" dirty="0" smtClean="0"/>
              <a:t>College </a:t>
            </a:r>
            <a:r>
              <a:rPr lang="en-IN" b="1" dirty="0"/>
              <a:t>Name:</a:t>
            </a:r>
            <a:r>
              <a:rPr lang="en-IN" dirty="0"/>
              <a:t>   </a:t>
            </a:r>
            <a:r>
              <a:rPr lang="en-IN" dirty="0" err="1" smtClean="0"/>
              <a:t>Mahendra</a:t>
            </a:r>
            <a:r>
              <a:rPr lang="en-IN" dirty="0" smtClean="0"/>
              <a:t> Institute Of Technology </a:t>
            </a:r>
            <a:endParaRPr lang="en-IN" dirty="0"/>
          </a:p>
          <a:p>
            <a:r>
              <a:rPr lang="en-IN" b="1" dirty="0"/>
              <a:t>Department:</a:t>
            </a:r>
            <a:r>
              <a:rPr lang="en-IN" dirty="0"/>
              <a:t>          </a:t>
            </a:r>
            <a:r>
              <a:rPr lang="en-IN" dirty="0" smtClean="0"/>
              <a:t>Computer Science and Engineering</a:t>
            </a:r>
            <a:endParaRPr lang="en-IN" dirty="0"/>
          </a:p>
          <a:p>
            <a:r>
              <a:rPr lang="en-IN" b="1" dirty="0" smtClean="0"/>
              <a:t>   Title: </a:t>
            </a:r>
            <a:r>
              <a:rPr lang="en-IN" dirty="0"/>
              <a:t>Intelligent </a:t>
            </a:r>
            <a:r>
              <a:rPr lang="en-IN" dirty="0" smtClean="0"/>
              <a:t>Vehicle </a:t>
            </a:r>
            <a:r>
              <a:rPr lang="en-IN" dirty="0"/>
              <a:t>Damage Assessment And Cost</a:t>
            </a:r>
          </a:p>
          <a:p>
            <a:r>
              <a:rPr lang="en-IN" dirty="0"/>
              <a:t> Estimator For Insurance Companies</a:t>
            </a:r>
          </a:p>
          <a:p>
            <a:r>
              <a:rPr lang="en-IN" b="1" dirty="0"/>
              <a:t>Team </a:t>
            </a:r>
            <a:r>
              <a:rPr lang="en-IN" b="1" dirty="0" smtClean="0"/>
              <a:t>Leader:</a:t>
            </a:r>
            <a:r>
              <a:rPr lang="en-IN" dirty="0" smtClean="0"/>
              <a:t>(611619104109)</a:t>
            </a:r>
            <a:r>
              <a:rPr lang="en-IN" dirty="0" err="1" smtClean="0"/>
              <a:t>Venkatesan.P</a:t>
            </a:r>
            <a:endParaRPr lang="en-IN" dirty="0" smtClean="0"/>
          </a:p>
          <a:p>
            <a:r>
              <a:rPr lang="en-IN" b="1" dirty="0" smtClean="0"/>
              <a:t>Team Members:</a:t>
            </a:r>
            <a:r>
              <a:rPr lang="en-IN" dirty="0" smtClean="0"/>
              <a:t>(611619104110)</a:t>
            </a:r>
            <a:r>
              <a:rPr lang="en-IN" dirty="0" err="1" smtClean="0"/>
              <a:t>Vignesh.E</a:t>
            </a:r>
            <a:endParaRPr lang="en-IN" dirty="0"/>
          </a:p>
          <a:p>
            <a:r>
              <a:rPr lang="en-IN" dirty="0"/>
              <a:t>                    </a:t>
            </a:r>
            <a:r>
              <a:rPr lang="en-IN" dirty="0" smtClean="0"/>
              <a:t>                         (611619104111)</a:t>
            </a:r>
            <a:r>
              <a:rPr lang="en-IN" dirty="0" err="1" smtClean="0"/>
              <a:t>Vigneshwaran.M</a:t>
            </a:r>
            <a:endParaRPr lang="en-IN" dirty="0"/>
          </a:p>
          <a:p>
            <a:r>
              <a:rPr lang="en-IN" dirty="0"/>
              <a:t>                                </a:t>
            </a:r>
            <a:r>
              <a:rPr lang="en-IN" dirty="0" smtClean="0"/>
              <a:t>           (611619104112)</a:t>
            </a:r>
            <a:r>
              <a:rPr lang="en-IN" dirty="0" err="1" smtClean="0"/>
              <a:t>Vigneshwaran.R</a:t>
            </a:r>
            <a:endParaRPr lang="en-IN" dirty="0"/>
          </a:p>
          <a:p>
            <a:r>
              <a:rPr lang="en-IN" b="1" dirty="0" smtClean="0"/>
              <a:t>Mentor </a:t>
            </a:r>
            <a:r>
              <a:rPr lang="en-IN" b="1" dirty="0" err="1" smtClean="0"/>
              <a:t>Name</a:t>
            </a:r>
            <a:r>
              <a:rPr lang="en-IN" dirty="0" err="1" smtClean="0"/>
              <a:t>:PARVATHI.M</a:t>
            </a:r>
            <a:r>
              <a:rPr lang="en-IN" dirty="0" smtClean="0"/>
              <a:t>                           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7216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78118417"/>
              </p:ext>
            </p:extLst>
          </p:nvPr>
        </p:nvGraphicFramePr>
        <p:xfrm>
          <a:off x="423513" y="596765"/>
          <a:ext cx="11405936" cy="5516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728">
                  <a:extLst>
                    <a:ext uri="{9D8B030D-6E8A-4147-A177-3AD203B41FA5}">
                      <a16:colId xmlns="" xmlns:a16="http://schemas.microsoft.com/office/drawing/2014/main" val="3735196923"/>
                    </a:ext>
                  </a:extLst>
                </a:gridCol>
                <a:gridCol w="1340069">
                  <a:extLst>
                    <a:ext uri="{9D8B030D-6E8A-4147-A177-3AD203B41FA5}">
                      <a16:colId xmlns="" xmlns:a16="http://schemas.microsoft.com/office/drawing/2014/main" val="1542376097"/>
                    </a:ext>
                  </a:extLst>
                </a:gridCol>
                <a:gridCol w="3389587">
                  <a:extLst>
                    <a:ext uri="{9D8B030D-6E8A-4147-A177-3AD203B41FA5}">
                      <a16:colId xmlns="" xmlns:a16="http://schemas.microsoft.com/office/drawing/2014/main" val="97313804"/>
                    </a:ext>
                  </a:extLst>
                </a:gridCol>
                <a:gridCol w="1481958">
                  <a:extLst>
                    <a:ext uri="{9D8B030D-6E8A-4147-A177-3AD203B41FA5}">
                      <a16:colId xmlns="" xmlns:a16="http://schemas.microsoft.com/office/drawing/2014/main" val="3912210627"/>
                    </a:ext>
                  </a:extLst>
                </a:gridCol>
                <a:gridCol w="1844566">
                  <a:extLst>
                    <a:ext uri="{9D8B030D-6E8A-4147-A177-3AD203B41FA5}">
                      <a16:colId xmlns="" xmlns:a16="http://schemas.microsoft.com/office/drawing/2014/main" val="1363735208"/>
                    </a:ext>
                  </a:extLst>
                </a:gridCol>
                <a:gridCol w="2512028">
                  <a:extLst>
                    <a:ext uri="{9D8B030D-6E8A-4147-A177-3AD203B41FA5}">
                      <a16:colId xmlns="" xmlns:a16="http://schemas.microsoft.com/office/drawing/2014/main" val="2401886736"/>
                    </a:ext>
                  </a:extLst>
                </a:gridCol>
              </a:tblGrid>
              <a:tr h="124780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5995052"/>
                  </a:ext>
                </a:extLst>
              </a:tr>
              <a:tr h="202776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Car Damage Detection  </a:t>
                      </a:r>
                      <a:endParaRPr lang="en-US" sz="16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Apply deep learning-based algorithms, VGG16 and VGG19, for car damage detection and assessment in real-world datasets.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Conventional Neural Network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Damage Detection-95.22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Damage Localization -76.78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30787252"/>
                  </a:ext>
                </a:extLst>
              </a:tr>
              <a:tr h="224127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Deep Residual Learning for Image Recognition</a:t>
                      </a:r>
                      <a:endParaRPr lang="en-IN" sz="16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Provide comprehensive</a:t>
                      </a:r>
                    </a:p>
                    <a:p>
                      <a:pPr algn="just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empirical evidence showing that these residual</a:t>
                      </a:r>
                    </a:p>
                    <a:p>
                      <a:pPr algn="just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networks are easier to optimize and can gain accuracy from</a:t>
                      </a:r>
                    </a:p>
                    <a:p>
                      <a:pPr algn="just"/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considerably increased depth.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Conventional Neural Network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GoogleNet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PReLu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Solely due to our extremely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deep representations.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obtain a 28% relative improvement on the COCO object detection dataset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7937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251148210"/>
              </p:ext>
            </p:extLst>
          </p:nvPr>
        </p:nvGraphicFramePr>
        <p:xfrm>
          <a:off x="789271" y="596766"/>
          <a:ext cx="10905425" cy="54456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453">
                  <a:extLst>
                    <a:ext uri="{9D8B030D-6E8A-4147-A177-3AD203B41FA5}">
                      <a16:colId xmlns="" xmlns:a16="http://schemas.microsoft.com/office/drawing/2014/main" val="3735196923"/>
                    </a:ext>
                  </a:extLst>
                </a:gridCol>
                <a:gridCol w="2443655">
                  <a:extLst>
                    <a:ext uri="{9D8B030D-6E8A-4147-A177-3AD203B41FA5}">
                      <a16:colId xmlns="" xmlns:a16="http://schemas.microsoft.com/office/drawing/2014/main" val="1542376097"/>
                    </a:ext>
                  </a:extLst>
                </a:gridCol>
                <a:gridCol w="2916621">
                  <a:extLst>
                    <a:ext uri="{9D8B030D-6E8A-4147-A177-3AD203B41FA5}">
                      <a16:colId xmlns="" xmlns:a16="http://schemas.microsoft.com/office/drawing/2014/main" val="97313804"/>
                    </a:ext>
                  </a:extLst>
                </a:gridCol>
                <a:gridCol w="1545021">
                  <a:extLst>
                    <a:ext uri="{9D8B030D-6E8A-4147-A177-3AD203B41FA5}">
                      <a16:colId xmlns="" xmlns:a16="http://schemas.microsoft.com/office/drawing/2014/main" val="3912210627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1363735208"/>
                    </a:ext>
                  </a:extLst>
                </a:gridCol>
                <a:gridCol w="1920075">
                  <a:extLst>
                    <a:ext uri="{9D8B030D-6E8A-4147-A177-3AD203B41FA5}">
                      <a16:colId xmlns="" xmlns:a16="http://schemas.microsoft.com/office/drawing/2014/main" val="2401886736"/>
                    </a:ext>
                  </a:extLst>
                </a:gridCol>
              </a:tblGrid>
              <a:tr h="151958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5995052"/>
                  </a:ext>
                </a:extLst>
              </a:tr>
              <a:tr h="166737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Applying Image Analysis To Auto Insurance Triage: A Novel Application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built a prototype a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system that automatically identifies the damaged area(s) based on the comparison of before- and after-accident automobile images.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Constrained Object Detection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Success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will help auto insurance companies speed up their claim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 resources more effectively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307872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Batch Normalization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Accelerating Deep Network Training by Reducing</a:t>
                      </a:r>
                    </a:p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Internal Covariate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phenomenon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internal covariate shift, and address the problem by normalizing layer inputs.</a:t>
                      </a:r>
                    </a:p>
                    <a:p>
                      <a:pPr algn="just"/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method draws its strength from making normalization a part of the model architecture and performing the normalization for each training</a:t>
                      </a:r>
                    </a:p>
                    <a:p>
                      <a:pPr algn="just"/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mini-batch.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Normalized neural Network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Stochastic gradient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descent (SGD)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Improve 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upon the best-published result on ImageNet classification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reaching 4.82% top-5 test error, exceeding the accuracy of human raters.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9912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1689B8FC-FBBD-AE6A-04DD-BB27A4E00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67168669"/>
              </p:ext>
            </p:extLst>
          </p:nvPr>
        </p:nvGraphicFramePr>
        <p:xfrm>
          <a:off x="789271" y="596766"/>
          <a:ext cx="10905425" cy="6085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615">
                  <a:extLst>
                    <a:ext uri="{9D8B030D-6E8A-4147-A177-3AD203B41FA5}">
                      <a16:colId xmlns="" xmlns:a16="http://schemas.microsoft.com/office/drawing/2014/main" val="3735196923"/>
                    </a:ext>
                  </a:extLst>
                </a:gridCol>
                <a:gridCol w="2742526">
                  <a:extLst>
                    <a:ext uri="{9D8B030D-6E8A-4147-A177-3AD203B41FA5}">
                      <a16:colId xmlns="" xmlns:a16="http://schemas.microsoft.com/office/drawing/2014/main" val="1542376097"/>
                    </a:ext>
                  </a:extLst>
                </a:gridCol>
                <a:gridCol w="1817571">
                  <a:extLst>
                    <a:ext uri="{9D8B030D-6E8A-4147-A177-3AD203B41FA5}">
                      <a16:colId xmlns="" xmlns:a16="http://schemas.microsoft.com/office/drawing/2014/main" val="97313804"/>
                    </a:ext>
                  </a:extLst>
                </a:gridCol>
                <a:gridCol w="1817571">
                  <a:extLst>
                    <a:ext uri="{9D8B030D-6E8A-4147-A177-3AD203B41FA5}">
                      <a16:colId xmlns="" xmlns:a16="http://schemas.microsoft.com/office/drawing/2014/main" val="3912210627"/>
                    </a:ext>
                  </a:extLst>
                </a:gridCol>
                <a:gridCol w="1620474">
                  <a:extLst>
                    <a:ext uri="{9D8B030D-6E8A-4147-A177-3AD203B41FA5}">
                      <a16:colId xmlns="" xmlns:a16="http://schemas.microsoft.com/office/drawing/2014/main" val="1363735208"/>
                    </a:ext>
                  </a:extLst>
                </a:gridCol>
                <a:gridCol w="2014668">
                  <a:extLst>
                    <a:ext uri="{9D8B030D-6E8A-4147-A177-3AD203B41FA5}">
                      <a16:colId xmlns="" xmlns:a16="http://schemas.microsoft.com/office/drawing/2014/main" val="2401886736"/>
                    </a:ext>
                  </a:extLst>
                </a:gridCol>
              </a:tblGrid>
              <a:tr h="151958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759950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Damage Detection Based on Object-based Segmentation 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object-based image segmentation and classification techniques as well as pixel-based techniques have been applied.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Dark Object Subtraction Model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Visualization Detection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Preprocessing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demonstrated that the pixel-based approach has achieved higher user’s accuracy (23.2%), while the object-based approach higher producer’s accuracy (49.98%).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30787252"/>
                  </a:ext>
                </a:extLst>
              </a:tr>
              <a:tr h="2127787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Learning and Transferring Mid-Level Image Representations using Convolutional Neural Networks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CNN’s is attributed to their ability to learn rich mid-level image representations as opposed to hand-designed low-level features used in other image classification methods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large- scale visual recognition challenge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transferred representation leads to significantly improved results for object and action classification,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outperforming the current state of the art on Pascal VOC 2007 and 2012 datasets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983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712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9C6B4B1A-5D44-376D-519A-57CDA14EF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53599015"/>
              </p:ext>
            </p:extLst>
          </p:nvPr>
        </p:nvGraphicFramePr>
        <p:xfrm>
          <a:off x="594301" y="206274"/>
          <a:ext cx="11003397" cy="6445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634">
                  <a:extLst>
                    <a:ext uri="{9D8B030D-6E8A-4147-A177-3AD203B41FA5}">
                      <a16:colId xmlns="" xmlns:a16="http://schemas.microsoft.com/office/drawing/2014/main" val="2268059583"/>
                    </a:ext>
                  </a:extLst>
                </a:gridCol>
                <a:gridCol w="2767164">
                  <a:extLst>
                    <a:ext uri="{9D8B030D-6E8A-4147-A177-3AD203B41FA5}">
                      <a16:colId xmlns="" xmlns:a16="http://schemas.microsoft.com/office/drawing/2014/main" val="605813094"/>
                    </a:ext>
                  </a:extLst>
                </a:gridCol>
                <a:gridCol w="1833900">
                  <a:extLst>
                    <a:ext uri="{9D8B030D-6E8A-4147-A177-3AD203B41FA5}">
                      <a16:colId xmlns="" xmlns:a16="http://schemas.microsoft.com/office/drawing/2014/main" val="3164633263"/>
                    </a:ext>
                  </a:extLst>
                </a:gridCol>
                <a:gridCol w="1833900">
                  <a:extLst>
                    <a:ext uri="{9D8B030D-6E8A-4147-A177-3AD203B41FA5}">
                      <a16:colId xmlns="" xmlns:a16="http://schemas.microsoft.com/office/drawing/2014/main" val="634659221"/>
                    </a:ext>
                  </a:extLst>
                </a:gridCol>
                <a:gridCol w="1635032">
                  <a:extLst>
                    <a:ext uri="{9D8B030D-6E8A-4147-A177-3AD203B41FA5}">
                      <a16:colId xmlns="" xmlns:a16="http://schemas.microsoft.com/office/drawing/2014/main" val="236808043"/>
                    </a:ext>
                  </a:extLst>
                </a:gridCol>
                <a:gridCol w="2032767">
                  <a:extLst>
                    <a:ext uri="{9D8B030D-6E8A-4147-A177-3AD203B41FA5}">
                      <a16:colId xmlns="" xmlns:a16="http://schemas.microsoft.com/office/drawing/2014/main" val="1720842266"/>
                    </a:ext>
                  </a:extLst>
                </a:gridCol>
              </a:tblGrid>
              <a:tr h="1609393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USED/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ADVANTAGES/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0643848"/>
                  </a:ext>
                </a:extLst>
              </a:tr>
              <a:tr h="2253544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Classification from High-resolution Satellite Images 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classification techniques as well as pixel-based techniques have been applied.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Visualization Detection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Pixel and Object-based Detection 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user’s accuracy (23.2%), while the object-based approach higher producer’s accuracy (49.98%).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4597720"/>
                  </a:ext>
                </a:extLst>
              </a:tr>
              <a:tr h="2582515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Car Damage  Classification </a:t>
                      </a:r>
                      <a:endParaRPr lang="en-US" sz="14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algorithms detect the damaged part of a car and assess its location and then its severity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Conventional Neural Network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VGG19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Damage Localization -76.78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observed that training with a small dataset is insufficient to get the best accuracy based on the deep learning approach</a:t>
                      </a:r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1400" b="0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0864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6300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BA6263-E35B-7BC2-F424-A5407025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581" y="3166076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37701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559</Words>
  <Application>Microsoft Office PowerPoint</Application>
  <PresentationFormat>Custom</PresentationFormat>
  <Paragraphs>119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Literature Survey</vt:lpstr>
      <vt:lpstr>Slide 2</vt:lpstr>
      <vt:lpstr>Slide 3</vt:lpstr>
      <vt:lpstr>Slide 4</vt:lpstr>
      <vt:lpstr>Slide 5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nithish kumar</dc:creator>
  <cp:lastModifiedBy>Windows User</cp:lastModifiedBy>
  <cp:revision>12</cp:revision>
  <dcterms:created xsi:type="dcterms:W3CDTF">2022-09-10T08:59:08Z</dcterms:created>
  <dcterms:modified xsi:type="dcterms:W3CDTF">2022-09-23T09:12:59Z</dcterms:modified>
</cp:coreProperties>
</file>