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0834C8-F18A-40CB-A094-7170EAAF4C01}" v="1" dt="2022-10-13T14:52:00.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runavukarasu A" userId="d10f12c0ae79c61b" providerId="LiveId" clId="{850834C8-F18A-40CB-A094-7170EAAF4C01}"/>
    <pc:docChg chg="undo custSel addSld modSld">
      <pc:chgData name="Thirunavukarasu A" userId="d10f12c0ae79c61b" providerId="LiveId" clId="{850834C8-F18A-40CB-A094-7170EAAF4C01}" dt="2022-10-13T15:11:50.341" v="421" actId="680"/>
      <pc:docMkLst>
        <pc:docMk/>
      </pc:docMkLst>
      <pc:sldChg chg="modSp mod">
        <pc:chgData name="Thirunavukarasu A" userId="d10f12c0ae79c61b" providerId="LiveId" clId="{850834C8-F18A-40CB-A094-7170EAAF4C01}" dt="2022-10-13T14:48:04.715" v="11" actId="20577"/>
        <pc:sldMkLst>
          <pc:docMk/>
          <pc:sldMk cId="1253098342" sldId="261"/>
        </pc:sldMkLst>
        <pc:spChg chg="mod">
          <ac:chgData name="Thirunavukarasu A" userId="d10f12c0ae79c61b" providerId="LiveId" clId="{850834C8-F18A-40CB-A094-7170EAAF4C01}" dt="2022-10-13T14:48:04.715" v="11" actId="20577"/>
          <ac:spMkLst>
            <pc:docMk/>
            <pc:sldMk cId="1253098342" sldId="261"/>
            <ac:spMk id="3" creationId="{CA44F831-6A78-038C-20DF-4C051697E2E8}"/>
          </ac:spMkLst>
        </pc:spChg>
      </pc:sldChg>
      <pc:sldChg chg="modSp new mod">
        <pc:chgData name="Thirunavukarasu A" userId="d10f12c0ae79c61b" providerId="LiveId" clId="{850834C8-F18A-40CB-A094-7170EAAF4C01}" dt="2022-10-13T14:52:46.404" v="46" actId="20577"/>
        <pc:sldMkLst>
          <pc:docMk/>
          <pc:sldMk cId="876390208" sldId="262"/>
        </pc:sldMkLst>
        <pc:spChg chg="mod">
          <ac:chgData name="Thirunavukarasu A" userId="d10f12c0ae79c61b" providerId="LiveId" clId="{850834C8-F18A-40CB-A094-7170EAAF4C01}" dt="2022-10-13T14:49:04.355" v="16" actId="122"/>
          <ac:spMkLst>
            <pc:docMk/>
            <pc:sldMk cId="876390208" sldId="262"/>
            <ac:spMk id="2" creationId="{D7B2ACC3-1CEE-6C94-00A7-389681150A78}"/>
          </ac:spMkLst>
        </pc:spChg>
        <pc:spChg chg="mod">
          <ac:chgData name="Thirunavukarasu A" userId="d10f12c0ae79c61b" providerId="LiveId" clId="{850834C8-F18A-40CB-A094-7170EAAF4C01}" dt="2022-10-13T14:52:46.404" v="46" actId="20577"/>
          <ac:spMkLst>
            <pc:docMk/>
            <pc:sldMk cId="876390208" sldId="262"/>
            <ac:spMk id="3" creationId="{9C1E9A20-A41B-346A-4384-CC7D73D5DAD8}"/>
          </ac:spMkLst>
        </pc:spChg>
      </pc:sldChg>
      <pc:sldChg chg="modSp new mod">
        <pc:chgData name="Thirunavukarasu A" userId="d10f12c0ae79c61b" providerId="LiveId" clId="{850834C8-F18A-40CB-A094-7170EAAF4C01}" dt="2022-10-13T15:11:40.706" v="420" actId="20577"/>
        <pc:sldMkLst>
          <pc:docMk/>
          <pc:sldMk cId="2870807664" sldId="263"/>
        </pc:sldMkLst>
        <pc:spChg chg="mod">
          <ac:chgData name="Thirunavukarasu A" userId="d10f12c0ae79c61b" providerId="LiveId" clId="{850834C8-F18A-40CB-A094-7170EAAF4C01}" dt="2022-10-13T14:54:48.828" v="55" actId="122"/>
          <ac:spMkLst>
            <pc:docMk/>
            <pc:sldMk cId="2870807664" sldId="263"/>
            <ac:spMk id="2" creationId="{88A36C79-4E6E-28D7-5499-841342F3859C}"/>
          </ac:spMkLst>
        </pc:spChg>
        <pc:spChg chg="mod">
          <ac:chgData name="Thirunavukarasu A" userId="d10f12c0ae79c61b" providerId="LiveId" clId="{850834C8-F18A-40CB-A094-7170EAAF4C01}" dt="2022-10-13T15:11:40.706" v="420" actId="20577"/>
          <ac:spMkLst>
            <pc:docMk/>
            <pc:sldMk cId="2870807664" sldId="263"/>
            <ac:spMk id="3" creationId="{8D1ACFC0-2CBC-A7DB-80D6-761F1E29C0E0}"/>
          </ac:spMkLst>
        </pc:spChg>
      </pc:sldChg>
      <pc:sldChg chg="new">
        <pc:chgData name="Thirunavukarasu A" userId="d10f12c0ae79c61b" providerId="LiveId" clId="{850834C8-F18A-40CB-A094-7170EAAF4C01}" dt="2022-10-13T15:11:50.341" v="421" actId="680"/>
        <pc:sldMkLst>
          <pc:docMk/>
          <pc:sldMk cId="1357380484" sldId="264"/>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B6139E4-D06E-400A-88C9-713E232E7481}" type="datetimeFigureOut">
              <a:rPr lang="en-IN" smtClean="0"/>
              <a:t>17-10-2022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CFEA849-8B2B-4D71-87A6-9F1B17B6E70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640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139E4-D06E-400A-88C9-713E232E7481}"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FEA849-8B2B-4D71-87A6-9F1B17B6E702}" type="slidenum">
              <a:rPr lang="en-IN" smtClean="0"/>
              <a:t>‹#›</a:t>
            </a:fld>
            <a:endParaRPr lang="en-IN"/>
          </a:p>
        </p:txBody>
      </p:sp>
    </p:spTree>
    <p:extLst>
      <p:ext uri="{BB962C8B-B14F-4D97-AF65-F5344CB8AC3E}">
        <p14:creationId xmlns:p14="http://schemas.microsoft.com/office/powerpoint/2010/main" val="72576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139E4-D06E-400A-88C9-713E232E7481}"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EA849-8B2B-4D71-87A6-9F1B17B6E70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328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139E4-D06E-400A-88C9-713E232E7481}"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EA849-8B2B-4D71-87A6-9F1B17B6E70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721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139E4-D06E-400A-88C9-713E232E7481}"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EA849-8B2B-4D71-87A6-9F1B17B6E702}" type="slidenum">
              <a:rPr lang="en-IN" smtClean="0"/>
              <a:t>‹#›</a:t>
            </a:fld>
            <a:endParaRPr lang="en-IN"/>
          </a:p>
        </p:txBody>
      </p:sp>
    </p:spTree>
    <p:extLst>
      <p:ext uri="{BB962C8B-B14F-4D97-AF65-F5344CB8AC3E}">
        <p14:creationId xmlns:p14="http://schemas.microsoft.com/office/powerpoint/2010/main" val="1375907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139E4-D06E-400A-88C9-713E232E7481}"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EA849-8B2B-4D71-87A6-9F1B17B6E70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98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139E4-D06E-400A-88C9-713E232E7481}"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EA849-8B2B-4D71-87A6-9F1B17B6E70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9096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139E4-D06E-400A-88C9-713E232E7481}"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EA849-8B2B-4D71-87A6-9F1B17B6E70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2878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139E4-D06E-400A-88C9-713E232E7481}"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EA849-8B2B-4D71-87A6-9F1B17B6E70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32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139E4-D06E-400A-88C9-713E232E7481}"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EA849-8B2B-4D71-87A6-9F1B17B6E702}" type="slidenum">
              <a:rPr lang="en-IN" smtClean="0"/>
              <a:t>‹#›</a:t>
            </a:fld>
            <a:endParaRPr lang="en-IN"/>
          </a:p>
        </p:txBody>
      </p:sp>
    </p:spTree>
    <p:extLst>
      <p:ext uri="{BB962C8B-B14F-4D97-AF65-F5344CB8AC3E}">
        <p14:creationId xmlns:p14="http://schemas.microsoft.com/office/powerpoint/2010/main" val="2864317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139E4-D06E-400A-88C9-713E232E7481}" type="datetimeFigureOut">
              <a:rPr lang="en-IN" smtClean="0"/>
              <a:t>17-10-2022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FEA849-8B2B-4D71-87A6-9F1B17B6E70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355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6139E4-D06E-400A-88C9-713E232E7481}"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FEA849-8B2B-4D71-87A6-9F1B17B6E702}" type="slidenum">
              <a:rPr lang="en-IN" smtClean="0"/>
              <a:t>‹#›</a:t>
            </a:fld>
            <a:endParaRPr lang="en-IN"/>
          </a:p>
        </p:txBody>
      </p:sp>
    </p:spTree>
    <p:extLst>
      <p:ext uri="{BB962C8B-B14F-4D97-AF65-F5344CB8AC3E}">
        <p14:creationId xmlns:p14="http://schemas.microsoft.com/office/powerpoint/2010/main" val="16567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139E4-D06E-400A-88C9-713E232E7481}" type="datetimeFigureOut">
              <a:rPr lang="en-IN" smtClean="0"/>
              <a:t>17-10-2022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FEA849-8B2B-4D71-87A6-9F1B17B6E70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313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139E4-D06E-400A-88C9-713E232E7481}" type="datetimeFigureOut">
              <a:rPr lang="en-IN" smtClean="0"/>
              <a:t>17-10-2022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FEA849-8B2B-4D71-87A6-9F1B17B6E70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0855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139E4-D06E-400A-88C9-713E232E7481}" type="datetimeFigureOut">
              <a:rPr lang="en-IN" smtClean="0"/>
              <a:t>17-10-2022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FEA849-8B2B-4D71-87A6-9F1B17B6E702}" type="slidenum">
              <a:rPr lang="en-IN" smtClean="0"/>
              <a:t>‹#›</a:t>
            </a:fld>
            <a:endParaRPr lang="en-IN"/>
          </a:p>
        </p:txBody>
      </p:sp>
    </p:spTree>
    <p:extLst>
      <p:ext uri="{BB962C8B-B14F-4D97-AF65-F5344CB8AC3E}">
        <p14:creationId xmlns:p14="http://schemas.microsoft.com/office/powerpoint/2010/main" val="381008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139E4-D06E-400A-88C9-713E232E7481}"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FEA849-8B2B-4D71-87A6-9F1B17B6E70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499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139E4-D06E-400A-88C9-713E232E7481}" type="datetimeFigureOut">
              <a:rPr lang="en-IN" smtClean="0"/>
              <a:t>17-10-2022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FEA849-8B2B-4D71-87A6-9F1B17B6E702}" type="slidenum">
              <a:rPr lang="en-IN" smtClean="0"/>
              <a:t>‹#›</a:t>
            </a:fld>
            <a:endParaRPr lang="en-IN"/>
          </a:p>
        </p:txBody>
      </p:sp>
    </p:spTree>
    <p:extLst>
      <p:ext uri="{BB962C8B-B14F-4D97-AF65-F5344CB8AC3E}">
        <p14:creationId xmlns:p14="http://schemas.microsoft.com/office/powerpoint/2010/main" val="2227884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6139E4-D06E-400A-88C9-713E232E7481}" type="datetimeFigureOut">
              <a:rPr lang="en-IN" smtClean="0"/>
              <a:t>17-10-2022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FEA849-8B2B-4D71-87A6-9F1B17B6E702}" type="slidenum">
              <a:rPr lang="en-IN" smtClean="0"/>
              <a:t>‹#›</a:t>
            </a:fld>
            <a:endParaRPr lang="en-IN"/>
          </a:p>
        </p:txBody>
      </p:sp>
    </p:spTree>
    <p:extLst>
      <p:ext uri="{BB962C8B-B14F-4D97-AF65-F5344CB8AC3E}">
        <p14:creationId xmlns:p14="http://schemas.microsoft.com/office/powerpoint/2010/main" val="142311917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esearchgate.net/publication/25782871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danidefence.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irsewa.gov.in/read-more/udan-fligh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CB7D-F070-6168-B0EB-346A965A00B6}"/>
              </a:ext>
            </a:extLst>
          </p:cNvPr>
          <p:cNvSpPr>
            <a:spLocks noGrp="1"/>
          </p:cNvSpPr>
          <p:nvPr>
            <p:ph type="ctrTitle"/>
          </p:nvPr>
        </p:nvSpPr>
        <p:spPr>
          <a:xfrm>
            <a:off x="1875453" y="695130"/>
            <a:ext cx="8444204" cy="2387600"/>
          </a:xfrm>
        </p:spPr>
        <p:txBody>
          <a:bodyPr>
            <a:normAutofit/>
          </a:bodyPr>
          <a:lstStyle/>
          <a:p>
            <a:r>
              <a:rPr lang="en-US" sz="4400" b="1" dirty="0"/>
              <a:t>A classification and literature survey on aviation Industry</a:t>
            </a:r>
            <a:endParaRPr lang="en-IN" sz="4400" b="1" dirty="0"/>
          </a:p>
        </p:txBody>
      </p:sp>
      <p:sp>
        <p:nvSpPr>
          <p:cNvPr id="3" name="Subtitle 2">
            <a:extLst>
              <a:ext uri="{FF2B5EF4-FFF2-40B4-BE49-F238E27FC236}">
                <a16:creationId xmlns:a16="http://schemas.microsoft.com/office/drawing/2014/main" id="{98A56976-D75B-5BD1-A43D-D674760CD7E9}"/>
              </a:ext>
            </a:extLst>
          </p:cNvPr>
          <p:cNvSpPr>
            <a:spLocks noGrp="1"/>
          </p:cNvSpPr>
          <p:nvPr>
            <p:ph type="subTitle" idx="1"/>
          </p:nvPr>
        </p:nvSpPr>
        <p:spPr>
          <a:xfrm>
            <a:off x="5271794" y="3898712"/>
            <a:ext cx="4351176" cy="1655762"/>
          </a:xfrm>
        </p:spPr>
        <p:txBody>
          <a:bodyPr>
            <a:normAutofit fontScale="77500" lnSpcReduction="20000"/>
          </a:bodyPr>
          <a:lstStyle/>
          <a:p>
            <a:pPr algn="r"/>
            <a:r>
              <a:rPr lang="en-IN" b="1" dirty="0"/>
              <a:t>Team Members: Pradeep Pawar</a:t>
            </a:r>
          </a:p>
          <a:p>
            <a:pPr algn="r"/>
            <a:r>
              <a:rPr lang="en-IN" b="1" dirty="0"/>
              <a:t>Subash J </a:t>
            </a:r>
          </a:p>
          <a:p>
            <a:pPr algn="r"/>
            <a:r>
              <a:rPr lang="en-IN" b="1" dirty="0"/>
              <a:t>Sharath P</a:t>
            </a:r>
          </a:p>
          <a:p>
            <a:pPr algn="r"/>
            <a:r>
              <a:rPr lang="en-IN" b="1" dirty="0"/>
              <a:t>Thirunavukarasu A</a:t>
            </a:r>
          </a:p>
          <a:p>
            <a:pPr algn="r"/>
            <a:r>
              <a:rPr lang="en-IN" b="1" dirty="0"/>
              <a:t> </a:t>
            </a:r>
          </a:p>
        </p:txBody>
      </p:sp>
      <p:sp>
        <p:nvSpPr>
          <p:cNvPr id="4" name="TextBox 3">
            <a:extLst>
              <a:ext uri="{FF2B5EF4-FFF2-40B4-BE49-F238E27FC236}">
                <a16:creationId xmlns:a16="http://schemas.microsoft.com/office/drawing/2014/main" id="{D3AB077C-728D-D96A-6D01-3CDD03F9E5D0}"/>
              </a:ext>
            </a:extLst>
          </p:cNvPr>
          <p:cNvSpPr txBox="1"/>
          <p:nvPr/>
        </p:nvSpPr>
        <p:spPr>
          <a:xfrm>
            <a:off x="2388636" y="3672634"/>
            <a:ext cx="3331029" cy="1200329"/>
          </a:xfrm>
          <a:prstGeom prst="rect">
            <a:avLst/>
          </a:prstGeom>
          <a:noFill/>
        </p:spPr>
        <p:txBody>
          <a:bodyPr wrap="square" rtlCol="0">
            <a:spAutoFit/>
          </a:bodyPr>
          <a:lstStyle/>
          <a:p>
            <a:pPr algn="ctr"/>
            <a:r>
              <a:rPr lang="en-US" b="1" dirty="0"/>
              <a:t>Kingston College of Engineering and Technology Project Mentor : Mr. </a:t>
            </a:r>
            <a:r>
              <a:rPr lang="en-IN" b="0" i="0" dirty="0">
                <a:solidFill>
                  <a:srgbClr val="35475C"/>
                </a:solidFill>
                <a:effectLst/>
                <a:latin typeface="Open Sans" panose="020B0604020202020204" pitchFamily="34" charset="0"/>
              </a:rPr>
              <a:t>N.KARTHIK</a:t>
            </a:r>
            <a:endParaRPr lang="en-IN" dirty="0"/>
          </a:p>
        </p:txBody>
      </p:sp>
    </p:spTree>
    <p:extLst>
      <p:ext uri="{BB962C8B-B14F-4D97-AF65-F5344CB8AC3E}">
        <p14:creationId xmlns:p14="http://schemas.microsoft.com/office/powerpoint/2010/main" val="1699970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08D6-2E76-C7CE-477C-ABF33C6481CE}"/>
              </a:ext>
            </a:extLst>
          </p:cNvPr>
          <p:cNvSpPr>
            <a:spLocks noGrp="1"/>
          </p:cNvSpPr>
          <p:nvPr>
            <p:ph type="title"/>
          </p:nvPr>
        </p:nvSpPr>
        <p:spPr/>
        <p:txBody>
          <a:bodyPr/>
          <a:lstStyle/>
          <a:p>
            <a:r>
              <a:rPr lang="en-IN" b="1" dirty="0"/>
              <a:t>De-merits</a:t>
            </a:r>
          </a:p>
        </p:txBody>
      </p:sp>
      <p:sp>
        <p:nvSpPr>
          <p:cNvPr id="3" name="Content Placeholder 2">
            <a:extLst>
              <a:ext uri="{FF2B5EF4-FFF2-40B4-BE49-F238E27FC236}">
                <a16:creationId xmlns:a16="http://schemas.microsoft.com/office/drawing/2014/main" id="{224BADCF-1FBE-8422-5A2F-F9B939CFAB0B}"/>
              </a:ext>
            </a:extLst>
          </p:cNvPr>
          <p:cNvSpPr>
            <a:spLocks noGrp="1"/>
          </p:cNvSpPr>
          <p:nvPr>
            <p:ph idx="1"/>
          </p:nvPr>
        </p:nvSpPr>
        <p:spPr>
          <a:xfrm>
            <a:off x="1295402" y="2696891"/>
            <a:ext cx="9601196" cy="3318936"/>
          </a:xfrm>
        </p:spPr>
        <p:txBody>
          <a:bodyPr/>
          <a:lstStyle/>
          <a:p>
            <a:pPr algn="ctr"/>
            <a:r>
              <a:rPr lang="en-US" b="1" dirty="0"/>
              <a:t>Every application mentioned above have security issues and the latest information are not updated regularly and the containment zone are limited within the state and not according to the user’s location.</a:t>
            </a:r>
            <a:endParaRPr lang="en-IN" b="1" dirty="0"/>
          </a:p>
        </p:txBody>
      </p:sp>
    </p:spTree>
    <p:extLst>
      <p:ext uri="{BB962C8B-B14F-4D97-AF65-F5344CB8AC3E}">
        <p14:creationId xmlns:p14="http://schemas.microsoft.com/office/powerpoint/2010/main" val="419249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249A-720D-829A-ECC1-88CB4F0435FD}"/>
              </a:ext>
            </a:extLst>
          </p:cNvPr>
          <p:cNvSpPr>
            <a:spLocks noGrp="1"/>
          </p:cNvSpPr>
          <p:nvPr>
            <p:ph type="title"/>
          </p:nvPr>
        </p:nvSpPr>
        <p:spPr/>
        <p:txBody>
          <a:bodyPr/>
          <a:lstStyle/>
          <a:p>
            <a:r>
              <a:rPr lang="en-IN" b="1" dirty="0"/>
              <a:t>Hardware &amp; Software Requirements</a:t>
            </a:r>
          </a:p>
        </p:txBody>
      </p:sp>
      <p:sp>
        <p:nvSpPr>
          <p:cNvPr id="3" name="Content Placeholder 2">
            <a:extLst>
              <a:ext uri="{FF2B5EF4-FFF2-40B4-BE49-F238E27FC236}">
                <a16:creationId xmlns:a16="http://schemas.microsoft.com/office/drawing/2014/main" id="{2B1B20AF-05BE-9BDF-60B7-D0614E2AD035}"/>
              </a:ext>
            </a:extLst>
          </p:cNvPr>
          <p:cNvSpPr>
            <a:spLocks noGrp="1"/>
          </p:cNvSpPr>
          <p:nvPr>
            <p:ph idx="1"/>
          </p:nvPr>
        </p:nvSpPr>
        <p:spPr>
          <a:xfrm>
            <a:off x="1370046" y="2687561"/>
            <a:ext cx="9601196" cy="3318936"/>
          </a:xfrm>
        </p:spPr>
        <p:txBody>
          <a:bodyPr/>
          <a:lstStyle/>
          <a:p>
            <a:pPr marL="0" indent="0">
              <a:buNone/>
            </a:pPr>
            <a:r>
              <a:rPr lang="en-IN" b="1" dirty="0"/>
              <a:t>    • Software Required : Python, Flask , Docker </a:t>
            </a:r>
          </a:p>
          <a:p>
            <a:pPr marL="0" indent="0">
              <a:buNone/>
            </a:pPr>
            <a:r>
              <a:rPr lang="en-IN" b="1" dirty="0"/>
              <a:t>     • System Required : 8GB RAM, Intel Core i3, OS-             Windows/Linux/MAC, Laptop or Desktop</a:t>
            </a:r>
          </a:p>
        </p:txBody>
      </p:sp>
    </p:spTree>
    <p:extLst>
      <p:ext uri="{BB962C8B-B14F-4D97-AF65-F5344CB8AC3E}">
        <p14:creationId xmlns:p14="http://schemas.microsoft.com/office/powerpoint/2010/main" val="3709547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D019-9182-4BA7-B579-035C61E356DA}"/>
              </a:ext>
            </a:extLst>
          </p:cNvPr>
          <p:cNvSpPr>
            <a:spLocks noGrp="1"/>
          </p:cNvSpPr>
          <p:nvPr>
            <p:ph type="title"/>
          </p:nvPr>
        </p:nvSpPr>
        <p:spPr>
          <a:xfrm>
            <a:off x="1295401" y="971593"/>
            <a:ext cx="9416142" cy="1303867"/>
          </a:xfrm>
        </p:spPr>
        <p:txBody>
          <a:bodyPr/>
          <a:lstStyle/>
          <a:p>
            <a:endParaRPr lang="en-IN" dirty="0"/>
          </a:p>
        </p:txBody>
      </p:sp>
      <p:sp>
        <p:nvSpPr>
          <p:cNvPr id="3" name="Content Placeholder 2">
            <a:extLst>
              <a:ext uri="{FF2B5EF4-FFF2-40B4-BE49-F238E27FC236}">
                <a16:creationId xmlns:a16="http://schemas.microsoft.com/office/drawing/2014/main" id="{47E8FF58-3255-2DBC-5D34-6BA9354B9DC1}"/>
              </a:ext>
            </a:extLst>
          </p:cNvPr>
          <p:cNvSpPr>
            <a:spLocks noGrp="1"/>
          </p:cNvSpPr>
          <p:nvPr>
            <p:ph idx="1"/>
          </p:nvPr>
        </p:nvSpPr>
        <p:spPr>
          <a:xfrm>
            <a:off x="1295401" y="3657600"/>
            <a:ext cx="9601196" cy="1576873"/>
          </a:xfrm>
        </p:spPr>
        <p:txBody>
          <a:bodyPr>
            <a:normAutofit/>
          </a:bodyPr>
          <a:lstStyle/>
          <a:p>
            <a:pPr marL="0" indent="0" algn="ctr">
              <a:buNone/>
            </a:pPr>
            <a:r>
              <a:rPr lang="en-IN" sz="4400" b="1" dirty="0"/>
              <a:t>Thank You!</a:t>
            </a:r>
          </a:p>
        </p:txBody>
      </p:sp>
    </p:spTree>
    <p:extLst>
      <p:ext uri="{BB962C8B-B14F-4D97-AF65-F5344CB8AC3E}">
        <p14:creationId xmlns:p14="http://schemas.microsoft.com/office/powerpoint/2010/main" val="427310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1056-A5BC-03A6-E8B2-AB1430063021}"/>
              </a:ext>
            </a:extLst>
          </p:cNvPr>
          <p:cNvSpPr>
            <a:spLocks noGrp="1"/>
          </p:cNvSpPr>
          <p:nvPr>
            <p:ph type="title"/>
          </p:nvPr>
        </p:nvSpPr>
        <p:spPr/>
        <p:txBody>
          <a:bodyPr/>
          <a:lstStyle/>
          <a:p>
            <a:pPr algn="ctr"/>
            <a:r>
              <a:rPr lang="en-IN" b="1" dirty="0"/>
              <a:t>Contents</a:t>
            </a:r>
            <a:r>
              <a:rPr lang="en-IN" dirty="0"/>
              <a:t> </a:t>
            </a:r>
          </a:p>
        </p:txBody>
      </p:sp>
      <p:sp>
        <p:nvSpPr>
          <p:cNvPr id="3" name="Content Placeholder 2">
            <a:extLst>
              <a:ext uri="{FF2B5EF4-FFF2-40B4-BE49-F238E27FC236}">
                <a16:creationId xmlns:a16="http://schemas.microsoft.com/office/drawing/2014/main" id="{D125D078-BFE1-8B7B-BC9E-C09A472BD54B}"/>
              </a:ext>
            </a:extLst>
          </p:cNvPr>
          <p:cNvSpPr>
            <a:spLocks noGrp="1"/>
          </p:cNvSpPr>
          <p:nvPr>
            <p:ph idx="1"/>
          </p:nvPr>
        </p:nvSpPr>
        <p:spPr>
          <a:xfrm>
            <a:off x="1416697" y="2628057"/>
            <a:ext cx="10515600" cy="2979640"/>
          </a:xfrm>
        </p:spPr>
        <p:txBody>
          <a:bodyPr/>
          <a:lstStyle/>
          <a:p>
            <a:r>
              <a:rPr lang="en-IN" b="1" dirty="0"/>
              <a:t>Problem definition</a:t>
            </a:r>
          </a:p>
          <a:p>
            <a:r>
              <a:rPr lang="en-IN" b="1" dirty="0"/>
              <a:t>Survey Papers </a:t>
            </a:r>
          </a:p>
          <a:p>
            <a:r>
              <a:rPr lang="en-IN" b="1" dirty="0"/>
              <a:t>Existing Application</a:t>
            </a:r>
          </a:p>
          <a:p>
            <a:r>
              <a:rPr lang="en-IN" b="1" dirty="0"/>
              <a:t>Hardware &amp; Software Requirements</a:t>
            </a:r>
          </a:p>
          <a:p>
            <a:r>
              <a:rPr lang="en-IN" b="1" dirty="0"/>
              <a:t>Objective</a:t>
            </a:r>
          </a:p>
        </p:txBody>
      </p:sp>
    </p:spTree>
    <p:extLst>
      <p:ext uri="{BB962C8B-B14F-4D97-AF65-F5344CB8AC3E}">
        <p14:creationId xmlns:p14="http://schemas.microsoft.com/office/powerpoint/2010/main" val="108932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314E-B60D-09E9-B94F-6099CAFDE3D2}"/>
              </a:ext>
            </a:extLst>
          </p:cNvPr>
          <p:cNvSpPr>
            <a:spLocks noGrp="1"/>
          </p:cNvSpPr>
          <p:nvPr>
            <p:ph type="title"/>
          </p:nvPr>
        </p:nvSpPr>
        <p:spPr/>
        <p:txBody>
          <a:bodyPr>
            <a:normAutofit/>
          </a:bodyPr>
          <a:lstStyle/>
          <a:p>
            <a:pPr algn="ctr"/>
            <a:r>
              <a:rPr lang="en-IN" b="1" dirty="0"/>
              <a:t>Problem Definition</a:t>
            </a:r>
          </a:p>
        </p:txBody>
      </p:sp>
      <p:sp>
        <p:nvSpPr>
          <p:cNvPr id="3" name="Content Placeholder 2">
            <a:extLst>
              <a:ext uri="{FF2B5EF4-FFF2-40B4-BE49-F238E27FC236}">
                <a16:creationId xmlns:a16="http://schemas.microsoft.com/office/drawing/2014/main" id="{0F6562F9-C183-AFCF-D3D7-44C994CD0B29}"/>
              </a:ext>
            </a:extLst>
          </p:cNvPr>
          <p:cNvSpPr>
            <a:spLocks noGrp="1"/>
          </p:cNvSpPr>
          <p:nvPr>
            <p:ph idx="1"/>
          </p:nvPr>
        </p:nvSpPr>
        <p:spPr>
          <a:xfrm>
            <a:off x="1062135" y="2553413"/>
            <a:ext cx="10515600" cy="2765036"/>
          </a:xfrm>
        </p:spPr>
        <p:txBody>
          <a:bodyPr/>
          <a:lstStyle/>
          <a:p>
            <a:r>
              <a:rPr lang="en-US" b="1" dirty="0"/>
              <a:t>Dependence of HAP emission from idling aircraft on ambient condition. </a:t>
            </a:r>
          </a:p>
          <a:p>
            <a:r>
              <a:rPr lang="en-US" b="1" dirty="0"/>
              <a:t>HAP emission from general Aviation aircraft. </a:t>
            </a:r>
          </a:p>
          <a:p>
            <a:r>
              <a:rPr lang="en-US" b="1" dirty="0"/>
              <a:t>Identification of the emission source most important to on-airport and off-airport exposure.</a:t>
            </a:r>
            <a:endParaRPr lang="en-IN" b="1" dirty="0"/>
          </a:p>
        </p:txBody>
      </p:sp>
    </p:spTree>
    <p:extLst>
      <p:ext uri="{BB962C8B-B14F-4D97-AF65-F5344CB8AC3E}">
        <p14:creationId xmlns:p14="http://schemas.microsoft.com/office/powerpoint/2010/main" val="310745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60DF-5D74-4DF3-8E93-EAB317BACFBB}"/>
              </a:ext>
            </a:extLst>
          </p:cNvPr>
          <p:cNvSpPr>
            <a:spLocks noGrp="1"/>
          </p:cNvSpPr>
          <p:nvPr>
            <p:ph type="title"/>
          </p:nvPr>
        </p:nvSpPr>
        <p:spPr/>
        <p:txBody>
          <a:bodyPr/>
          <a:lstStyle/>
          <a:p>
            <a:pPr algn="ctr"/>
            <a:r>
              <a:rPr lang="en-IN" b="1" dirty="0"/>
              <a:t>Survey Papers</a:t>
            </a:r>
          </a:p>
        </p:txBody>
      </p:sp>
      <p:sp>
        <p:nvSpPr>
          <p:cNvPr id="3" name="Content Placeholder 2">
            <a:extLst>
              <a:ext uri="{FF2B5EF4-FFF2-40B4-BE49-F238E27FC236}">
                <a16:creationId xmlns:a16="http://schemas.microsoft.com/office/drawing/2014/main" id="{55D5D1B2-744E-F8A7-D404-AF97030A5A85}"/>
              </a:ext>
            </a:extLst>
          </p:cNvPr>
          <p:cNvSpPr>
            <a:spLocks noGrp="1"/>
          </p:cNvSpPr>
          <p:nvPr>
            <p:ph idx="1"/>
          </p:nvPr>
        </p:nvSpPr>
        <p:spPr/>
        <p:txBody>
          <a:bodyPr>
            <a:normAutofit fontScale="85000" lnSpcReduction="10000"/>
          </a:bodyPr>
          <a:lstStyle/>
          <a:p>
            <a:pPr marL="0" indent="0">
              <a:buNone/>
            </a:pPr>
            <a:r>
              <a:rPr lang="en-US" sz="2000" b="1" dirty="0"/>
              <a:t>• Author Name : Mahmoud Masoud </a:t>
            </a:r>
          </a:p>
          <a:p>
            <a:pPr marL="0" indent="0">
              <a:buNone/>
            </a:pPr>
            <a:r>
              <a:rPr lang="en-US" sz="2000" b="1" dirty="0"/>
              <a:t>• Title : A classification and literature survey on aviation </a:t>
            </a:r>
          </a:p>
          <a:p>
            <a:pPr marL="0" indent="0">
              <a:buNone/>
            </a:pPr>
            <a:r>
              <a:rPr lang="en-US" sz="2000" b="1" dirty="0"/>
              <a:t>• management </a:t>
            </a:r>
          </a:p>
          <a:p>
            <a:pPr marL="0" indent="0">
              <a:buNone/>
            </a:pPr>
            <a:r>
              <a:rPr lang="en-US" sz="2000" b="1" dirty="0"/>
              <a:t>• Publication website : https://www.researchgate.net/publication/333640912/ </a:t>
            </a:r>
          </a:p>
          <a:p>
            <a:pPr marL="0" indent="0">
              <a:buNone/>
            </a:pPr>
            <a:r>
              <a:rPr lang="en-US" sz="2000" b="1" dirty="0"/>
              <a:t>• Published Date : May, 2019 </a:t>
            </a:r>
          </a:p>
          <a:p>
            <a:pPr marL="0" indent="0">
              <a:buNone/>
            </a:pPr>
            <a:r>
              <a:rPr lang="en-US" sz="2000" b="1" dirty="0"/>
              <a:t>• Objective : aims to </a:t>
            </a:r>
            <a:r>
              <a:rPr lang="en-US" sz="2000" b="1" dirty="0" err="1"/>
              <a:t>analyse</a:t>
            </a:r>
            <a:r>
              <a:rPr lang="en-US" sz="2000" b="1" dirty="0"/>
              <a:t> the capacity of the airline facilities for aircrafts arrivals and departures.</a:t>
            </a:r>
          </a:p>
          <a:p>
            <a:pPr marL="0" indent="0">
              <a:buNone/>
            </a:pPr>
            <a:r>
              <a:rPr lang="en-US" sz="2000" b="1" dirty="0"/>
              <a:t> • Technology used:</a:t>
            </a:r>
          </a:p>
          <a:p>
            <a:pPr marL="0" indent="0">
              <a:buNone/>
            </a:pPr>
            <a:r>
              <a:rPr lang="en-US" sz="2000" b="1" dirty="0"/>
              <a:t>•</a:t>
            </a:r>
            <a:r>
              <a:rPr lang="en-IN" sz="1050" b="1" dirty="0"/>
              <a:t> </a:t>
            </a:r>
            <a:r>
              <a:rPr lang="en-IN" sz="2000" b="1" dirty="0"/>
              <a:t>Geofencing</a:t>
            </a:r>
            <a:r>
              <a:rPr lang="en-US" sz="1400" b="1" dirty="0"/>
              <a:t> – </a:t>
            </a:r>
            <a:r>
              <a:rPr lang="en-US" sz="2000" b="1" dirty="0"/>
              <a:t>A feature in a software program that uses the Global Positioning System(GPS) or radio frequency identification (RFID) to define geographical area.</a:t>
            </a:r>
            <a:endParaRPr lang="en-IN" sz="2000" b="1" dirty="0"/>
          </a:p>
          <a:p>
            <a:pPr marL="0" indent="0">
              <a:buNone/>
            </a:pPr>
            <a:endParaRPr lang="en-IN" sz="2000" b="1" dirty="0"/>
          </a:p>
        </p:txBody>
      </p:sp>
    </p:spTree>
    <p:extLst>
      <p:ext uri="{BB962C8B-B14F-4D97-AF65-F5344CB8AC3E}">
        <p14:creationId xmlns:p14="http://schemas.microsoft.com/office/powerpoint/2010/main" val="3477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1559-5361-414A-08AA-F7EFCAACED72}"/>
              </a:ext>
            </a:extLst>
          </p:cNvPr>
          <p:cNvSpPr>
            <a:spLocks noGrp="1"/>
          </p:cNvSpPr>
          <p:nvPr>
            <p:ph type="title"/>
          </p:nvPr>
        </p:nvSpPr>
        <p:spPr/>
        <p:txBody>
          <a:bodyPr/>
          <a:lstStyle/>
          <a:p>
            <a:pPr algn="ctr"/>
            <a:r>
              <a:rPr lang="en-IN" b="1" dirty="0"/>
              <a:t>Existing Application</a:t>
            </a:r>
          </a:p>
        </p:txBody>
      </p:sp>
      <p:sp>
        <p:nvSpPr>
          <p:cNvPr id="3" name="Content Placeholder 2">
            <a:extLst>
              <a:ext uri="{FF2B5EF4-FFF2-40B4-BE49-F238E27FC236}">
                <a16:creationId xmlns:a16="http://schemas.microsoft.com/office/drawing/2014/main" id="{2D633F5F-3354-4066-298D-66A6CF429436}"/>
              </a:ext>
            </a:extLst>
          </p:cNvPr>
          <p:cNvSpPr>
            <a:spLocks noGrp="1"/>
          </p:cNvSpPr>
          <p:nvPr>
            <p:ph idx="1"/>
          </p:nvPr>
        </p:nvSpPr>
        <p:spPr/>
        <p:txBody>
          <a:bodyPr>
            <a:normAutofit fontScale="92500" lnSpcReduction="20000"/>
          </a:bodyPr>
          <a:lstStyle/>
          <a:p>
            <a:pPr marL="0" indent="0">
              <a:buNone/>
            </a:pPr>
            <a:r>
              <a:rPr lang="en-US" b="1" dirty="0"/>
              <a:t> • Developed by : MIT International Center for Air Information</a:t>
            </a:r>
          </a:p>
          <a:p>
            <a:pPr marL="0" indent="0">
              <a:buNone/>
            </a:pPr>
            <a:r>
              <a:rPr lang="en-US" b="1" dirty="0"/>
              <a:t> • Title : Airline Industry Consortium</a:t>
            </a:r>
          </a:p>
          <a:p>
            <a:pPr marL="0" indent="0">
              <a:buNone/>
            </a:pPr>
            <a:r>
              <a:rPr lang="en-US" b="1" dirty="0"/>
              <a:t> • Publication website :https://icat.mit.edu/current-projects</a:t>
            </a:r>
          </a:p>
          <a:p>
            <a:pPr marL="0" indent="0">
              <a:buNone/>
            </a:pPr>
            <a:r>
              <a:rPr lang="en-US" b="1" dirty="0"/>
              <a:t> • Published Date : 2022 </a:t>
            </a:r>
          </a:p>
          <a:p>
            <a:pPr marL="0" indent="0">
              <a:buNone/>
            </a:pPr>
            <a:r>
              <a:rPr lang="en-US" b="1" dirty="0"/>
              <a:t> • Objective : objective of this project is to develop a cost model that will quantify commercial space costs, specifically, the cost of commercial Launch Vehicles, their payloads, their operations, and their reentry and recovery operations. In addition, the model estimates the cost of launch delays to commercial launch vehicle provides.</a:t>
            </a:r>
            <a:endParaRPr lang="en-IN" b="1" dirty="0"/>
          </a:p>
        </p:txBody>
      </p:sp>
    </p:spTree>
    <p:extLst>
      <p:ext uri="{BB962C8B-B14F-4D97-AF65-F5344CB8AC3E}">
        <p14:creationId xmlns:p14="http://schemas.microsoft.com/office/powerpoint/2010/main" val="391607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6C48-22C1-FA27-F91E-C6505B976704}"/>
              </a:ext>
            </a:extLst>
          </p:cNvPr>
          <p:cNvSpPr>
            <a:spLocks noGrp="1"/>
          </p:cNvSpPr>
          <p:nvPr>
            <p:ph type="title"/>
          </p:nvPr>
        </p:nvSpPr>
        <p:spPr/>
        <p:txBody>
          <a:bodyPr>
            <a:normAutofit/>
          </a:bodyPr>
          <a:lstStyle/>
          <a:p>
            <a:pPr algn="ctr"/>
            <a:r>
              <a:rPr lang="en-IN" b="1" dirty="0"/>
              <a:t>Existing Application</a:t>
            </a:r>
          </a:p>
        </p:txBody>
      </p:sp>
      <p:sp>
        <p:nvSpPr>
          <p:cNvPr id="3" name="Content Placeholder 2">
            <a:extLst>
              <a:ext uri="{FF2B5EF4-FFF2-40B4-BE49-F238E27FC236}">
                <a16:creationId xmlns:a16="http://schemas.microsoft.com/office/drawing/2014/main" id="{CA44F831-6A78-038C-20DF-4C051697E2E8}"/>
              </a:ext>
            </a:extLst>
          </p:cNvPr>
          <p:cNvSpPr>
            <a:spLocks noGrp="1"/>
          </p:cNvSpPr>
          <p:nvPr>
            <p:ph idx="1"/>
          </p:nvPr>
        </p:nvSpPr>
        <p:spPr/>
        <p:txBody>
          <a:bodyPr>
            <a:normAutofit fontScale="92500"/>
          </a:bodyPr>
          <a:lstStyle/>
          <a:p>
            <a:pPr marL="0" indent="0">
              <a:buNone/>
            </a:pPr>
            <a:r>
              <a:rPr lang="en-US" b="1" dirty="0"/>
              <a:t>•</a:t>
            </a:r>
            <a:r>
              <a:rPr lang="en-IN" b="1" dirty="0"/>
              <a:t> Developed by :Ahmed </a:t>
            </a:r>
            <a:r>
              <a:rPr lang="en-IN" b="1" dirty="0" err="1"/>
              <a:t>Abdelghany</a:t>
            </a:r>
            <a:endParaRPr lang="en-US" b="1" dirty="0"/>
          </a:p>
          <a:p>
            <a:pPr marL="0" indent="0">
              <a:buNone/>
            </a:pPr>
            <a:r>
              <a:rPr lang="en-US" b="1" dirty="0"/>
              <a:t>• Title : Modeling Applications in the Airline Industry</a:t>
            </a:r>
          </a:p>
          <a:p>
            <a:pPr marL="0" indent="0">
              <a:buNone/>
            </a:pPr>
            <a:r>
              <a:rPr lang="en-US" b="1" dirty="0"/>
              <a:t>• Publication website : t: </a:t>
            </a:r>
            <a:r>
              <a:rPr lang="en-US" b="1" dirty="0">
                <a:hlinkClick r:id="rId2"/>
              </a:rPr>
              <a:t>https://www.researchgate.net/publication/257828717</a:t>
            </a:r>
            <a:endParaRPr lang="en-US" b="1" dirty="0"/>
          </a:p>
          <a:p>
            <a:pPr marL="0" indent="0">
              <a:buNone/>
            </a:pPr>
            <a:r>
              <a:rPr lang="en-US" b="1" dirty="0"/>
              <a:t> • Published Date : February 19, 2020</a:t>
            </a:r>
          </a:p>
          <a:p>
            <a:pPr marL="0" indent="0">
              <a:buNone/>
            </a:pPr>
            <a:r>
              <a:rPr lang="en-US" b="1" dirty="0"/>
              <a:t> • Objective : The main objective of this research is to evaluate the impact of including real airspace constraints in the optimization process of the aircraft and the transport network simultaneously</a:t>
            </a:r>
            <a:endParaRPr lang="en-IN" b="1" dirty="0"/>
          </a:p>
        </p:txBody>
      </p:sp>
    </p:spTree>
    <p:extLst>
      <p:ext uri="{BB962C8B-B14F-4D97-AF65-F5344CB8AC3E}">
        <p14:creationId xmlns:p14="http://schemas.microsoft.com/office/powerpoint/2010/main" val="1253098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ACC3-1CEE-6C94-00A7-389681150A78}"/>
              </a:ext>
            </a:extLst>
          </p:cNvPr>
          <p:cNvSpPr>
            <a:spLocks noGrp="1"/>
          </p:cNvSpPr>
          <p:nvPr>
            <p:ph type="title"/>
          </p:nvPr>
        </p:nvSpPr>
        <p:spPr/>
        <p:txBody>
          <a:bodyPr>
            <a:normAutofit/>
          </a:bodyPr>
          <a:lstStyle/>
          <a:p>
            <a:pPr algn="ctr"/>
            <a:r>
              <a:rPr lang="en-IN" sz="4000" b="1" dirty="0"/>
              <a:t>Existing Application</a:t>
            </a:r>
          </a:p>
        </p:txBody>
      </p:sp>
      <p:sp>
        <p:nvSpPr>
          <p:cNvPr id="3" name="Content Placeholder 2">
            <a:extLst>
              <a:ext uri="{FF2B5EF4-FFF2-40B4-BE49-F238E27FC236}">
                <a16:creationId xmlns:a16="http://schemas.microsoft.com/office/drawing/2014/main" id="{9C1E9A20-A41B-346A-4384-CC7D73D5DAD8}"/>
              </a:ext>
            </a:extLst>
          </p:cNvPr>
          <p:cNvSpPr>
            <a:spLocks noGrp="1"/>
          </p:cNvSpPr>
          <p:nvPr>
            <p:ph idx="1"/>
          </p:nvPr>
        </p:nvSpPr>
        <p:spPr/>
        <p:txBody>
          <a:bodyPr>
            <a:normAutofit/>
          </a:bodyPr>
          <a:lstStyle/>
          <a:p>
            <a:pPr marL="0" indent="0">
              <a:buNone/>
            </a:pPr>
            <a:r>
              <a:rPr lang="en-US" b="1" dirty="0"/>
              <a:t>• Developed by : Adani </a:t>
            </a:r>
          </a:p>
          <a:p>
            <a:pPr marL="0" indent="0">
              <a:buNone/>
            </a:pPr>
            <a:r>
              <a:rPr lang="en-US" b="1" dirty="0"/>
              <a:t>• Title : Turning India’s transit gateways into world-class destinations</a:t>
            </a:r>
          </a:p>
          <a:p>
            <a:pPr marL="0" indent="0">
              <a:buNone/>
            </a:pPr>
            <a:r>
              <a:rPr lang="en-US" b="1" dirty="0"/>
              <a:t>• </a:t>
            </a:r>
            <a:r>
              <a:rPr lang="en-IN" b="1" dirty="0"/>
              <a:t>Publication website: </a:t>
            </a:r>
            <a:r>
              <a:rPr lang="en-IN" b="1" dirty="0">
                <a:hlinkClick r:id="rId2"/>
              </a:rPr>
              <a:t>https://www.adanidefence.com/</a:t>
            </a:r>
            <a:endParaRPr lang="en-IN" b="1" dirty="0"/>
          </a:p>
          <a:p>
            <a:pPr marL="0" indent="0">
              <a:buNone/>
            </a:pPr>
            <a:r>
              <a:rPr lang="en-US" b="1" dirty="0"/>
              <a:t>• </a:t>
            </a:r>
            <a:r>
              <a:rPr lang="en-IN" b="1" dirty="0"/>
              <a:t>Published Date </a:t>
            </a:r>
            <a:r>
              <a:rPr lang="en-US" b="1" dirty="0"/>
              <a:t>2022</a:t>
            </a:r>
          </a:p>
          <a:p>
            <a:pPr marL="0" indent="0">
              <a:buNone/>
            </a:pPr>
            <a:r>
              <a:rPr lang="en-US" b="1" dirty="0"/>
              <a:t>• Objective : Adani </a:t>
            </a:r>
            <a:r>
              <a:rPr lang="en-US" b="1" dirty="0" err="1"/>
              <a:t>Defence</a:t>
            </a:r>
            <a:r>
              <a:rPr lang="en-US" b="1" dirty="0"/>
              <a:t> has been building state-of-the-art capabilities ensuring </a:t>
            </a:r>
            <a:r>
              <a:rPr lang="en-US" b="1" dirty="0" err="1"/>
              <a:t>Swa:Raksha</a:t>
            </a:r>
            <a:r>
              <a:rPr lang="en-US" b="1" dirty="0"/>
              <a:t> (</a:t>
            </a:r>
            <a:r>
              <a:rPr lang="en-US" b="1" dirty="0" err="1"/>
              <a:t>Swa</a:t>
            </a:r>
            <a:r>
              <a:rPr lang="en-US" b="1" dirty="0"/>
              <a:t> in Sanskrit means 'Self' and Raksha means '</a:t>
            </a:r>
            <a:r>
              <a:rPr lang="en-US" b="1" dirty="0" err="1"/>
              <a:t>Defence</a:t>
            </a:r>
            <a:r>
              <a:rPr lang="en-US" b="1" dirty="0"/>
              <a:t>')</a:t>
            </a:r>
            <a:endParaRPr lang="en-IN" b="1" dirty="0"/>
          </a:p>
        </p:txBody>
      </p:sp>
    </p:spTree>
    <p:extLst>
      <p:ext uri="{BB962C8B-B14F-4D97-AF65-F5344CB8AC3E}">
        <p14:creationId xmlns:p14="http://schemas.microsoft.com/office/powerpoint/2010/main" val="87639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6C79-4E6E-28D7-5499-841342F3859C}"/>
              </a:ext>
            </a:extLst>
          </p:cNvPr>
          <p:cNvSpPr>
            <a:spLocks noGrp="1"/>
          </p:cNvSpPr>
          <p:nvPr>
            <p:ph type="title"/>
          </p:nvPr>
        </p:nvSpPr>
        <p:spPr/>
        <p:txBody>
          <a:bodyPr>
            <a:normAutofit/>
          </a:bodyPr>
          <a:lstStyle/>
          <a:p>
            <a:pPr algn="ctr"/>
            <a:r>
              <a:rPr lang="en-IN" sz="4000" b="1" dirty="0"/>
              <a:t>Existing Services</a:t>
            </a:r>
          </a:p>
        </p:txBody>
      </p:sp>
      <p:sp>
        <p:nvSpPr>
          <p:cNvPr id="3" name="Content Placeholder 2">
            <a:extLst>
              <a:ext uri="{FF2B5EF4-FFF2-40B4-BE49-F238E27FC236}">
                <a16:creationId xmlns:a16="http://schemas.microsoft.com/office/drawing/2014/main" id="{8D1ACFC0-2CBC-A7DB-80D6-761F1E29C0E0}"/>
              </a:ext>
            </a:extLst>
          </p:cNvPr>
          <p:cNvSpPr>
            <a:spLocks noGrp="1"/>
          </p:cNvSpPr>
          <p:nvPr>
            <p:ph idx="1"/>
          </p:nvPr>
        </p:nvSpPr>
        <p:spPr/>
        <p:txBody>
          <a:bodyPr>
            <a:normAutofit fontScale="92500" lnSpcReduction="10000"/>
          </a:bodyPr>
          <a:lstStyle/>
          <a:p>
            <a:pPr marL="0" indent="0">
              <a:buNone/>
            </a:pPr>
            <a:r>
              <a:rPr lang="en-US" b="1" dirty="0"/>
              <a:t>• </a:t>
            </a:r>
            <a:r>
              <a:rPr lang="en-IN" b="1" dirty="0"/>
              <a:t>Developed by :Ministry of Civil Aviation</a:t>
            </a:r>
          </a:p>
          <a:p>
            <a:pPr marL="0" indent="0">
              <a:buNone/>
            </a:pPr>
            <a:r>
              <a:rPr lang="en-US" b="1" dirty="0"/>
              <a:t>• </a:t>
            </a:r>
            <a:r>
              <a:rPr lang="en-IN" b="1" dirty="0"/>
              <a:t>Title: </a:t>
            </a:r>
            <a:r>
              <a:rPr lang="en-IN" b="1" dirty="0" err="1"/>
              <a:t>AirSewa</a:t>
            </a:r>
            <a:endParaRPr lang="en-IN" b="1" dirty="0"/>
          </a:p>
          <a:p>
            <a:pPr marL="0" indent="0">
              <a:buNone/>
            </a:pPr>
            <a:r>
              <a:rPr lang="en-US" b="1" dirty="0"/>
              <a:t>• </a:t>
            </a:r>
            <a:r>
              <a:rPr lang="en-IN" b="1" dirty="0" err="1"/>
              <a:t>Website:https</a:t>
            </a:r>
            <a:r>
              <a:rPr lang="en-IN" b="1" dirty="0"/>
              <a:t>://airsewa.gov.in/home</a:t>
            </a:r>
          </a:p>
          <a:p>
            <a:pPr marL="0" indent="0">
              <a:buNone/>
            </a:pPr>
            <a:r>
              <a:rPr lang="en-US" b="1" dirty="0"/>
              <a:t>• </a:t>
            </a:r>
            <a:r>
              <a:rPr lang="en-IN" b="1" dirty="0"/>
              <a:t>Published Date:2022</a:t>
            </a:r>
          </a:p>
          <a:p>
            <a:pPr marL="0" indent="0">
              <a:buNone/>
            </a:pPr>
            <a:r>
              <a:rPr lang="en-US" b="1" dirty="0"/>
              <a:t>• </a:t>
            </a:r>
            <a:r>
              <a:rPr lang="en-IN" b="1" dirty="0"/>
              <a:t>Objective: The Main Objectives of </a:t>
            </a:r>
            <a:r>
              <a:rPr lang="en-IN" b="1" dirty="0" err="1"/>
              <a:t>AirSewa</a:t>
            </a:r>
            <a:r>
              <a:rPr lang="en-IN" b="1" dirty="0"/>
              <a:t> App and website provides        your information about Flights Operating from various airports in </a:t>
            </a:r>
            <a:r>
              <a:rPr lang="en-IN" b="1" dirty="0" err="1"/>
              <a:t>india</a:t>
            </a:r>
            <a:r>
              <a:rPr lang="en-IN" b="1" dirty="0"/>
              <a:t>. </a:t>
            </a:r>
            <a:r>
              <a:rPr lang="en-IN" b="1" dirty="0" err="1"/>
              <a:t>AirSewa</a:t>
            </a:r>
            <a:r>
              <a:rPr lang="en-IN" b="1" dirty="0"/>
              <a:t> enables travels to submit grievances and seek information on air travel in </a:t>
            </a:r>
            <a:r>
              <a:rPr lang="en-IN" b="1" dirty="0" err="1"/>
              <a:t>india</a:t>
            </a:r>
            <a:r>
              <a:rPr lang="en-IN" b="1" dirty="0"/>
              <a:t>. It is an initiative by MoCA, Govt of </a:t>
            </a:r>
            <a:r>
              <a:rPr lang="en-IN" b="1" dirty="0" err="1"/>
              <a:t>india</a:t>
            </a:r>
            <a:r>
              <a:rPr lang="en-IN" b="1" dirty="0"/>
              <a:t>. </a:t>
            </a:r>
          </a:p>
        </p:txBody>
      </p:sp>
    </p:spTree>
    <p:extLst>
      <p:ext uri="{BB962C8B-B14F-4D97-AF65-F5344CB8AC3E}">
        <p14:creationId xmlns:p14="http://schemas.microsoft.com/office/powerpoint/2010/main" val="287080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7971-1503-B3A2-FFB9-B081BC67395B}"/>
              </a:ext>
            </a:extLst>
          </p:cNvPr>
          <p:cNvSpPr>
            <a:spLocks noGrp="1"/>
          </p:cNvSpPr>
          <p:nvPr>
            <p:ph type="title"/>
          </p:nvPr>
        </p:nvSpPr>
        <p:spPr/>
        <p:txBody>
          <a:bodyPr/>
          <a:lstStyle/>
          <a:p>
            <a:pPr algn="ctr"/>
            <a:r>
              <a:rPr lang="en-IN" b="1" dirty="0"/>
              <a:t>Existing Services</a:t>
            </a:r>
          </a:p>
        </p:txBody>
      </p:sp>
      <p:sp>
        <p:nvSpPr>
          <p:cNvPr id="3" name="Content Placeholder 2">
            <a:extLst>
              <a:ext uri="{FF2B5EF4-FFF2-40B4-BE49-F238E27FC236}">
                <a16:creationId xmlns:a16="http://schemas.microsoft.com/office/drawing/2014/main" id="{C405B6F8-1533-CDA8-71D0-C1C88233A47B}"/>
              </a:ext>
            </a:extLst>
          </p:cNvPr>
          <p:cNvSpPr>
            <a:spLocks noGrp="1"/>
          </p:cNvSpPr>
          <p:nvPr>
            <p:ph idx="1"/>
          </p:nvPr>
        </p:nvSpPr>
        <p:spPr>
          <a:xfrm>
            <a:off x="1099456" y="2565917"/>
            <a:ext cx="10515600" cy="3592287"/>
          </a:xfrm>
        </p:spPr>
        <p:txBody>
          <a:bodyPr>
            <a:normAutofit fontScale="70000" lnSpcReduction="20000"/>
          </a:bodyPr>
          <a:lstStyle/>
          <a:p>
            <a:pPr marL="0" indent="0">
              <a:buNone/>
            </a:pPr>
            <a:r>
              <a:rPr lang="en-US" b="1" dirty="0"/>
              <a:t>• </a:t>
            </a:r>
            <a:r>
              <a:rPr lang="en-IN" b="1" dirty="0"/>
              <a:t>Developed by: Government Of India</a:t>
            </a:r>
          </a:p>
          <a:p>
            <a:pPr marL="0" indent="0">
              <a:buNone/>
            </a:pPr>
            <a:r>
              <a:rPr lang="en-US" b="1" dirty="0"/>
              <a:t>•</a:t>
            </a:r>
            <a:r>
              <a:rPr lang="en-IN" b="1" dirty="0"/>
              <a:t> Title: </a:t>
            </a:r>
            <a:r>
              <a:rPr lang="en-IN" b="1" dirty="0" err="1"/>
              <a:t>udan</a:t>
            </a:r>
            <a:r>
              <a:rPr lang="en-IN" b="1" dirty="0"/>
              <a:t>-flight</a:t>
            </a:r>
          </a:p>
          <a:p>
            <a:pPr marL="0" indent="0">
              <a:buNone/>
            </a:pPr>
            <a:r>
              <a:rPr lang="en-US" b="1" dirty="0"/>
              <a:t>•</a:t>
            </a:r>
            <a:r>
              <a:rPr lang="en-IN" b="1" dirty="0"/>
              <a:t> Website : </a:t>
            </a:r>
            <a:r>
              <a:rPr lang="en-IN" b="1" dirty="0">
                <a:hlinkClick r:id="rId2"/>
              </a:rPr>
              <a:t>https://airsewa.gov.in/read-more/udan-flight</a:t>
            </a:r>
            <a:endParaRPr lang="en-IN" b="1" dirty="0"/>
          </a:p>
          <a:p>
            <a:pPr marL="0" indent="0">
              <a:buNone/>
            </a:pPr>
            <a:r>
              <a:rPr lang="en-US" b="1" dirty="0"/>
              <a:t>•</a:t>
            </a:r>
            <a:r>
              <a:rPr lang="en-IN" b="1" dirty="0"/>
              <a:t> Published Date: 2020</a:t>
            </a:r>
          </a:p>
          <a:p>
            <a:pPr marL="0" indent="0">
              <a:buNone/>
            </a:pPr>
            <a:r>
              <a:rPr lang="en-US" b="1" dirty="0"/>
              <a:t>•</a:t>
            </a:r>
            <a:r>
              <a:rPr lang="en-IN" b="1" dirty="0"/>
              <a:t> Objective: </a:t>
            </a:r>
          </a:p>
          <a:p>
            <a:pPr marL="0" indent="0">
              <a:buNone/>
            </a:pPr>
            <a:r>
              <a:rPr lang="en-US" b="1" dirty="0"/>
              <a:t>Though India had been experiencing significant growth in the aviation sector, air traffic was mostly</a:t>
            </a:r>
          </a:p>
          <a:p>
            <a:pPr marL="0" indent="0">
              <a:buNone/>
            </a:pPr>
            <a:r>
              <a:rPr lang="en-US" b="1" dirty="0"/>
              <a:t>concentrated amongst six metros whereas many regions craved for air connectivity. This skewed</a:t>
            </a:r>
          </a:p>
          <a:p>
            <a:pPr marL="0" indent="0">
              <a:buNone/>
            </a:pPr>
            <a:r>
              <a:rPr lang="en-US" b="1" dirty="0"/>
              <a:t>development of air connectivity would create disparity in growth, if not addressed appropriately. In was</a:t>
            </a:r>
          </a:p>
          <a:p>
            <a:pPr marL="0" indent="0">
              <a:buNone/>
            </a:pPr>
            <a:r>
              <a:rPr lang="en-US" b="1" dirty="0"/>
              <a:t>conceived by the Ministry of Civil Aviation (MoCA) to promote regional air connectivity and making</a:t>
            </a:r>
          </a:p>
          <a:p>
            <a:pPr marL="0" indent="0">
              <a:buNone/>
            </a:pPr>
            <a:r>
              <a:rPr lang="en-US" b="1" dirty="0"/>
              <a:t>flying affordable for the common citizen.</a:t>
            </a:r>
            <a:endParaRPr lang="en-IN" b="1" dirty="0"/>
          </a:p>
        </p:txBody>
      </p:sp>
    </p:spTree>
    <p:extLst>
      <p:ext uri="{BB962C8B-B14F-4D97-AF65-F5344CB8AC3E}">
        <p14:creationId xmlns:p14="http://schemas.microsoft.com/office/powerpoint/2010/main" val="13573804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70</TotalTime>
  <Words>667</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Open Sans</vt:lpstr>
      <vt:lpstr>Organic</vt:lpstr>
      <vt:lpstr>A classification and literature survey on aviation Industry</vt:lpstr>
      <vt:lpstr>Contents </vt:lpstr>
      <vt:lpstr>Problem Definition</vt:lpstr>
      <vt:lpstr>Survey Papers</vt:lpstr>
      <vt:lpstr>Existing Application</vt:lpstr>
      <vt:lpstr>Existing Application</vt:lpstr>
      <vt:lpstr>Existing Application</vt:lpstr>
      <vt:lpstr>Existing Services</vt:lpstr>
      <vt:lpstr>Existing Services</vt:lpstr>
      <vt:lpstr>De-merits</vt:lpstr>
      <vt:lpstr>Hardware &amp; Software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classification and literature survey on aviation Industry</dc:title>
  <dc:creator>Thirunavukarasu A</dc:creator>
  <cp:lastModifiedBy>Thirunavukarasu A</cp:lastModifiedBy>
  <cp:revision>2</cp:revision>
  <dcterms:created xsi:type="dcterms:W3CDTF">2022-10-13T14:46:36Z</dcterms:created>
  <dcterms:modified xsi:type="dcterms:W3CDTF">2022-10-17T13:46:41Z</dcterms:modified>
</cp:coreProperties>
</file>