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x="6858000" cy="9144000"/>
  <p:defaultTextStyle>
    <a:defPPr lvl="0">
      <a:defRPr lang="en-US"/>
    </a:defPPr>
    <a:lvl1pPr lvl="0" rtl="0" algn="l" fontAlgn="base">
      <a:spcBef>
        <a:spcPct val="0"/>
      </a:spcBef>
      <a:spcAft>
        <a:spcPct val="0"/>
      </a:spcAft>
      <a:defRPr kern="1200">
        <a:solidFill>
          <a:schemeClr val="tx1"/>
        </a:solidFill>
        <a:latin typeface="Arial" panose="020B0604020202020204" pitchFamily="34" charset="0"/>
        <a:ea typeface="+mn-ea"/>
        <a:cs typeface="+mn-cs"/>
      </a:defRPr>
    </a:lvl1pPr>
    <a:lvl2pPr lvl="1" marL="457200" rtl="0" algn="l" fontAlgn="base">
      <a:spcBef>
        <a:spcPct val="0"/>
      </a:spcBef>
      <a:spcAft>
        <a:spcPct val="0"/>
      </a:spcAft>
      <a:defRPr kern="1200">
        <a:solidFill>
          <a:schemeClr val="tx1"/>
        </a:solidFill>
        <a:latin typeface="Arial" panose="020B0604020202020204" pitchFamily="34" charset="0"/>
        <a:ea typeface="+mn-ea"/>
        <a:cs typeface="+mn-cs"/>
      </a:defRPr>
    </a:lvl2pPr>
    <a:lvl3pPr lvl="2" marL="914400" rtl="0" algn="l" fontAlgn="base">
      <a:spcBef>
        <a:spcPct val="0"/>
      </a:spcBef>
      <a:spcAft>
        <a:spcPct val="0"/>
      </a:spcAft>
      <a:defRPr kern="1200">
        <a:solidFill>
          <a:schemeClr val="tx1"/>
        </a:solidFill>
        <a:latin typeface="Arial" panose="020B0604020202020204" pitchFamily="34" charset="0"/>
        <a:ea typeface="+mn-ea"/>
        <a:cs typeface="+mn-cs"/>
      </a:defRPr>
    </a:lvl3pPr>
    <a:lvl4pPr lvl="3" marL="1371600" rtl="0" algn="l" fontAlgn="base">
      <a:spcBef>
        <a:spcPct val="0"/>
      </a:spcBef>
      <a:spcAft>
        <a:spcPct val="0"/>
      </a:spcAft>
      <a:defRPr kern="1200">
        <a:solidFill>
          <a:schemeClr val="tx1"/>
        </a:solidFill>
        <a:latin typeface="Arial" panose="020B0604020202020204" pitchFamily="34" charset="0"/>
        <a:ea typeface="+mn-ea"/>
        <a:cs typeface="+mn-cs"/>
      </a:defRPr>
    </a:lvl4pPr>
    <a:lvl5pPr lvl="4" marL="1828800" rtl="0" algn="l" fontAlgn="base">
      <a:spcBef>
        <a:spcPct val="0"/>
      </a:spcBef>
      <a:spcAft>
        <a:spcPct val="0"/>
      </a:spcAft>
      <a:defRPr kern="1200">
        <a:solidFill>
          <a:schemeClr val="tx1"/>
        </a:solidFill>
        <a:latin typeface="Arial" panose="020B0604020202020204" pitchFamily="34" charset="0"/>
        <a:ea typeface="+mn-ea"/>
        <a:cs typeface="+mn-cs"/>
      </a:defRPr>
    </a:lvl5pPr>
    <a:lvl6pPr defTabSz="914400" eaLnBrk="1" hangingPunct="1" latinLnBrk="0" lvl="5" marL="2286000" rtl="0" algn="l">
      <a:defRPr kern="1200">
        <a:solidFill>
          <a:schemeClr val="tx1"/>
        </a:solidFill>
        <a:latin typeface="Arial" panose="020B0604020202020204" pitchFamily="34" charset="0"/>
        <a:ea typeface="+mn-ea"/>
        <a:cs typeface="+mn-cs"/>
      </a:defRPr>
    </a:lvl6pPr>
    <a:lvl7pPr defTabSz="914400" eaLnBrk="1" hangingPunct="1" latinLnBrk="0" lvl="6" marL="2743200" rtl="0" algn="l">
      <a:defRPr kern="1200">
        <a:solidFill>
          <a:schemeClr val="tx1"/>
        </a:solidFill>
        <a:latin typeface="Arial" panose="020B0604020202020204" pitchFamily="34" charset="0"/>
        <a:ea typeface="+mn-ea"/>
        <a:cs typeface="+mn-cs"/>
      </a:defRPr>
    </a:lvl7pPr>
    <a:lvl8pPr defTabSz="914400" eaLnBrk="1" hangingPunct="1" latinLnBrk="0" lvl="7" marL="3200400" rtl="0" algn="l">
      <a:defRPr kern="1200">
        <a:solidFill>
          <a:schemeClr val="tx1"/>
        </a:solidFill>
        <a:latin typeface="Arial" panose="020B0604020202020204" pitchFamily="34" charset="0"/>
        <a:ea typeface="+mn-ea"/>
        <a:cs typeface="+mn-cs"/>
      </a:defRPr>
    </a:lvl8pPr>
    <a:lvl9pPr defTabSz="914400" eaLnBrk="1" hangingPunct="1" latinLnBrk="0" lvl="8" marL="3657600" rtl="0" algn="l">
      <a:defRPr kern="1200">
        <a:solidFill>
          <a:schemeClr val="tx1"/>
        </a:solidFill>
        <a:latin typeface="Arial" panose="020B0604020202020204" pitchFamily="34" charset="0"/>
        <a:ea typeface="+mn-ea"/>
        <a:cs typeface="+mn-cs"/>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a-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16FB14-0594-445F-AC5C-02F90AB08BA0}" type="datetimeFigureOut">
              <a:rPr lang="ta-IN" smtClean="0"/>
              <a:t>10-09-2022</a:t>
            </a:fld>
            <a:endParaRPr lang="ta-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a-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a-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A845E6-7F1D-4320-ACEC-6A857C81F1D5}" type="slidenum">
              <a:rPr lang="ta-IN" smtClean="0"/>
              <a:t>‹#›</a:t>
            </a:fld>
            <a:endParaRPr lang="ta-IN"/>
          </a:p>
        </p:txBody>
      </p:sp>
    </p:spTree>
    <p:extLst>
      <p:ext uri="{BB962C8B-B14F-4D97-AF65-F5344CB8AC3E}">
        <p14:creationId xmlns:p14="http://schemas.microsoft.com/office/powerpoint/2010/main" val="542420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a-IN" dirty="0"/>
          </a:p>
        </p:txBody>
      </p:sp>
      <p:sp>
        <p:nvSpPr>
          <p:cNvPr id="4" name="Slide Number Placeholder 3"/>
          <p:cNvSpPr>
            <a:spLocks noGrp="1"/>
          </p:cNvSpPr>
          <p:nvPr>
            <p:ph type="sldNum" sz="quarter" idx="5"/>
          </p:nvPr>
        </p:nvSpPr>
        <p:spPr/>
        <p:txBody>
          <a:bodyPr/>
          <a:lstStyle/>
          <a:p>
            <a:fld id="{8FA845E6-7F1D-4320-ACEC-6A857C81F1D5}" type="slidenum">
              <a:rPr lang="ta-IN" smtClean="0"/>
              <a:t>6</a:t>
            </a:fld>
            <a:endParaRPr lang="ta-IN"/>
          </a:p>
        </p:txBody>
      </p:sp>
    </p:spTree>
    <p:extLst>
      <p:ext uri="{BB962C8B-B14F-4D97-AF65-F5344CB8AC3E}">
        <p14:creationId xmlns:p14="http://schemas.microsoft.com/office/powerpoint/2010/main" val="2142679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0C3F2-125F-C05C-30A0-85C77647AAAB}"/>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A4816F-9B53-0B65-9552-F2B57244609D}"/>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5C9961-EDD2-6351-FACA-128B58B556C4}"/>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679BD33-12ED-891E-C973-3D84196B80BE}"/>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32A6ADE-BC26-B2CC-9516-EF2A94214111}"/>
              </a:ext>
            </a:extLst>
          </p:cNvPr>
          <p:cNvSpPr>
            <a:spLocks noGrp="1"/>
          </p:cNvSpPr>
          <p:nvPr>
            <p:ph type="sldNum" sz="quarter" idx="12"/>
          </p:nvPr>
        </p:nvSpPr>
        <p:spPr/>
        <p:txBody>
          <a:bodyPr/>
          <a:lstStyle>
            <a:lvl1pPr>
              <a:defRPr/>
            </a:lvl1pPr>
          </a:lstStyle>
          <a:p>
            <a:fld id="{63183D0D-DF78-4A86-93C3-F9747DEB223D}" type="slidenum">
              <a:rPr lang="en-US" altLang="en-US"/>
              <a:pPr/>
              <a:t>‹#›</a:t>
            </a:fld>
            <a:endParaRPr lang="en-US" altLang="en-US"/>
          </a:p>
        </p:txBody>
      </p:sp>
    </p:spTree>
    <p:extLst>
      <p:ext uri="{BB962C8B-B14F-4D97-AF65-F5344CB8AC3E}">
        <p14:creationId xmlns:p14="http://schemas.microsoft.com/office/powerpoint/2010/main" val="4031519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9FD89-8D19-C54B-D596-E2A73E76B2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1B5DB2-39F0-2981-70F7-A14EE7E4CA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E19AC0-6C85-639D-8391-EB34EB2EB9D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1BBBF2-A712-56B3-0E27-BC3C4F920735}"/>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E39CCB3-9EC2-3815-9279-2BC0DA4C96FB}"/>
              </a:ext>
            </a:extLst>
          </p:cNvPr>
          <p:cNvSpPr>
            <a:spLocks noGrp="1"/>
          </p:cNvSpPr>
          <p:nvPr>
            <p:ph type="sldNum" sz="quarter" idx="12"/>
          </p:nvPr>
        </p:nvSpPr>
        <p:spPr/>
        <p:txBody>
          <a:bodyPr/>
          <a:lstStyle>
            <a:lvl1pPr>
              <a:defRPr/>
            </a:lvl1pPr>
          </a:lstStyle>
          <a:p>
            <a:fld id="{F8B1D467-F82D-4AD8-9D1D-B9B0C2A36B94}" type="slidenum">
              <a:rPr lang="en-US" altLang="en-US"/>
              <a:pPr/>
              <a:t>‹#›</a:t>
            </a:fld>
            <a:endParaRPr lang="en-US" altLang="en-US"/>
          </a:p>
        </p:txBody>
      </p:sp>
    </p:spTree>
    <p:extLst>
      <p:ext uri="{BB962C8B-B14F-4D97-AF65-F5344CB8AC3E}">
        <p14:creationId xmlns:p14="http://schemas.microsoft.com/office/powerpoint/2010/main" val="417186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02E1BD-11E7-8762-96DC-1D9C2850668C}"/>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0EE7E6-112C-FCC4-2D67-790AC272CA78}"/>
              </a:ext>
            </a:extLst>
          </p:cNvPr>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9793C1-72E1-16DE-E1DB-0D9982968306}"/>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96869C9-CC1B-F499-6A4F-3D4B45D0F82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1F2483BF-D0F6-61CD-068E-AE2B7843BAFF}"/>
              </a:ext>
            </a:extLst>
          </p:cNvPr>
          <p:cNvSpPr>
            <a:spLocks noGrp="1"/>
          </p:cNvSpPr>
          <p:nvPr>
            <p:ph type="sldNum" sz="quarter" idx="12"/>
          </p:nvPr>
        </p:nvSpPr>
        <p:spPr/>
        <p:txBody>
          <a:bodyPr/>
          <a:lstStyle>
            <a:lvl1pPr>
              <a:defRPr/>
            </a:lvl1pPr>
          </a:lstStyle>
          <a:p>
            <a:fld id="{93ADF9EC-E650-417D-91A6-C37A3AC00B9A}" type="slidenum">
              <a:rPr lang="en-US" altLang="en-US"/>
              <a:pPr/>
              <a:t>‹#›</a:t>
            </a:fld>
            <a:endParaRPr lang="en-US" altLang="en-US"/>
          </a:p>
        </p:txBody>
      </p:sp>
    </p:spTree>
    <p:extLst>
      <p:ext uri="{BB962C8B-B14F-4D97-AF65-F5344CB8AC3E}">
        <p14:creationId xmlns:p14="http://schemas.microsoft.com/office/powerpoint/2010/main" val="2485366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53952-BA4E-4A7A-6F4C-C2CE1A0402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6351C8-6D55-9CC3-AE95-3317EADEA4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2E8723-43AA-5928-14F5-4C98555E4D4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8AE821F-D943-BCD7-6B25-C1392438A2A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768B050B-9186-2301-569C-569B1B65A364}"/>
              </a:ext>
            </a:extLst>
          </p:cNvPr>
          <p:cNvSpPr>
            <a:spLocks noGrp="1"/>
          </p:cNvSpPr>
          <p:nvPr>
            <p:ph type="sldNum" sz="quarter" idx="12"/>
          </p:nvPr>
        </p:nvSpPr>
        <p:spPr/>
        <p:txBody>
          <a:bodyPr/>
          <a:lstStyle>
            <a:lvl1pPr>
              <a:defRPr/>
            </a:lvl1pPr>
          </a:lstStyle>
          <a:p>
            <a:fld id="{BAC01B02-8C23-45A1-AAC7-ABE0281714D4}" type="slidenum">
              <a:rPr lang="en-US" altLang="en-US"/>
              <a:pPr/>
              <a:t>‹#›</a:t>
            </a:fld>
            <a:endParaRPr lang="en-US" altLang="en-US"/>
          </a:p>
        </p:txBody>
      </p:sp>
    </p:spTree>
    <p:extLst>
      <p:ext uri="{BB962C8B-B14F-4D97-AF65-F5344CB8AC3E}">
        <p14:creationId xmlns:p14="http://schemas.microsoft.com/office/powerpoint/2010/main" val="4126581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09F2-CD54-568E-5FEE-7026B41EFA5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722820-26FF-4B74-FA2C-A4BA99DD0028}"/>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465B80B4-C0FA-C3D7-E8CF-C51E212B0BD2}"/>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9F61B47-3BFB-5426-B387-66FC4062600A}"/>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980774E-2617-BFA2-A3D7-230D939E5158}"/>
              </a:ext>
            </a:extLst>
          </p:cNvPr>
          <p:cNvSpPr>
            <a:spLocks noGrp="1"/>
          </p:cNvSpPr>
          <p:nvPr>
            <p:ph type="sldNum" sz="quarter" idx="12"/>
          </p:nvPr>
        </p:nvSpPr>
        <p:spPr/>
        <p:txBody>
          <a:bodyPr/>
          <a:lstStyle>
            <a:lvl1pPr>
              <a:defRPr/>
            </a:lvl1pPr>
          </a:lstStyle>
          <a:p>
            <a:fld id="{98AFCA3E-4617-4A0F-947E-A209CF079188}" type="slidenum">
              <a:rPr lang="en-US" altLang="en-US"/>
              <a:pPr/>
              <a:t>‹#›</a:t>
            </a:fld>
            <a:endParaRPr lang="en-US" altLang="en-US"/>
          </a:p>
        </p:txBody>
      </p:sp>
    </p:spTree>
    <p:extLst>
      <p:ext uri="{BB962C8B-B14F-4D97-AF65-F5344CB8AC3E}">
        <p14:creationId xmlns:p14="http://schemas.microsoft.com/office/powerpoint/2010/main" val="835352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2DF8-5DE0-5D3D-DC33-1A7F4D9077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7BFEFE-C7F0-2EAA-C2EE-3638FEF729C7}"/>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95CA96-4947-46C5-F1DA-C4CEA5DF6075}"/>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063A10-9E17-9190-0CAC-A03580C729F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CAC6B2F2-916F-5B6D-73D2-90F246A45AF1}"/>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01F1BE36-89AF-B27F-8A11-B42E298A84F0}"/>
              </a:ext>
            </a:extLst>
          </p:cNvPr>
          <p:cNvSpPr>
            <a:spLocks noGrp="1"/>
          </p:cNvSpPr>
          <p:nvPr>
            <p:ph type="sldNum" sz="quarter" idx="12"/>
          </p:nvPr>
        </p:nvSpPr>
        <p:spPr/>
        <p:txBody>
          <a:bodyPr/>
          <a:lstStyle>
            <a:lvl1pPr>
              <a:defRPr/>
            </a:lvl1pPr>
          </a:lstStyle>
          <a:p>
            <a:fld id="{00F52EF0-A007-470A-AEA2-9A676AD249C5}" type="slidenum">
              <a:rPr lang="en-US" altLang="en-US"/>
              <a:pPr/>
              <a:t>‹#›</a:t>
            </a:fld>
            <a:endParaRPr lang="en-US" altLang="en-US"/>
          </a:p>
        </p:txBody>
      </p:sp>
    </p:spTree>
    <p:extLst>
      <p:ext uri="{BB962C8B-B14F-4D97-AF65-F5344CB8AC3E}">
        <p14:creationId xmlns:p14="http://schemas.microsoft.com/office/powerpoint/2010/main" val="2978704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A31D8-E67E-B913-B9CB-06D8A1718A9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9A43FC-CA06-85C4-9757-00236A10A6C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E7723B-21E8-B9C0-B309-C6C1BE75B0B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320187-05A8-8C9E-C04F-84A51FD0E95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BF1A9B-F3AD-587A-90AE-EEA742F0BFCD}"/>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14CE9C-948B-E776-C6B4-F1EB7DD978F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884EE58A-C718-C979-C9DA-3AB57649FBAB}"/>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7D18ADB9-9CCD-D3D0-A2B1-CBA62DAA1DB5}"/>
              </a:ext>
            </a:extLst>
          </p:cNvPr>
          <p:cNvSpPr>
            <a:spLocks noGrp="1"/>
          </p:cNvSpPr>
          <p:nvPr>
            <p:ph type="sldNum" sz="quarter" idx="12"/>
          </p:nvPr>
        </p:nvSpPr>
        <p:spPr/>
        <p:txBody>
          <a:bodyPr/>
          <a:lstStyle>
            <a:lvl1pPr>
              <a:defRPr/>
            </a:lvl1pPr>
          </a:lstStyle>
          <a:p>
            <a:fld id="{E239B55C-DB0E-4886-A6AD-21873F356092}" type="slidenum">
              <a:rPr lang="en-US" altLang="en-US"/>
              <a:pPr/>
              <a:t>‹#›</a:t>
            </a:fld>
            <a:endParaRPr lang="en-US" altLang="en-US"/>
          </a:p>
        </p:txBody>
      </p:sp>
    </p:spTree>
    <p:extLst>
      <p:ext uri="{BB962C8B-B14F-4D97-AF65-F5344CB8AC3E}">
        <p14:creationId xmlns:p14="http://schemas.microsoft.com/office/powerpoint/2010/main" val="3000865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5BEC-ACB9-B584-0D4C-35C35ACAD1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01DD57-F133-418E-7E10-0873FF084A02}"/>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F06D424B-252B-8EEF-FC60-6A0854CDB15F}"/>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891AE493-0196-9C28-F373-679536D10612}"/>
              </a:ext>
            </a:extLst>
          </p:cNvPr>
          <p:cNvSpPr>
            <a:spLocks noGrp="1"/>
          </p:cNvSpPr>
          <p:nvPr>
            <p:ph type="sldNum" sz="quarter" idx="12"/>
          </p:nvPr>
        </p:nvSpPr>
        <p:spPr/>
        <p:txBody>
          <a:bodyPr/>
          <a:lstStyle>
            <a:lvl1pPr>
              <a:defRPr/>
            </a:lvl1pPr>
          </a:lstStyle>
          <a:p>
            <a:fld id="{3322CB04-9AB6-4EDD-8A22-9A85B4C5C1EF}" type="slidenum">
              <a:rPr lang="en-US" altLang="en-US"/>
              <a:pPr/>
              <a:t>‹#›</a:t>
            </a:fld>
            <a:endParaRPr lang="en-US" altLang="en-US"/>
          </a:p>
        </p:txBody>
      </p:sp>
    </p:spTree>
    <p:extLst>
      <p:ext uri="{BB962C8B-B14F-4D97-AF65-F5344CB8AC3E}">
        <p14:creationId xmlns:p14="http://schemas.microsoft.com/office/powerpoint/2010/main" val="412815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72DFAF-B37D-B016-93D4-AFF8277C0DA6}"/>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EF8842F3-7573-7708-8435-91AED8761D5D}"/>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CBED862A-A533-1067-B224-7CE4A48AFDBA}"/>
              </a:ext>
            </a:extLst>
          </p:cNvPr>
          <p:cNvSpPr>
            <a:spLocks noGrp="1"/>
          </p:cNvSpPr>
          <p:nvPr>
            <p:ph type="sldNum" sz="quarter" idx="12"/>
          </p:nvPr>
        </p:nvSpPr>
        <p:spPr/>
        <p:txBody>
          <a:bodyPr/>
          <a:lstStyle>
            <a:lvl1pPr>
              <a:defRPr/>
            </a:lvl1pPr>
          </a:lstStyle>
          <a:p>
            <a:fld id="{871FC81D-0686-4A91-84DE-69A23B4E3CE7}" type="slidenum">
              <a:rPr lang="en-US" altLang="en-US"/>
              <a:pPr/>
              <a:t>‹#›</a:t>
            </a:fld>
            <a:endParaRPr lang="en-US" altLang="en-US"/>
          </a:p>
        </p:txBody>
      </p:sp>
    </p:spTree>
    <p:extLst>
      <p:ext uri="{BB962C8B-B14F-4D97-AF65-F5344CB8AC3E}">
        <p14:creationId xmlns:p14="http://schemas.microsoft.com/office/powerpoint/2010/main" val="3018987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3BD91-2160-7425-9920-3009B40E1782}"/>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84B5F1-E385-441E-C63E-7586424573D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3D82B2-151B-FDC0-E40D-D95CAAA28A5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F7D75F-FBA4-35A5-3325-FA8B0B51FE8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154B930E-E7FD-3B02-34D5-9E2BA6083640}"/>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C5F949D2-6D06-8735-9924-8C6F48FE47B6}"/>
              </a:ext>
            </a:extLst>
          </p:cNvPr>
          <p:cNvSpPr>
            <a:spLocks noGrp="1"/>
          </p:cNvSpPr>
          <p:nvPr>
            <p:ph type="sldNum" sz="quarter" idx="12"/>
          </p:nvPr>
        </p:nvSpPr>
        <p:spPr/>
        <p:txBody>
          <a:bodyPr/>
          <a:lstStyle>
            <a:lvl1pPr>
              <a:defRPr/>
            </a:lvl1pPr>
          </a:lstStyle>
          <a:p>
            <a:fld id="{D783426F-BF78-47E3-8E00-41C4FEE4A386}" type="slidenum">
              <a:rPr lang="en-US" altLang="en-US"/>
              <a:pPr/>
              <a:t>‹#›</a:t>
            </a:fld>
            <a:endParaRPr lang="en-US" altLang="en-US"/>
          </a:p>
        </p:txBody>
      </p:sp>
    </p:spTree>
    <p:extLst>
      <p:ext uri="{BB962C8B-B14F-4D97-AF65-F5344CB8AC3E}">
        <p14:creationId xmlns:p14="http://schemas.microsoft.com/office/powerpoint/2010/main" val="1820797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85529-CE55-F88C-731D-60288D50F97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81997B-340C-6592-A12E-98864C5B228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AE66CC-7D3B-908B-E57D-1D4C09278D2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BBC5AF-7809-670C-5E7D-539E342CA835}"/>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27CBB82-D3A1-46C3-2C5F-1EE78AF97E98}"/>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4A2A2C4F-2E0A-03DA-8CB5-C5DCDAB5CD3A}"/>
              </a:ext>
            </a:extLst>
          </p:cNvPr>
          <p:cNvSpPr>
            <a:spLocks noGrp="1"/>
          </p:cNvSpPr>
          <p:nvPr>
            <p:ph type="sldNum" sz="quarter" idx="12"/>
          </p:nvPr>
        </p:nvSpPr>
        <p:spPr/>
        <p:txBody>
          <a:bodyPr/>
          <a:lstStyle>
            <a:lvl1pPr>
              <a:defRPr/>
            </a:lvl1pPr>
          </a:lstStyle>
          <a:p>
            <a:fld id="{5682D045-3EE0-473D-8DB4-EF86BF3E7D4D}" type="slidenum">
              <a:rPr lang="en-US" altLang="en-US"/>
              <a:pPr/>
              <a:t>‹#›</a:t>
            </a:fld>
            <a:endParaRPr lang="en-US" altLang="en-US"/>
          </a:p>
        </p:txBody>
      </p:sp>
    </p:spTree>
    <p:extLst>
      <p:ext uri="{BB962C8B-B14F-4D97-AF65-F5344CB8AC3E}">
        <p14:creationId xmlns:p14="http://schemas.microsoft.com/office/powerpoint/2010/main" val="334294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805DE2A-A169-205F-457E-ABF264D2E2D1}"/>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F7BB356-BC5C-78A0-EF4A-E83EB7B0D794}"/>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555AC39-5599-3208-59FC-EFB346398479}"/>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12B3B7FC-7311-5AE6-C6E7-E0ABA89EE44F}"/>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77048CCC-E007-61D4-C935-792A3BF5BEEA}"/>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7B25D085-8FB8-49E5-9652-15246D909D9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55" name="Shape 27655"/>
        <p:cNvGrpSpPr/>
        <p:nvPr/>
      </p:nvGrpSpPr>
      <p:grpSpPr>
        <a:xfrm>
          <a:off x="0" y="0"/>
          <a:ext cx="0" cy="0"/>
          <a:chOff x="0" y="0"/>
          <a:chExt cx="0" cy="0"/>
        </a:xfrm>
      </p:grpSpPr>
      <p:sp>
        <p:nvSpPr>
          <p:cNvPr id="27656" name="Google Shape;27656;p1"/>
          <p:cNvSpPr txBox="1"/>
          <p:nvPr>
            <p:ph idx="1" type="subTitle"/>
          </p:nvPr>
        </p:nvSpPr>
        <p:spPr>
          <a:xfrm>
            <a:off x="2400300" y="2743200"/>
            <a:ext cx="6524400" cy="3429000"/>
          </a:xfrm>
          <a:prstGeom prst="rect">
            <a:avLst/>
          </a:prstGeom>
          <a:noFill/>
          <a:ln>
            <a:noFill/>
          </a:ln>
        </p:spPr>
        <p:txBody>
          <a:bodyPr anchorCtr="0" anchor="t" bIns="45700" lIns="91425" spcFirstLastPara="1" rIns="91425" wrap="square" tIns="45700">
            <a:noAutofit/>
          </a:bodyPr>
          <a:lstStyle/>
          <a:p>
            <a:pPr indent="0" lvl="0" marL="0" rtl="0" algn="r">
              <a:lnSpc>
                <a:spcPct val="80000"/>
              </a:lnSpc>
              <a:spcBef>
                <a:spcPts val="0"/>
              </a:spcBef>
              <a:spcAft>
                <a:spcPts val="0"/>
              </a:spcAft>
              <a:buClr>
                <a:schemeClr val="dk1"/>
              </a:buClr>
              <a:buSzPts val="2800"/>
              <a:buFont typeface="Arial"/>
              <a:buNone/>
            </a:pPr>
            <a:r>
              <a:rPr lang="en-US" sz="2800"/>
              <a:t>   </a:t>
            </a:r>
            <a:endParaRPr/>
          </a:p>
          <a:p>
            <a:pPr indent="0" lvl="0" marL="0" rtl="0" algn="r">
              <a:lnSpc>
                <a:spcPct val="80000"/>
              </a:lnSpc>
              <a:spcBef>
                <a:spcPts val="480"/>
              </a:spcBef>
              <a:spcAft>
                <a:spcPts val="0"/>
              </a:spcAft>
              <a:buClr>
                <a:srgbClr val="FF0000"/>
              </a:buClr>
              <a:buSzPts val="2400"/>
              <a:buFont typeface="Arial"/>
              <a:buNone/>
            </a:pPr>
            <a:r>
              <a:rPr b="1" lang="en-US">
                <a:solidFill>
                  <a:srgbClr val="FF0000"/>
                </a:solidFill>
              </a:rPr>
              <a:t>Team ID:</a:t>
            </a:r>
            <a:endParaRPr/>
          </a:p>
          <a:p>
            <a:pPr indent="0" lvl="0" marL="0" rtl="0" algn="r">
              <a:lnSpc>
                <a:spcPct val="80000"/>
              </a:lnSpc>
              <a:spcBef>
                <a:spcPts val="480"/>
              </a:spcBef>
              <a:spcAft>
                <a:spcPts val="0"/>
              </a:spcAft>
              <a:buClr>
                <a:srgbClr val="0000FF"/>
              </a:buClr>
              <a:buSzPts val="2400"/>
              <a:buFont typeface="Arial"/>
              <a:buNone/>
            </a:pPr>
            <a:r>
              <a:rPr b="1" lang="en-US">
                <a:solidFill>
                  <a:srgbClr val="0000FF"/>
                </a:solidFill>
              </a:rPr>
              <a:t>PNT2022TMID23111</a:t>
            </a:r>
            <a:endParaRPr/>
          </a:p>
          <a:p>
            <a:pPr indent="0" lvl="0" marL="0" rtl="0" algn="r">
              <a:lnSpc>
                <a:spcPct val="80000"/>
              </a:lnSpc>
              <a:spcBef>
                <a:spcPts val="480"/>
              </a:spcBef>
              <a:spcAft>
                <a:spcPts val="0"/>
              </a:spcAft>
              <a:buClr>
                <a:srgbClr val="FF0000"/>
              </a:buClr>
              <a:buSzPts val="2400"/>
              <a:buFont typeface="Arial"/>
              <a:buNone/>
            </a:pPr>
            <a:r>
              <a:rPr b="1" lang="en-US">
                <a:solidFill>
                  <a:srgbClr val="FF0000"/>
                </a:solidFill>
              </a:rPr>
              <a:t>Team Leader:</a:t>
            </a:r>
            <a:endParaRPr/>
          </a:p>
          <a:p>
            <a:pPr indent="0" lvl="0" marL="0" rtl="0" algn="ctr">
              <a:lnSpc>
                <a:spcPct val="80000"/>
              </a:lnSpc>
              <a:spcBef>
                <a:spcPts val="480"/>
              </a:spcBef>
              <a:spcAft>
                <a:spcPts val="0"/>
              </a:spcAft>
              <a:buClr>
                <a:srgbClr val="0000FF"/>
              </a:buClr>
              <a:buSzPts val="2400"/>
              <a:buFont typeface="Arial"/>
              <a:buNone/>
            </a:pPr>
            <a:r>
              <a:rPr b="1" lang="en-US">
                <a:solidFill>
                  <a:srgbClr val="0000FF"/>
                </a:solidFill>
              </a:rPr>
              <a:t>                                                         Buvisa D</a:t>
            </a:r>
            <a:endParaRPr/>
          </a:p>
          <a:p>
            <a:pPr indent="0" lvl="0" marL="0" rtl="0" algn="r">
              <a:lnSpc>
                <a:spcPct val="80000"/>
              </a:lnSpc>
              <a:spcBef>
                <a:spcPts val="480"/>
              </a:spcBef>
              <a:spcAft>
                <a:spcPts val="0"/>
              </a:spcAft>
              <a:buClr>
                <a:srgbClr val="FF0000"/>
              </a:buClr>
              <a:buSzPts val="2400"/>
              <a:buFont typeface="Arial"/>
              <a:buNone/>
            </a:pPr>
            <a:r>
              <a:rPr b="1" lang="en-US">
                <a:solidFill>
                  <a:srgbClr val="FF0000"/>
                </a:solidFill>
              </a:rPr>
              <a:t>Team Members:</a:t>
            </a:r>
            <a:endParaRPr/>
          </a:p>
          <a:p>
            <a:pPr indent="0" lvl="0" marL="0" rtl="0" algn="r">
              <a:lnSpc>
                <a:spcPct val="80000"/>
              </a:lnSpc>
              <a:spcBef>
                <a:spcPts val="480"/>
              </a:spcBef>
              <a:spcAft>
                <a:spcPts val="0"/>
              </a:spcAft>
              <a:buClr>
                <a:srgbClr val="0000FF"/>
              </a:buClr>
              <a:buSzPts val="2400"/>
              <a:buFont typeface="Arial"/>
              <a:buNone/>
            </a:pPr>
            <a:r>
              <a:rPr b="1" lang="en-US">
                <a:solidFill>
                  <a:srgbClr val="0000FF"/>
                </a:solidFill>
              </a:rPr>
              <a:t>Gokula vani.B</a:t>
            </a:r>
            <a:endParaRPr b="1">
              <a:solidFill>
                <a:srgbClr val="0000FF"/>
              </a:solidFill>
            </a:endParaRPr>
          </a:p>
          <a:p>
            <a:pPr indent="0" lvl="0" marL="0" rtl="0" algn="r">
              <a:lnSpc>
                <a:spcPct val="80000"/>
              </a:lnSpc>
              <a:spcBef>
                <a:spcPts val="480"/>
              </a:spcBef>
              <a:spcAft>
                <a:spcPts val="0"/>
              </a:spcAft>
              <a:buClr>
                <a:srgbClr val="0000FF"/>
              </a:buClr>
              <a:buSzPts val="2400"/>
              <a:buFont typeface="Arial"/>
              <a:buNone/>
            </a:pPr>
            <a:r>
              <a:rPr b="1" lang="en-US">
                <a:solidFill>
                  <a:srgbClr val="0000FF"/>
                </a:solidFill>
              </a:rPr>
              <a:t>Mahalakshmi.J</a:t>
            </a:r>
            <a:endParaRPr b="1">
              <a:solidFill>
                <a:srgbClr val="0000FF"/>
              </a:solidFill>
            </a:endParaRPr>
          </a:p>
          <a:p>
            <a:pPr indent="0" lvl="0" marL="0" rtl="0" algn="r">
              <a:lnSpc>
                <a:spcPct val="80000"/>
              </a:lnSpc>
              <a:spcBef>
                <a:spcPts val="480"/>
              </a:spcBef>
              <a:spcAft>
                <a:spcPts val="0"/>
              </a:spcAft>
              <a:buClr>
                <a:srgbClr val="0000FF"/>
              </a:buClr>
              <a:buSzPts val="2400"/>
              <a:buFont typeface="Arial"/>
              <a:buNone/>
            </a:pPr>
            <a:r>
              <a:rPr b="1" lang="en-US">
                <a:solidFill>
                  <a:srgbClr val="0000FF"/>
                </a:solidFill>
              </a:rPr>
              <a:t>Nithya Sri .R</a:t>
            </a:r>
            <a:endParaRPr b="1">
              <a:solidFill>
                <a:srgbClr val="0000FF"/>
              </a:solidFill>
            </a:endParaRPr>
          </a:p>
        </p:txBody>
      </p:sp>
      <p:sp>
        <p:nvSpPr>
          <p:cNvPr id="27657" name="Google Shape;27657;p1"/>
          <p:cNvSpPr/>
          <p:nvPr/>
        </p:nvSpPr>
        <p:spPr>
          <a:xfrm>
            <a:off x="0" y="6172200"/>
            <a:ext cx="9144000" cy="685800"/>
          </a:xfrm>
          <a:prstGeom prst="rect">
            <a:avLst/>
          </a:prstGeom>
          <a:solidFill>
            <a:srgbClr val="0099FF"/>
          </a:solidFill>
          <a:ln cap="flat" cmpd="sng" w="9525">
            <a:solidFill>
              <a:srgbClr val="0099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000099"/>
                </a:solidFill>
                <a:latin typeface="Arial"/>
                <a:ea typeface="Arial"/>
                <a:cs typeface="Arial"/>
                <a:sym typeface="Arial"/>
              </a:rPr>
              <a:t>Department of Computer Science &amp; Engineering                                                   	                                     	                 </a:t>
            </a:r>
            <a:endParaRPr/>
          </a:p>
          <a:p>
            <a:pPr indent="0" lvl="0" marL="0" marR="0" rtl="0" algn="l">
              <a:spcBef>
                <a:spcPts val="0"/>
              </a:spcBef>
              <a:spcAft>
                <a:spcPts val="0"/>
              </a:spcAft>
              <a:buNone/>
            </a:pPr>
            <a:r>
              <a:rPr lang="en-US" sz="1200">
                <a:solidFill>
                  <a:srgbClr val="000099"/>
                </a:solidFill>
                <a:latin typeface="Arial"/>
                <a:ea typeface="Arial"/>
                <a:cs typeface="Arial"/>
                <a:sym typeface="Arial"/>
              </a:rPr>
              <a:t>Velammal College of Engineering and Technology                                                                    		                </a:t>
            </a:r>
            <a:endParaRPr/>
          </a:p>
        </p:txBody>
      </p:sp>
      <p:sp>
        <p:nvSpPr>
          <p:cNvPr id="27658" name="Google Shape;27658;p1"/>
          <p:cNvSpPr/>
          <p:nvPr/>
        </p:nvSpPr>
        <p:spPr>
          <a:xfrm>
            <a:off x="0" y="3886200"/>
            <a:ext cx="5105400" cy="16764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b="1" lang="en-US" sz="2400" u="none">
                <a:solidFill>
                  <a:srgbClr val="FF0000"/>
                </a:solidFill>
                <a:latin typeface="Arial"/>
                <a:ea typeface="Arial"/>
                <a:cs typeface="Arial"/>
                <a:sym typeface="Arial"/>
              </a:rPr>
              <a:t>Facutly Mentor:</a:t>
            </a:r>
            <a:endParaRPr/>
          </a:p>
          <a:p>
            <a:pPr indent="0" lvl="0" marL="0" marR="0" rtl="0" algn="l">
              <a:lnSpc>
                <a:spcPct val="80000"/>
              </a:lnSpc>
              <a:spcBef>
                <a:spcPts val="480"/>
              </a:spcBef>
              <a:spcAft>
                <a:spcPts val="0"/>
              </a:spcAft>
              <a:buNone/>
            </a:pPr>
            <a:r>
              <a:rPr b="1" lang="en-US" sz="2400">
                <a:solidFill>
                  <a:srgbClr val="0000FF"/>
                </a:solidFill>
              </a:rPr>
              <a:t>Mr.M.Sakthivel</a:t>
            </a:r>
            <a:r>
              <a:rPr b="1" lang="en-US" sz="2400" u="none">
                <a:solidFill>
                  <a:srgbClr val="0000FF"/>
                </a:solidFill>
                <a:latin typeface="Arial"/>
                <a:ea typeface="Arial"/>
                <a:cs typeface="Arial"/>
                <a:sym typeface="Arial"/>
              </a:rPr>
              <a:t>, B.E, M.E, </a:t>
            </a:r>
            <a:endParaRPr/>
          </a:p>
          <a:p>
            <a:pPr indent="0" lvl="0" marL="0" marR="0" rtl="0" algn="l">
              <a:lnSpc>
                <a:spcPct val="80000"/>
              </a:lnSpc>
              <a:spcBef>
                <a:spcPts val="480"/>
              </a:spcBef>
              <a:spcAft>
                <a:spcPts val="0"/>
              </a:spcAft>
              <a:buNone/>
            </a:pPr>
            <a:r>
              <a:rPr b="1" lang="en-US" sz="2400" u="none">
                <a:solidFill>
                  <a:srgbClr val="0000FF"/>
                </a:solidFill>
                <a:latin typeface="Arial"/>
                <a:ea typeface="Arial"/>
                <a:cs typeface="Arial"/>
                <a:sym typeface="Arial"/>
              </a:rPr>
              <a:t> </a:t>
            </a:r>
            <a:endParaRPr/>
          </a:p>
          <a:p>
            <a:pPr indent="0" lvl="0" marL="0" marR="0" rtl="0" algn="l">
              <a:lnSpc>
                <a:spcPct val="80000"/>
              </a:lnSpc>
              <a:spcBef>
                <a:spcPts val="480"/>
              </a:spcBef>
              <a:spcAft>
                <a:spcPts val="0"/>
              </a:spcAft>
              <a:buNone/>
            </a:pPr>
            <a:r>
              <a:t/>
            </a:r>
            <a:endParaRPr b="1" sz="2400" u="none">
              <a:solidFill>
                <a:srgbClr val="0000FF"/>
              </a:solidFill>
              <a:latin typeface="Arial"/>
              <a:ea typeface="Arial"/>
              <a:cs typeface="Arial"/>
              <a:sym typeface="Arial"/>
            </a:endParaRPr>
          </a:p>
        </p:txBody>
      </p:sp>
      <p:sp>
        <p:nvSpPr>
          <p:cNvPr id="27659" name="Google Shape;27659;p1"/>
          <p:cNvSpPr/>
          <p:nvPr/>
        </p:nvSpPr>
        <p:spPr>
          <a:xfrm>
            <a:off x="0" y="228600"/>
            <a:ext cx="9144000" cy="304800"/>
          </a:xfrm>
          <a:prstGeom prst="rect">
            <a:avLst/>
          </a:prstGeom>
          <a:gradFill>
            <a:gsLst>
              <a:gs pos="0">
                <a:srgbClr val="0099FF"/>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660" name="Google Shape;27660;p1"/>
          <p:cNvSpPr txBox="1"/>
          <p:nvPr>
            <p:ph type="ctrTitle"/>
          </p:nvPr>
        </p:nvSpPr>
        <p:spPr>
          <a:xfrm>
            <a:off x="685800" y="228601"/>
            <a:ext cx="7772400" cy="2895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solidFill>
                  <a:srgbClr val="FF0000"/>
                </a:solidFill>
              </a:rPr>
              <a:t>FERTILIZERS RECOMMENDATION SYSTEM FOR DISEASE PREDICTION</a:t>
            </a:r>
            <a:endParaRPr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84379B0-DE68-54C4-5129-DF3EB67D4A28}"/>
              </a:ext>
            </a:extLst>
          </p:cNvPr>
          <p:cNvSpPr>
            <a:spLocks noGrp="1" noChangeArrowheads="1"/>
          </p:cNvSpPr>
          <p:nvPr>
            <p:ph type="ctrTitle"/>
          </p:nvPr>
        </p:nvSpPr>
        <p:spPr>
          <a:xfrm>
            <a:off x="685800" y="609600"/>
            <a:ext cx="7772400" cy="457200"/>
          </a:xfrm>
        </p:spPr>
        <p:txBody>
          <a:bodyPr anchor="ctr"/>
          <a:lstStyle/>
          <a:p>
            <a:r>
              <a:rPr lang="en-US" altLang="en-US" sz="4400" b="1" dirty="0">
                <a:solidFill>
                  <a:srgbClr val="FF0000"/>
                </a:solidFill>
              </a:rPr>
              <a:t>Project Description</a:t>
            </a:r>
            <a:r>
              <a:rPr lang="en-US" altLang="en-US" sz="4400" dirty="0"/>
              <a:t> </a:t>
            </a:r>
            <a:r>
              <a:rPr lang="en-US" altLang="en-US" sz="4000" dirty="0"/>
              <a:t>  </a:t>
            </a:r>
          </a:p>
        </p:txBody>
      </p:sp>
      <p:sp>
        <p:nvSpPr>
          <p:cNvPr id="27652" name="Rectangle 4">
            <a:extLst>
              <a:ext uri="{FF2B5EF4-FFF2-40B4-BE49-F238E27FC236}">
                <a16:creationId xmlns:a16="http://schemas.microsoft.com/office/drawing/2014/main" id="{D1326E05-B937-8167-8827-C632A2FA8320}"/>
              </a:ext>
            </a:extLst>
          </p:cNvPr>
          <p:cNvSpPr>
            <a:spLocks noChangeArrowheads="1"/>
          </p:cNvSpPr>
          <p:nvPr/>
        </p:nvSpPr>
        <p:spPr bwMode="auto">
          <a:xfrm>
            <a:off x="609600" y="1600200"/>
            <a:ext cx="78486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just"/>
            <a:endParaRPr lang="en-US" altLang="en-US" sz="2000" b="1" dirty="0">
              <a:solidFill>
                <a:srgbClr val="0000FF"/>
              </a:solidFill>
            </a:endParaRPr>
          </a:p>
          <a:p>
            <a:pPr algn="l">
              <a:buFont typeface="Wingdings" panose="05000000000000000000" pitchFamily="2" charset="2"/>
              <a:buChar char="Ø"/>
            </a:pPr>
            <a:endParaRPr lang="en-US" altLang="en-US" sz="20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solidFill>
                <a:srgbClr val="0000FF"/>
              </a:solidFill>
            </a:endParaRPr>
          </a:p>
        </p:txBody>
      </p:sp>
      <p:sp>
        <p:nvSpPr>
          <p:cNvPr id="27653" name="Rectangle 5">
            <a:extLst>
              <a:ext uri="{FF2B5EF4-FFF2-40B4-BE49-F238E27FC236}">
                <a16:creationId xmlns:a16="http://schemas.microsoft.com/office/drawing/2014/main" id="{8789A04A-1E54-96CA-26DA-CBC2E5EA16B5}"/>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id="{5AF5032D-AC34-A24B-A2F0-B892CC4C6496}"/>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Computer Science &amp; Engineering</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r>
              <a:rPr lang="en-US" altLang="en-US" sz="1400" dirty="0">
                <a:solidFill>
                  <a:srgbClr val="000099"/>
                </a:solidFill>
              </a:rPr>
              <a:t> </a:t>
            </a:r>
          </a:p>
        </p:txBody>
      </p:sp>
      <p:sp>
        <p:nvSpPr>
          <p:cNvPr id="3" name="Rectangle 2"/>
          <p:cNvSpPr/>
          <p:nvPr/>
        </p:nvSpPr>
        <p:spPr>
          <a:xfrm>
            <a:off x="838200" y="1305342"/>
            <a:ext cx="7620000" cy="4708981"/>
          </a:xfrm>
          <a:prstGeom prst="rect">
            <a:avLst/>
          </a:prstGeom>
        </p:spPr>
        <p:txBody>
          <a:bodyPr wrap="square">
            <a:spAutoFit/>
          </a:bodyPr>
          <a:lstStyle/>
          <a:p>
            <a:pPr marL="342900" indent="-342900">
              <a:spcBef>
                <a:spcPts val="0"/>
              </a:spcBef>
              <a:spcAft>
                <a:spcPts val="0"/>
              </a:spcAft>
              <a:buFont typeface="Arial" panose="020B0604020202020204" pitchFamily="34" charset="0"/>
              <a:buChar char="•"/>
            </a:pPr>
            <a:r>
              <a:rPr lang="en-US" sz="2000" b="1" dirty="0">
                <a:solidFill>
                  <a:srgbClr val="0000FF"/>
                </a:solidFill>
                <a:cs typeface="Times New Roman" panose="02020603050405020304" pitchFamily="18" charset="0"/>
              </a:rPr>
              <a:t>Agriculture is the most important sector in today’s life. Most plants are affected by a wide variety of bacterial and fungal diseases</a:t>
            </a:r>
          </a:p>
          <a:p>
            <a:pPr marL="342900" indent="-342900">
              <a:spcBef>
                <a:spcPts val="0"/>
              </a:spcBef>
              <a:spcAft>
                <a:spcPts val="0"/>
              </a:spcAft>
              <a:buFont typeface="Arial" panose="020B0604020202020204" pitchFamily="34" charset="0"/>
              <a:buChar char="•"/>
            </a:pPr>
            <a:r>
              <a:rPr lang="en-US" sz="2000" b="1" dirty="0">
                <a:solidFill>
                  <a:srgbClr val="0000FF"/>
                </a:solidFill>
                <a:cs typeface="Times New Roman" panose="02020603050405020304" pitchFamily="18" charset="0"/>
              </a:rPr>
              <a:t>Hence, early and accurate identification of plant diseases is essential to ensure high quantity and best quality</a:t>
            </a:r>
          </a:p>
          <a:p>
            <a:pPr marL="342900" indent="-342900">
              <a:spcBef>
                <a:spcPts val="0"/>
              </a:spcBef>
              <a:spcAft>
                <a:spcPts val="0"/>
              </a:spcAft>
              <a:buFont typeface="Arial" panose="020B0604020202020204" pitchFamily="34" charset="0"/>
              <a:buChar char="•"/>
            </a:pPr>
            <a:r>
              <a:rPr lang="en-US" sz="2000" b="1" dirty="0">
                <a:solidFill>
                  <a:srgbClr val="0000FF"/>
                </a:solidFill>
                <a:cs typeface="Times New Roman" panose="02020603050405020304" pitchFamily="18" charset="0"/>
              </a:rPr>
              <a:t>In recent years, the number of diseases on plants and the degree of harm caused has increased due to the variation in pathogen varieties, changes in cultivation methods, and inadequate plant protection techniques</a:t>
            </a:r>
          </a:p>
          <a:p>
            <a:pPr marL="342900" indent="-342900">
              <a:spcBef>
                <a:spcPts val="0"/>
              </a:spcBef>
              <a:spcAft>
                <a:spcPts val="0"/>
              </a:spcAft>
              <a:buFont typeface="Arial" panose="020B0604020202020204" pitchFamily="34" charset="0"/>
              <a:buChar char="•"/>
            </a:pPr>
            <a:r>
              <a:rPr lang="en-US" sz="2000" b="1" dirty="0">
                <a:solidFill>
                  <a:srgbClr val="0000FF"/>
                </a:solidFill>
                <a:cs typeface="Times New Roman" panose="02020603050405020304" pitchFamily="18" charset="0"/>
              </a:rPr>
              <a:t>An automated system is introduced to identify different diseases on plants by checking the symptoms shown on the leaves of the plant</a:t>
            </a:r>
          </a:p>
          <a:p>
            <a:pPr marL="342900" indent="-342900">
              <a:spcBef>
                <a:spcPts val="0"/>
              </a:spcBef>
              <a:spcAft>
                <a:spcPts val="0"/>
              </a:spcAft>
              <a:buFont typeface="Arial" panose="020B0604020202020204" pitchFamily="34" charset="0"/>
              <a:buChar char="•"/>
            </a:pPr>
            <a:r>
              <a:rPr lang="en-US" sz="2000" b="1" dirty="0">
                <a:solidFill>
                  <a:srgbClr val="0000FF"/>
                </a:solidFill>
                <a:cs typeface="Times New Roman" panose="02020603050405020304" pitchFamily="18" charset="0"/>
              </a:rPr>
              <a:t>Deep learning techniques are used to identify the diseases and suggest the precautions that can be taken for those diseases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 Survey Paper-1</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33400" y="1219200"/>
            <a:ext cx="8382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marL="342900" indent="-342900" algn="l">
              <a:buFont typeface="Arial" panose="020B0604020202020204" pitchFamily="34" charset="0"/>
              <a:buChar char="•"/>
            </a:pPr>
            <a:r>
              <a:rPr lang="en-US" sz="2400" b="1" dirty="0">
                <a:solidFill>
                  <a:srgbClr val="FF0000"/>
                </a:solidFill>
                <a:cs typeface="Arial" panose="020B0604020202020204" pitchFamily="34" charset="0"/>
              </a:rPr>
              <a:t>Author – </a:t>
            </a:r>
            <a:r>
              <a:rPr lang="en-US" sz="2400" b="1" dirty="0" err="1">
                <a:solidFill>
                  <a:srgbClr val="0000FF"/>
                </a:solidFill>
                <a:cs typeface="Arial" panose="020B0604020202020204" pitchFamily="34" charset="0"/>
              </a:rPr>
              <a:t>Limin</a:t>
            </a:r>
            <a:r>
              <a:rPr lang="en-US" sz="2400" b="1" dirty="0">
                <a:solidFill>
                  <a:srgbClr val="0000FF"/>
                </a:solidFill>
                <a:cs typeface="Arial" panose="020B0604020202020204" pitchFamily="34" charset="0"/>
              </a:rPr>
              <a:t> </a:t>
            </a:r>
            <a:r>
              <a:rPr lang="en-US" sz="2400" b="1" dirty="0" err="1">
                <a:solidFill>
                  <a:srgbClr val="0000FF"/>
                </a:solidFill>
                <a:cs typeface="Arial" panose="020B0604020202020204" pitchFamily="34" charset="0"/>
              </a:rPr>
              <a:t>Chuan</a:t>
            </a:r>
            <a:r>
              <a:rPr lang="en-US" sz="2400" b="1" dirty="0">
                <a:solidFill>
                  <a:srgbClr val="0000FF"/>
                </a:solidFill>
                <a:cs typeface="Arial" panose="020B0604020202020204" pitchFamily="34" charset="0"/>
              </a:rPr>
              <a:t>, Ping </a:t>
            </a:r>
            <a:r>
              <a:rPr lang="en-US" sz="2400" b="1" dirty="0" err="1">
                <a:solidFill>
                  <a:srgbClr val="0000FF"/>
                </a:solidFill>
                <a:cs typeface="Arial" panose="020B0604020202020204" pitchFamily="34" charset="0"/>
              </a:rPr>
              <a:t>Hea</a:t>
            </a:r>
            <a:endParaRPr lang="en-US" sz="2400" b="1" dirty="0">
              <a:solidFill>
                <a:srgbClr val="0000FF"/>
              </a:solidFill>
              <a:cs typeface="Arial" panose="020B0604020202020204" pitchFamily="34" charset="0"/>
            </a:endParaRPr>
          </a:p>
          <a:p>
            <a:pPr marL="342900" indent="-342900" algn="l">
              <a:buFont typeface="Arial" panose="020B0604020202020204" pitchFamily="34" charset="0"/>
              <a:buChar char="•"/>
            </a:pPr>
            <a:r>
              <a:rPr lang="en-US" sz="2400" b="1" dirty="0">
                <a:solidFill>
                  <a:srgbClr val="FF0000"/>
                </a:solidFill>
                <a:cs typeface="Arial" panose="020B0604020202020204" pitchFamily="34" charset="0"/>
              </a:rPr>
              <a:t>Title – </a:t>
            </a:r>
            <a:r>
              <a:rPr lang="en-US" sz="2400" b="1" dirty="0">
                <a:solidFill>
                  <a:srgbClr val="0000FF"/>
                </a:solidFill>
                <a:cs typeface="Arial" panose="020B0604020202020204" pitchFamily="34" charset="0"/>
              </a:rPr>
              <a:t>Estimating Nutrient update requirements for wheat in China</a:t>
            </a:r>
          </a:p>
          <a:p>
            <a:pPr marL="342900" indent="-342900" algn="l">
              <a:buFont typeface="Arial" panose="020B0604020202020204" pitchFamily="34" charset="0"/>
              <a:buChar char="•"/>
            </a:pPr>
            <a:r>
              <a:rPr lang="en-US" sz="2400" b="1" dirty="0">
                <a:solidFill>
                  <a:srgbClr val="FF0000"/>
                </a:solidFill>
                <a:cs typeface="Arial" panose="020B0604020202020204" pitchFamily="34" charset="0"/>
              </a:rPr>
              <a:t>Established By - </a:t>
            </a:r>
            <a:r>
              <a:rPr lang="en-US" sz="2400" b="1" dirty="0">
                <a:solidFill>
                  <a:srgbClr val="0000FF"/>
                </a:solidFill>
                <a:cs typeface="Arial" panose="020B0604020202020204" pitchFamily="34" charset="0"/>
              </a:rPr>
              <a:t>IEEE</a:t>
            </a:r>
          </a:p>
          <a:p>
            <a:pPr marL="342900" indent="-342900" algn="l">
              <a:buFont typeface="Arial" panose="020B0604020202020204" pitchFamily="34" charset="0"/>
              <a:buChar char="•"/>
            </a:pPr>
            <a:r>
              <a:rPr lang="en-US" sz="2400" b="1" dirty="0">
                <a:solidFill>
                  <a:srgbClr val="FF0000"/>
                </a:solidFill>
                <a:cs typeface="Arial" panose="020B0604020202020204" pitchFamily="34" charset="0"/>
              </a:rPr>
              <a:t>Published Time – </a:t>
            </a:r>
            <a:r>
              <a:rPr lang="en-US" sz="2400" b="1" dirty="0">
                <a:solidFill>
                  <a:srgbClr val="0000FF"/>
                </a:solidFill>
                <a:cs typeface="Arial" panose="020B0604020202020204" pitchFamily="34" charset="0"/>
              </a:rPr>
              <a:t>January 2013</a:t>
            </a:r>
          </a:p>
          <a:p>
            <a:pPr marL="342900" indent="-342900" algn="l">
              <a:buFont typeface="Arial" panose="020B0604020202020204" pitchFamily="34" charset="0"/>
              <a:buChar char="•"/>
            </a:pPr>
            <a:r>
              <a:rPr lang="en-US" sz="2400" b="1" dirty="0">
                <a:solidFill>
                  <a:srgbClr val="FF0000"/>
                </a:solidFill>
                <a:cs typeface="Arial" panose="020B0604020202020204" pitchFamily="34" charset="0"/>
              </a:rPr>
              <a:t>Objectives - </a:t>
            </a:r>
            <a:r>
              <a:rPr lang="en-US" sz="2400" b="1" i="0" dirty="0">
                <a:solidFill>
                  <a:srgbClr val="0000FF"/>
                </a:solidFill>
                <a:effectLst/>
                <a:cs typeface="Arial" panose="020B0604020202020204" pitchFamily="34" charset="0"/>
              </a:rPr>
              <a:t>Two parameters namely yield response and agronomic efficiency are used by the recommendation system. </a:t>
            </a:r>
            <a:r>
              <a:rPr lang="en-US" sz="2400" b="1" dirty="0">
                <a:solidFill>
                  <a:srgbClr val="0000FF"/>
                </a:solidFill>
                <a:cs typeface="Arial" panose="020B0604020202020204" pitchFamily="34" charset="0"/>
              </a:rPr>
              <a:t>It </a:t>
            </a:r>
            <a:r>
              <a:rPr lang="en-US" sz="2400" b="1" i="0" dirty="0">
                <a:solidFill>
                  <a:srgbClr val="0000FF"/>
                </a:solidFill>
                <a:effectLst/>
                <a:cs typeface="Arial" panose="020B0604020202020204" pitchFamily="34" charset="0"/>
              </a:rPr>
              <a:t>also considers the Nitrogen, Phosphorous, and Potassium (NPK) contents for fertilizer recommendation of wheat. It helps to prevent the inappropriate application of fertilizers in wheat production systems in China. </a:t>
            </a:r>
            <a:endParaRPr lang="en-US" sz="1400" dirty="0"/>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id="{C1CD9068-C7B1-C44E-967F-271EF420DFC1}"/>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Computer Science &amp; Engineering</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495300"/>
            <a:ext cx="7772400" cy="457200"/>
          </a:xfrm>
        </p:spPr>
        <p:txBody>
          <a:bodyPr anchor="ctr"/>
          <a:lstStyle/>
          <a:p>
            <a:r>
              <a:rPr lang="en-US" altLang="en-US" sz="4000" b="1" dirty="0">
                <a:solidFill>
                  <a:srgbClr val="FF0000"/>
                </a:solidFill>
              </a:rPr>
              <a:t> Survey Paper-2</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33400" y="1047750"/>
            <a:ext cx="8458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marL="342900" indent="-342900" algn="l">
              <a:buFont typeface="Arial" panose="020B0604020202020204" pitchFamily="34" charset="0"/>
              <a:buChar char="•"/>
            </a:pPr>
            <a:r>
              <a:rPr lang="en-US" sz="2400" b="1" dirty="0">
                <a:solidFill>
                  <a:srgbClr val="FF0000"/>
                </a:solidFill>
                <a:latin typeface="+mn-lt"/>
                <a:cs typeface="Arial" panose="020B0604020202020204" pitchFamily="34" charset="0"/>
              </a:rPr>
              <a:t>Author - </a:t>
            </a:r>
            <a:r>
              <a:rPr lang="en-IN" sz="2400" b="1" dirty="0">
                <a:solidFill>
                  <a:srgbClr val="0000FF"/>
                </a:solidFill>
                <a:effectLst/>
                <a:latin typeface="+mn-lt"/>
                <a:ea typeface="Calibri" panose="020F0502020204030204" pitchFamily="34" charset="0"/>
              </a:rPr>
              <a:t>Hao Zhang, Li Zhang, </a:t>
            </a:r>
            <a:r>
              <a:rPr lang="en-IN" sz="2400" b="1" dirty="0" err="1">
                <a:solidFill>
                  <a:srgbClr val="0000FF"/>
                </a:solidFill>
                <a:effectLst/>
                <a:latin typeface="+mn-lt"/>
                <a:ea typeface="Calibri" panose="020F0502020204030204" pitchFamily="34" charset="0"/>
              </a:rPr>
              <a:t>Yanna</a:t>
            </a:r>
            <a:r>
              <a:rPr lang="en-IN" sz="2400" b="1" dirty="0">
                <a:solidFill>
                  <a:srgbClr val="0000FF"/>
                </a:solidFill>
                <a:effectLst/>
                <a:latin typeface="+mn-lt"/>
                <a:ea typeface="Calibri" panose="020F0502020204030204" pitchFamily="34" charset="0"/>
              </a:rPr>
              <a:t> Ren, Juan Zhang, Xin Xu, </a:t>
            </a:r>
            <a:r>
              <a:rPr lang="en-IN" sz="2400" b="1" dirty="0" err="1">
                <a:solidFill>
                  <a:srgbClr val="0000FF"/>
                </a:solidFill>
                <a:effectLst/>
                <a:latin typeface="+mn-lt"/>
                <a:ea typeface="Calibri" panose="020F0502020204030204" pitchFamily="34" charset="0"/>
              </a:rPr>
              <a:t>Xinming</a:t>
            </a:r>
            <a:r>
              <a:rPr lang="en-IN" sz="2400" b="1" dirty="0">
                <a:solidFill>
                  <a:srgbClr val="0000FF"/>
                </a:solidFill>
                <a:effectLst/>
                <a:latin typeface="+mn-lt"/>
                <a:ea typeface="Calibri" panose="020F0502020204030204" pitchFamily="34" charset="0"/>
              </a:rPr>
              <a:t> Ma, </a:t>
            </a:r>
            <a:r>
              <a:rPr lang="en-IN" sz="2400" b="1" dirty="0" err="1">
                <a:solidFill>
                  <a:srgbClr val="0000FF"/>
                </a:solidFill>
                <a:effectLst/>
                <a:latin typeface="+mn-lt"/>
                <a:ea typeface="Calibri" panose="020F0502020204030204" pitchFamily="34" charset="0"/>
              </a:rPr>
              <a:t>Zhongmin</a:t>
            </a:r>
            <a:r>
              <a:rPr lang="en-IN" sz="2400" b="1" dirty="0">
                <a:solidFill>
                  <a:srgbClr val="0000FF"/>
                </a:solidFill>
                <a:effectLst/>
                <a:latin typeface="+mn-lt"/>
                <a:ea typeface="Calibri" panose="020F0502020204030204" pitchFamily="34" charset="0"/>
              </a:rPr>
              <a:t> Lu</a:t>
            </a:r>
          </a:p>
          <a:p>
            <a:pPr marL="342900" indent="-342900" algn="l">
              <a:buFont typeface="Arial" panose="020B0604020202020204" pitchFamily="34" charset="0"/>
              <a:buChar char="•"/>
            </a:pPr>
            <a:r>
              <a:rPr lang="en-IN" sz="2400" b="1" dirty="0">
                <a:solidFill>
                  <a:srgbClr val="FF0000"/>
                </a:solidFill>
                <a:latin typeface="+mn-lt"/>
                <a:cs typeface="Arial" panose="020B0604020202020204" pitchFamily="34" charset="0"/>
              </a:rPr>
              <a:t>Title – </a:t>
            </a:r>
            <a:r>
              <a:rPr lang="en-IN" sz="2400" b="1" dirty="0">
                <a:solidFill>
                  <a:srgbClr val="0000FF"/>
                </a:solidFill>
                <a:latin typeface="+mn-lt"/>
                <a:cs typeface="Arial" panose="020B0604020202020204" pitchFamily="34" charset="0"/>
              </a:rPr>
              <a:t>Design and implementation of crop recommendation fertilization decision system based on WEBGIS at village scale</a:t>
            </a:r>
          </a:p>
          <a:p>
            <a:pPr marL="342900" indent="-342900" algn="l">
              <a:buFont typeface="Arial" panose="020B0604020202020204" pitchFamily="34" charset="0"/>
              <a:buChar char="•"/>
            </a:pPr>
            <a:r>
              <a:rPr lang="en-IN" sz="2400" b="1" dirty="0">
                <a:solidFill>
                  <a:srgbClr val="FF0000"/>
                </a:solidFill>
                <a:latin typeface="+mn-lt"/>
                <a:cs typeface="Arial" panose="020B0604020202020204" pitchFamily="34" charset="0"/>
              </a:rPr>
              <a:t>Established By – </a:t>
            </a:r>
            <a:r>
              <a:rPr lang="en-IN" sz="2400" b="1" dirty="0">
                <a:solidFill>
                  <a:srgbClr val="0000FF"/>
                </a:solidFill>
                <a:latin typeface="+mn-lt"/>
                <a:cs typeface="Arial" panose="020B0604020202020204" pitchFamily="34" charset="0"/>
              </a:rPr>
              <a:t>IEEE</a:t>
            </a:r>
          </a:p>
          <a:p>
            <a:pPr marL="342900" indent="-342900" algn="l">
              <a:buFont typeface="Arial" panose="020B0604020202020204" pitchFamily="34" charset="0"/>
              <a:buChar char="•"/>
            </a:pPr>
            <a:r>
              <a:rPr lang="en-IN" sz="2400" b="1" dirty="0">
                <a:solidFill>
                  <a:srgbClr val="FF0000"/>
                </a:solidFill>
                <a:latin typeface="+mn-lt"/>
                <a:cs typeface="Arial" panose="020B0604020202020204" pitchFamily="34" charset="0"/>
              </a:rPr>
              <a:t>Published Time –</a:t>
            </a:r>
            <a:r>
              <a:rPr lang="en-IN" sz="2400" b="1" dirty="0">
                <a:solidFill>
                  <a:srgbClr val="0000FF"/>
                </a:solidFill>
                <a:latin typeface="+mn-lt"/>
                <a:cs typeface="Arial" panose="020B0604020202020204" pitchFamily="34" charset="0"/>
              </a:rPr>
              <a:t>March 2015</a:t>
            </a:r>
          </a:p>
          <a:p>
            <a:pPr marL="342900" indent="-342900" algn="l">
              <a:buFont typeface="Arial" panose="020B0604020202020204" pitchFamily="34" charset="0"/>
              <a:buChar char="•"/>
            </a:pPr>
            <a:r>
              <a:rPr lang="en-IN" sz="2400" b="1" dirty="0">
                <a:solidFill>
                  <a:srgbClr val="FF0000"/>
                </a:solidFill>
                <a:latin typeface="+mn-lt"/>
                <a:cs typeface="Arial" panose="020B0604020202020204" pitchFamily="34" charset="0"/>
              </a:rPr>
              <a:t>Objectives –</a:t>
            </a:r>
            <a:r>
              <a:rPr lang="en-US" sz="2400" b="1" i="0" dirty="0">
                <a:solidFill>
                  <a:srgbClr val="0000FF"/>
                </a:solidFill>
                <a:effectLst/>
                <a:latin typeface="+mn-lt"/>
              </a:rPr>
              <a:t> It is specifically developed for villages in China. Maps of villages are taken and location-specific recommendations are provided using ArcView in ArcGIS. Three parameters are considered for recommendations namely soil measurements, farm production level, and target yield for the crop. </a:t>
            </a:r>
            <a:endParaRPr lang="en-US" sz="2400" b="1" dirty="0">
              <a:latin typeface="+mn-lt"/>
            </a:endParaRPr>
          </a:p>
          <a:p>
            <a:pPr algn="l"/>
            <a:endParaRPr lang="en-US" sz="2400" b="1" dirty="0">
              <a:latin typeface="+mn-lt"/>
            </a:endParaRPr>
          </a:p>
          <a:p>
            <a:pPr algn="l">
              <a:buFont typeface="Wingdings" panose="05000000000000000000" pitchFamily="2" charset="2"/>
              <a:buNone/>
            </a:pPr>
            <a:endParaRPr lang="en-US" altLang="en-US" sz="2400" b="1" dirty="0">
              <a:solidFill>
                <a:srgbClr val="0000FF"/>
              </a:solidFill>
              <a:latin typeface="+mn-lt"/>
            </a:endParaRPr>
          </a:p>
          <a:p>
            <a:pPr algn="l">
              <a:buFont typeface="Wingdings" panose="05000000000000000000" pitchFamily="2" charset="2"/>
              <a:buNone/>
            </a:pPr>
            <a:endParaRPr lang="en-US" altLang="en-US" sz="2400" b="1" dirty="0">
              <a:solidFill>
                <a:srgbClr val="0000FF"/>
              </a:solidFill>
              <a:latin typeface="+mn-lt"/>
            </a:endParaRPr>
          </a:p>
          <a:p>
            <a:pPr algn="l">
              <a:buFont typeface="Wingdings" panose="05000000000000000000" pitchFamily="2" charset="2"/>
              <a:buChar char="Ø"/>
            </a:pPr>
            <a:endParaRPr lang="en-US" altLang="en-US" sz="2400" b="1" dirty="0">
              <a:solidFill>
                <a:srgbClr val="0000FF"/>
              </a:solidFill>
              <a:latin typeface="+mn-lt"/>
            </a:endParaRPr>
          </a:p>
          <a:p>
            <a:pPr algn="l">
              <a:buClr>
                <a:srgbClr val="0099FF"/>
              </a:buClr>
              <a:buFont typeface="Wingdings" panose="05000000000000000000" pitchFamily="2" charset="2"/>
              <a:buNone/>
            </a:pPr>
            <a:endParaRPr lang="en-US" altLang="en-US" sz="2400" b="1" dirty="0">
              <a:latin typeface="+mn-lt"/>
            </a:endParaRPr>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id="{C1CD9068-C7B1-C44E-967F-271EF420DFC1}"/>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Computer Science &amp; Engineering</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extLst>
      <p:ext uri="{BB962C8B-B14F-4D97-AF65-F5344CB8AC3E}">
        <p14:creationId xmlns:p14="http://schemas.microsoft.com/office/powerpoint/2010/main" val="3395931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447040"/>
            <a:ext cx="7772400" cy="457200"/>
          </a:xfrm>
        </p:spPr>
        <p:txBody>
          <a:bodyPr anchor="ctr"/>
          <a:lstStyle/>
          <a:p>
            <a:r>
              <a:rPr lang="en-US" altLang="en-US" sz="4000" b="1" dirty="0">
                <a:solidFill>
                  <a:srgbClr val="FF0000"/>
                </a:solidFill>
              </a:rPr>
              <a:t> Survey Paper-3</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33400" y="990600"/>
            <a:ext cx="8382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marL="342900" indent="-342900" algn="l">
              <a:buFont typeface="Arial" panose="020B0604020202020204" pitchFamily="34" charset="0"/>
              <a:buChar char="•"/>
            </a:pPr>
            <a:r>
              <a:rPr lang="en-US" sz="2400" b="1" dirty="0">
                <a:solidFill>
                  <a:srgbClr val="FF0000"/>
                </a:solidFill>
                <a:cs typeface="Arial" panose="020B0604020202020204" pitchFamily="34" charset="0"/>
              </a:rPr>
              <a:t>Author - </a:t>
            </a:r>
            <a:r>
              <a:rPr lang="en-IN" sz="2400" b="1" dirty="0">
                <a:solidFill>
                  <a:srgbClr val="0000FF"/>
                </a:solidFill>
                <a:effectLst/>
                <a:ea typeface="Calibri" panose="020F0502020204030204" pitchFamily="34" charset="0"/>
                <a:cs typeface="Arial" panose="020B0604020202020204" pitchFamily="34" charset="0"/>
              </a:rPr>
              <a:t>Mansi Shinde1, </a:t>
            </a:r>
            <a:r>
              <a:rPr lang="en-IN" sz="2400" b="1" dirty="0" err="1">
                <a:solidFill>
                  <a:srgbClr val="0000FF"/>
                </a:solidFill>
                <a:effectLst/>
                <a:ea typeface="Calibri" panose="020F0502020204030204" pitchFamily="34" charset="0"/>
                <a:cs typeface="Arial" panose="020B0604020202020204" pitchFamily="34" charset="0"/>
              </a:rPr>
              <a:t>Kimaya</a:t>
            </a:r>
            <a:r>
              <a:rPr lang="en-IN" sz="2400" b="1" dirty="0">
                <a:solidFill>
                  <a:srgbClr val="0000FF"/>
                </a:solidFill>
                <a:effectLst/>
                <a:ea typeface="Calibri" panose="020F0502020204030204" pitchFamily="34" charset="0"/>
                <a:cs typeface="Arial" panose="020B0604020202020204" pitchFamily="34" charset="0"/>
              </a:rPr>
              <a:t> </a:t>
            </a:r>
            <a:r>
              <a:rPr lang="en-IN" sz="2400" b="1" dirty="0" err="1">
                <a:solidFill>
                  <a:srgbClr val="0000FF"/>
                </a:solidFill>
                <a:effectLst/>
                <a:ea typeface="Calibri" panose="020F0502020204030204" pitchFamily="34" charset="0"/>
                <a:cs typeface="Arial" panose="020B0604020202020204" pitchFamily="34" charset="0"/>
              </a:rPr>
              <a:t>Ekbote</a:t>
            </a:r>
            <a:r>
              <a:rPr lang="en-IN" sz="2400" b="1" dirty="0">
                <a:solidFill>
                  <a:srgbClr val="0000FF"/>
                </a:solidFill>
                <a:effectLst/>
                <a:ea typeface="Calibri" panose="020F0502020204030204" pitchFamily="34" charset="0"/>
                <a:cs typeface="Arial" panose="020B0604020202020204" pitchFamily="34" charset="0"/>
              </a:rPr>
              <a:t>, Sonali </a:t>
            </a:r>
            <a:r>
              <a:rPr lang="en-IN" sz="2400" b="1" dirty="0" err="1">
                <a:solidFill>
                  <a:srgbClr val="0000FF"/>
                </a:solidFill>
                <a:effectLst/>
                <a:ea typeface="Calibri" panose="020F0502020204030204" pitchFamily="34" charset="0"/>
                <a:cs typeface="Arial" panose="020B0604020202020204" pitchFamily="34" charset="0"/>
              </a:rPr>
              <a:t>Ghorpade</a:t>
            </a:r>
            <a:r>
              <a:rPr lang="en-IN" sz="2400" b="1" dirty="0">
                <a:solidFill>
                  <a:srgbClr val="0000FF"/>
                </a:solidFill>
                <a:effectLst/>
                <a:ea typeface="Calibri" panose="020F0502020204030204" pitchFamily="34" charset="0"/>
                <a:cs typeface="Arial" panose="020B0604020202020204" pitchFamily="34" charset="0"/>
              </a:rPr>
              <a:t>, </a:t>
            </a:r>
            <a:r>
              <a:rPr lang="en-IN" sz="2400" b="1" dirty="0" err="1">
                <a:solidFill>
                  <a:srgbClr val="0000FF"/>
                </a:solidFill>
                <a:effectLst/>
                <a:ea typeface="Calibri" panose="020F0502020204030204" pitchFamily="34" charset="0"/>
                <a:cs typeface="Arial" panose="020B0604020202020204" pitchFamily="34" charset="0"/>
              </a:rPr>
              <a:t>Sanket</a:t>
            </a:r>
            <a:r>
              <a:rPr lang="en-IN" sz="2400" b="1" dirty="0">
                <a:solidFill>
                  <a:srgbClr val="0000FF"/>
                </a:solidFill>
                <a:effectLst/>
                <a:ea typeface="Calibri" panose="020F0502020204030204" pitchFamily="34" charset="0"/>
                <a:cs typeface="Arial" panose="020B0604020202020204" pitchFamily="34" charset="0"/>
              </a:rPr>
              <a:t> Pawar, </a:t>
            </a:r>
            <a:r>
              <a:rPr lang="en-IN" sz="2400" b="1" dirty="0" err="1">
                <a:solidFill>
                  <a:srgbClr val="0000FF"/>
                </a:solidFill>
                <a:effectLst/>
                <a:ea typeface="Calibri" panose="020F0502020204030204" pitchFamily="34" charset="0"/>
                <a:cs typeface="Arial" panose="020B0604020202020204" pitchFamily="34" charset="0"/>
              </a:rPr>
              <a:t>Shubhada</a:t>
            </a:r>
            <a:r>
              <a:rPr lang="en-IN" sz="2400" b="1" dirty="0">
                <a:solidFill>
                  <a:srgbClr val="0000FF"/>
                </a:solidFill>
                <a:effectLst/>
                <a:ea typeface="Calibri" panose="020F0502020204030204" pitchFamily="34" charset="0"/>
                <a:cs typeface="Arial" panose="020B0604020202020204" pitchFamily="34" charset="0"/>
              </a:rPr>
              <a:t> </a:t>
            </a:r>
            <a:r>
              <a:rPr lang="en-IN" sz="2400" b="1" dirty="0" err="1">
                <a:solidFill>
                  <a:srgbClr val="0000FF"/>
                </a:solidFill>
                <a:effectLst/>
                <a:ea typeface="Calibri" panose="020F0502020204030204" pitchFamily="34" charset="0"/>
                <a:cs typeface="Arial" panose="020B0604020202020204" pitchFamily="34" charset="0"/>
              </a:rPr>
              <a:t>Mone</a:t>
            </a:r>
            <a:endParaRPr lang="en-IN" sz="2400" b="1" dirty="0">
              <a:solidFill>
                <a:srgbClr val="0000FF"/>
              </a:solidFill>
              <a:effectLst/>
              <a:ea typeface="Calibri" panose="020F0502020204030204" pitchFamily="34" charset="0"/>
              <a:cs typeface="Arial" panose="020B0604020202020204" pitchFamily="34" charset="0"/>
            </a:endParaRPr>
          </a:p>
          <a:p>
            <a:pPr marL="342900" indent="-342900" algn="l">
              <a:buFont typeface="Arial" panose="020B0604020202020204" pitchFamily="34" charset="0"/>
              <a:buChar char="•"/>
            </a:pPr>
            <a:r>
              <a:rPr lang="en-IN" sz="2400" b="1" dirty="0">
                <a:solidFill>
                  <a:srgbClr val="FF0000"/>
                </a:solidFill>
                <a:ea typeface="Calibri" panose="020F0502020204030204" pitchFamily="34" charset="0"/>
                <a:cs typeface="Arial" panose="020B0604020202020204" pitchFamily="34" charset="0"/>
              </a:rPr>
              <a:t>Title – </a:t>
            </a:r>
            <a:r>
              <a:rPr lang="en-IN" sz="2400" b="1" dirty="0">
                <a:solidFill>
                  <a:srgbClr val="0000FF"/>
                </a:solidFill>
                <a:ea typeface="Calibri" panose="020F0502020204030204" pitchFamily="34" charset="0"/>
                <a:cs typeface="Arial" panose="020B0604020202020204" pitchFamily="34" charset="0"/>
              </a:rPr>
              <a:t>Crop recommendation and fertilizer purchase system</a:t>
            </a:r>
          </a:p>
          <a:p>
            <a:pPr marL="342900" indent="-342900" algn="l">
              <a:buFont typeface="Arial" panose="020B0604020202020204" pitchFamily="34" charset="0"/>
              <a:buChar char="•"/>
            </a:pPr>
            <a:r>
              <a:rPr lang="en-IN" sz="2400" b="1" dirty="0">
                <a:solidFill>
                  <a:srgbClr val="FF0000"/>
                </a:solidFill>
                <a:effectLst/>
                <a:ea typeface="Calibri" panose="020F0502020204030204" pitchFamily="34" charset="0"/>
                <a:cs typeface="Arial" panose="020B0604020202020204" pitchFamily="34" charset="0"/>
              </a:rPr>
              <a:t>Established </a:t>
            </a:r>
            <a:r>
              <a:rPr lang="en-IN" sz="2400" b="1" dirty="0">
                <a:solidFill>
                  <a:srgbClr val="FF0000"/>
                </a:solidFill>
                <a:ea typeface="Calibri" panose="020F0502020204030204" pitchFamily="34" charset="0"/>
                <a:cs typeface="Arial" panose="020B0604020202020204" pitchFamily="34" charset="0"/>
              </a:rPr>
              <a:t>By – </a:t>
            </a:r>
            <a:r>
              <a:rPr lang="en-IN" sz="2400" b="1" dirty="0">
                <a:solidFill>
                  <a:srgbClr val="0000FF"/>
                </a:solidFill>
                <a:ea typeface="Calibri" panose="020F0502020204030204" pitchFamily="34" charset="0"/>
                <a:cs typeface="Arial" panose="020B0604020202020204" pitchFamily="34" charset="0"/>
              </a:rPr>
              <a:t>International Journal of Computer Science and Information Technologies</a:t>
            </a:r>
          </a:p>
          <a:p>
            <a:pPr marL="342900" indent="-342900" algn="l">
              <a:buFont typeface="Arial" panose="020B0604020202020204" pitchFamily="34" charset="0"/>
              <a:buChar char="•"/>
            </a:pPr>
            <a:r>
              <a:rPr lang="en-IN" sz="2400" b="1" dirty="0">
                <a:solidFill>
                  <a:srgbClr val="FF0000"/>
                </a:solidFill>
                <a:ea typeface="Calibri" panose="020F0502020204030204" pitchFamily="34" charset="0"/>
                <a:cs typeface="Arial" panose="020B0604020202020204" pitchFamily="34" charset="0"/>
              </a:rPr>
              <a:t>Published Time – </a:t>
            </a:r>
            <a:r>
              <a:rPr lang="en-IN" sz="2400" b="1" dirty="0">
                <a:solidFill>
                  <a:srgbClr val="0000FF"/>
                </a:solidFill>
                <a:ea typeface="Calibri" panose="020F0502020204030204" pitchFamily="34" charset="0"/>
                <a:cs typeface="Arial" panose="020B0604020202020204" pitchFamily="34" charset="0"/>
              </a:rPr>
              <a:t>December 2017</a:t>
            </a:r>
          </a:p>
          <a:p>
            <a:pPr marL="342900" indent="-342900" algn="l">
              <a:buFont typeface="Arial" panose="020B0604020202020204" pitchFamily="34" charset="0"/>
              <a:buChar char="•"/>
            </a:pPr>
            <a:r>
              <a:rPr lang="en-IN" sz="2400" b="1" dirty="0">
                <a:solidFill>
                  <a:srgbClr val="FF0000"/>
                </a:solidFill>
                <a:ea typeface="Calibri" panose="020F0502020204030204" pitchFamily="34" charset="0"/>
                <a:cs typeface="Arial" panose="020B0604020202020204" pitchFamily="34" charset="0"/>
              </a:rPr>
              <a:t>Objectives - </a:t>
            </a:r>
            <a:r>
              <a:rPr lang="en-US" sz="2400" b="1" dirty="0">
                <a:solidFill>
                  <a:srgbClr val="0000FF"/>
                </a:solidFill>
                <a:ea typeface="Calibri" panose="020F0502020204030204" pitchFamily="34" charset="0"/>
                <a:cs typeface="Arial" panose="020B0604020202020204" pitchFamily="34" charset="0"/>
              </a:rPr>
              <a:t>Recommendations for purchasing fertilizers from an online portal based on the history of past purchases. </a:t>
            </a:r>
            <a:r>
              <a:rPr lang="en-US" sz="2400" b="1" dirty="0" err="1">
                <a:solidFill>
                  <a:srgbClr val="0000FF"/>
                </a:solidFill>
                <a:ea typeface="Calibri" panose="020F0502020204030204" pitchFamily="34" charset="0"/>
                <a:cs typeface="Arial" panose="020B0604020202020204" pitchFamily="34" charset="0"/>
              </a:rPr>
              <a:t>Apriori</a:t>
            </a:r>
            <a:r>
              <a:rPr lang="en-US" sz="2400" b="1" dirty="0">
                <a:solidFill>
                  <a:srgbClr val="0000FF"/>
                </a:solidFill>
                <a:ea typeface="Calibri" panose="020F0502020204030204" pitchFamily="34" charset="0"/>
                <a:cs typeface="Arial" panose="020B0604020202020204" pitchFamily="34" charset="0"/>
              </a:rPr>
              <a:t> algorithm is used for this purpose. </a:t>
            </a:r>
            <a:r>
              <a:rPr lang="en-US" sz="2400" b="1" dirty="0" err="1">
                <a:solidFill>
                  <a:srgbClr val="0000FF"/>
                </a:solidFill>
                <a:ea typeface="Calibri" panose="020F0502020204030204" pitchFamily="34" charset="0"/>
                <a:cs typeface="Arial" panose="020B0604020202020204" pitchFamily="34" charset="0"/>
              </a:rPr>
              <a:t>Apriori</a:t>
            </a:r>
            <a:r>
              <a:rPr lang="en-US" sz="2400" b="1" dirty="0">
                <a:solidFill>
                  <a:srgbClr val="0000FF"/>
                </a:solidFill>
                <a:ea typeface="Calibri" panose="020F0502020204030204" pitchFamily="34" charset="0"/>
                <a:cs typeface="Arial" panose="020B0604020202020204" pitchFamily="34" charset="0"/>
              </a:rPr>
              <a:t> algorithm is a sequence of steps to be followed to find the most frequent itemset in the given database.</a:t>
            </a:r>
            <a:endParaRPr lang="en-IN" sz="2400" b="1" dirty="0">
              <a:solidFill>
                <a:srgbClr val="0000FF"/>
              </a:solidFill>
              <a:ea typeface="Calibri" panose="020F0502020204030204" pitchFamily="34" charset="0"/>
              <a:cs typeface="Arial" panose="020B0604020202020204" pitchFamily="34" charset="0"/>
            </a:endParaRPr>
          </a:p>
          <a:p>
            <a:pPr marL="342900" indent="-342900" algn="l">
              <a:buFont typeface="Arial" panose="020B0604020202020204" pitchFamily="34" charset="0"/>
              <a:buChar char="•"/>
            </a:pPr>
            <a:endParaRPr lang="en-IN" sz="1800" dirty="0">
              <a:effectLst/>
              <a:latin typeface="Times New Roman" panose="02020603050405020304" pitchFamily="18" charset="0"/>
              <a:ea typeface="Calibri" panose="020F0502020204030204" pitchFamily="34" charset="0"/>
            </a:endParaRPr>
          </a:p>
          <a:p>
            <a:pPr marL="342900" indent="-342900" algn="l">
              <a:buFont typeface="Arial" panose="020B0604020202020204" pitchFamily="34" charset="0"/>
              <a:buChar char="•"/>
            </a:pPr>
            <a:endParaRPr lang="en-US" sz="2400" b="1" dirty="0">
              <a:solidFill>
                <a:srgbClr val="FF0000"/>
              </a:solidFill>
              <a:cs typeface="Arial" panose="020B0604020202020204" pitchFamily="34" charset="0"/>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id="{C1CD9068-C7B1-C44E-967F-271EF420DFC1}"/>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Computer Science &amp; Engineering</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extLst>
      <p:ext uri="{BB962C8B-B14F-4D97-AF65-F5344CB8AC3E}">
        <p14:creationId xmlns:p14="http://schemas.microsoft.com/office/powerpoint/2010/main" val="3771356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533400"/>
            <a:ext cx="7772400" cy="457200"/>
          </a:xfrm>
        </p:spPr>
        <p:txBody>
          <a:bodyPr anchor="ctr"/>
          <a:lstStyle/>
          <a:p>
            <a:r>
              <a:rPr lang="en-US" altLang="en-US" sz="4000" b="1" dirty="0">
                <a:solidFill>
                  <a:srgbClr val="FF0000"/>
                </a:solidFill>
              </a:rPr>
              <a:t> Survey Paper-4</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381000" y="1148080"/>
            <a:ext cx="8382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marL="342900" indent="-342900" algn="l">
              <a:buFont typeface="Arial" panose="020B0604020202020204" pitchFamily="34" charset="0"/>
              <a:buChar char="•"/>
            </a:pPr>
            <a:r>
              <a:rPr lang="en-US" sz="2400" b="1" dirty="0">
                <a:solidFill>
                  <a:srgbClr val="FF0000"/>
                </a:solidFill>
                <a:latin typeface="+mn-lt"/>
                <a:cs typeface="Arial" panose="020B0604020202020204" pitchFamily="34" charset="0"/>
              </a:rPr>
              <a:t>Author - </a:t>
            </a:r>
            <a:r>
              <a:rPr lang="en-IN" sz="2400" b="1" dirty="0" err="1">
                <a:solidFill>
                  <a:srgbClr val="0000FF"/>
                </a:solidFill>
                <a:effectLst/>
                <a:latin typeface="+mn-lt"/>
                <a:ea typeface="Calibri" panose="020F0502020204030204" pitchFamily="34" charset="0"/>
              </a:rPr>
              <a:t>Zhimin</a:t>
            </a:r>
            <a:r>
              <a:rPr lang="en-IN" sz="2400" b="1" dirty="0">
                <a:solidFill>
                  <a:srgbClr val="0000FF"/>
                </a:solidFill>
                <a:effectLst/>
                <a:latin typeface="+mn-lt"/>
                <a:ea typeface="Calibri" panose="020F0502020204030204" pitchFamily="34" charset="0"/>
              </a:rPr>
              <a:t> Liu, </a:t>
            </a:r>
            <a:r>
              <a:rPr lang="en-IN" sz="2400" b="1" dirty="0" err="1">
                <a:solidFill>
                  <a:srgbClr val="0000FF"/>
                </a:solidFill>
                <a:effectLst/>
                <a:latin typeface="+mn-lt"/>
                <a:ea typeface="Calibri" panose="020F0502020204030204" pitchFamily="34" charset="0"/>
              </a:rPr>
              <a:t>Weidong</a:t>
            </a:r>
            <a:r>
              <a:rPr lang="en-IN" sz="2400" b="1" dirty="0">
                <a:solidFill>
                  <a:srgbClr val="0000FF"/>
                </a:solidFill>
                <a:effectLst/>
                <a:latin typeface="+mn-lt"/>
                <a:ea typeface="Calibri" panose="020F0502020204030204" pitchFamily="34" charset="0"/>
              </a:rPr>
              <a:t> </a:t>
            </a:r>
            <a:r>
              <a:rPr lang="en-IN" sz="2400" b="1" dirty="0" err="1">
                <a:solidFill>
                  <a:srgbClr val="0000FF"/>
                </a:solidFill>
                <a:effectLst/>
                <a:latin typeface="+mn-lt"/>
                <a:ea typeface="Calibri" panose="020F0502020204030204" pitchFamily="34" charset="0"/>
              </a:rPr>
              <a:t>Xiong</a:t>
            </a:r>
            <a:r>
              <a:rPr lang="en-IN" sz="2400" b="1" dirty="0">
                <a:solidFill>
                  <a:srgbClr val="0000FF"/>
                </a:solidFill>
                <a:effectLst/>
                <a:latin typeface="+mn-lt"/>
                <a:ea typeface="Calibri" panose="020F0502020204030204" pitchFamily="34" charset="0"/>
              </a:rPr>
              <a:t>, </a:t>
            </a:r>
            <a:r>
              <a:rPr lang="en-IN" sz="2400" b="1" dirty="0" err="1">
                <a:solidFill>
                  <a:srgbClr val="0000FF"/>
                </a:solidFill>
                <a:effectLst/>
                <a:latin typeface="+mn-lt"/>
                <a:ea typeface="Calibri" panose="020F0502020204030204" pitchFamily="34" charset="0"/>
              </a:rPr>
              <a:t>Xuewei</a:t>
            </a:r>
            <a:r>
              <a:rPr lang="en-IN" sz="2400" b="1" dirty="0">
                <a:solidFill>
                  <a:srgbClr val="0000FF"/>
                </a:solidFill>
                <a:effectLst/>
                <a:latin typeface="+mn-lt"/>
                <a:ea typeface="Calibri" panose="020F0502020204030204" pitchFamily="34" charset="0"/>
              </a:rPr>
              <a:t> Cao</a:t>
            </a:r>
          </a:p>
          <a:p>
            <a:pPr marL="342900" indent="-342900" algn="l">
              <a:buFont typeface="Arial" panose="020B0604020202020204" pitchFamily="34" charset="0"/>
              <a:buChar char="•"/>
            </a:pPr>
            <a:r>
              <a:rPr lang="en-IN" sz="2400" b="1" dirty="0">
                <a:solidFill>
                  <a:srgbClr val="FF0000"/>
                </a:solidFill>
                <a:latin typeface="+mn-lt"/>
                <a:cs typeface="Arial" panose="020B0604020202020204" pitchFamily="34" charset="0"/>
              </a:rPr>
              <a:t>Title - </a:t>
            </a:r>
            <a:r>
              <a:rPr lang="en-IN" sz="2400" b="1" dirty="0">
                <a:solidFill>
                  <a:srgbClr val="0000FF"/>
                </a:solidFill>
                <a:effectLst/>
                <a:latin typeface="+mn-lt"/>
                <a:ea typeface="Calibri" panose="020F0502020204030204" pitchFamily="34" charset="0"/>
              </a:rPr>
              <a:t>Design of Precision Fertilization Management Information System on GPS and GIS Technologies</a:t>
            </a:r>
            <a:endParaRPr lang="en-IN" sz="2400" b="1" dirty="0">
              <a:solidFill>
                <a:srgbClr val="0000FF"/>
              </a:solidFill>
              <a:latin typeface="+mn-lt"/>
              <a:ea typeface="Calibri" panose="020F0502020204030204" pitchFamily="34" charset="0"/>
            </a:endParaRPr>
          </a:p>
          <a:p>
            <a:pPr marL="342900" indent="-342900" algn="l">
              <a:buFont typeface="Arial" panose="020B0604020202020204" pitchFamily="34" charset="0"/>
              <a:buChar char="•"/>
            </a:pPr>
            <a:r>
              <a:rPr lang="en-IN" sz="2400" b="1" dirty="0">
                <a:solidFill>
                  <a:srgbClr val="FF0000"/>
                </a:solidFill>
                <a:latin typeface="+mn-lt"/>
                <a:cs typeface="Arial" panose="020B0604020202020204" pitchFamily="34" charset="0"/>
              </a:rPr>
              <a:t>Established By – </a:t>
            </a:r>
            <a:r>
              <a:rPr lang="en-IN" sz="2400" b="1" dirty="0">
                <a:solidFill>
                  <a:srgbClr val="0000FF"/>
                </a:solidFill>
                <a:latin typeface="+mn-lt"/>
                <a:cs typeface="Arial" panose="020B0604020202020204" pitchFamily="34" charset="0"/>
              </a:rPr>
              <a:t>IEEE</a:t>
            </a:r>
          </a:p>
          <a:p>
            <a:pPr marL="342900" indent="-342900" algn="l">
              <a:buFont typeface="Arial" panose="020B0604020202020204" pitchFamily="34" charset="0"/>
              <a:buChar char="•"/>
            </a:pPr>
            <a:r>
              <a:rPr lang="en-IN" sz="2400" b="1" dirty="0">
                <a:solidFill>
                  <a:srgbClr val="FF0000"/>
                </a:solidFill>
                <a:latin typeface="+mn-lt"/>
                <a:cs typeface="Arial" panose="020B0604020202020204" pitchFamily="34" charset="0"/>
              </a:rPr>
              <a:t>Published Time – </a:t>
            </a:r>
            <a:r>
              <a:rPr lang="en-IN" sz="2400" b="1" dirty="0">
                <a:solidFill>
                  <a:srgbClr val="0000FF"/>
                </a:solidFill>
                <a:latin typeface="+mn-lt"/>
                <a:cs typeface="Arial" panose="020B0604020202020204" pitchFamily="34" charset="0"/>
              </a:rPr>
              <a:t>March 2019</a:t>
            </a:r>
          </a:p>
          <a:p>
            <a:pPr marL="342900" indent="-342900" algn="l">
              <a:buFont typeface="Arial" panose="020B0604020202020204" pitchFamily="34" charset="0"/>
              <a:buChar char="•"/>
            </a:pPr>
            <a:r>
              <a:rPr lang="en-IN" sz="2400" b="1" dirty="0">
                <a:solidFill>
                  <a:srgbClr val="FF0000"/>
                </a:solidFill>
                <a:latin typeface="+mn-lt"/>
                <a:cs typeface="Arial" panose="020B0604020202020204" pitchFamily="34" charset="0"/>
              </a:rPr>
              <a:t>Objectives - </a:t>
            </a:r>
            <a:r>
              <a:rPr lang="en-US" sz="2400" b="1" i="0" dirty="0">
                <a:solidFill>
                  <a:srgbClr val="0000FF"/>
                </a:solidFill>
                <a:effectLst/>
                <a:latin typeface="+mn-lt"/>
              </a:rPr>
              <a:t>Recommendations are done by applying data mining techniques to information collected by GIS and GPS. Precision Fertilization Management Information System (PFMIS) is a fertilization recommendation system based on GIS and GPS. ArcGIS is used for maps on soil resources</a:t>
            </a:r>
            <a:endParaRPr lang="en-US" sz="2400" b="1" dirty="0">
              <a:solidFill>
                <a:srgbClr val="0000FF"/>
              </a:solidFill>
              <a:latin typeface="+mn-lt"/>
              <a:cs typeface="Arial" panose="020B0604020202020204" pitchFamily="34" charset="0"/>
            </a:endParaRPr>
          </a:p>
          <a:p>
            <a:pPr algn="l"/>
            <a:endParaRPr lang="en-US" sz="1800" dirty="0"/>
          </a:p>
          <a:p>
            <a:pPr algn="l"/>
            <a:endParaRPr lang="en-US" sz="1400" dirty="0"/>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id="{C1CD9068-C7B1-C44E-967F-271EF420DFC1}"/>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Computer Science &amp; Engineering</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extLst>
      <p:ext uri="{BB962C8B-B14F-4D97-AF65-F5344CB8AC3E}">
        <p14:creationId xmlns:p14="http://schemas.microsoft.com/office/powerpoint/2010/main" val="3916569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 Survey Paper-5</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533400" y="1219200"/>
            <a:ext cx="8382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marL="342900" indent="-342900" algn="l">
              <a:buFont typeface="Arial" panose="020B0604020202020204" pitchFamily="34" charset="0"/>
              <a:buChar char="•"/>
            </a:pPr>
            <a:r>
              <a:rPr lang="en-US" sz="2400" b="1" dirty="0">
                <a:solidFill>
                  <a:srgbClr val="FF0000"/>
                </a:solidFill>
                <a:latin typeface="+mn-lt"/>
                <a:cs typeface="Arial" panose="020B0604020202020204" pitchFamily="34" charset="0"/>
              </a:rPr>
              <a:t>Author – </a:t>
            </a:r>
            <a:r>
              <a:rPr lang="en-IN" sz="2400" b="1" dirty="0">
                <a:solidFill>
                  <a:srgbClr val="0000FF"/>
                </a:solidFill>
                <a:effectLst/>
                <a:latin typeface="+mn-lt"/>
                <a:ea typeface="Calibri" panose="020F0502020204030204" pitchFamily="34" charset="0"/>
              </a:rPr>
              <a:t>Kiran Shinde, </a:t>
            </a:r>
            <a:r>
              <a:rPr lang="en-IN" sz="2400" b="1" dirty="0" err="1">
                <a:solidFill>
                  <a:srgbClr val="0000FF"/>
                </a:solidFill>
                <a:effectLst/>
                <a:latin typeface="+mn-lt"/>
                <a:ea typeface="Calibri" panose="020F0502020204030204" pitchFamily="34" charset="0"/>
              </a:rPr>
              <a:t>Jerrin</a:t>
            </a:r>
            <a:r>
              <a:rPr lang="en-IN" sz="2400" b="1" dirty="0">
                <a:solidFill>
                  <a:srgbClr val="0000FF"/>
                </a:solidFill>
                <a:effectLst/>
                <a:latin typeface="+mn-lt"/>
                <a:ea typeface="Calibri" panose="020F0502020204030204" pitchFamily="34" charset="0"/>
              </a:rPr>
              <a:t> Andrei, </a:t>
            </a:r>
            <a:r>
              <a:rPr lang="en-IN" sz="2400" b="1" dirty="0" err="1">
                <a:solidFill>
                  <a:srgbClr val="0000FF"/>
                </a:solidFill>
                <a:effectLst/>
                <a:latin typeface="+mn-lt"/>
                <a:ea typeface="Calibri" panose="020F0502020204030204" pitchFamily="34" charset="0"/>
              </a:rPr>
              <a:t>Amey</a:t>
            </a:r>
            <a:r>
              <a:rPr lang="en-IN" sz="2400" b="1" dirty="0">
                <a:solidFill>
                  <a:srgbClr val="0000FF"/>
                </a:solidFill>
                <a:effectLst/>
                <a:latin typeface="+mn-lt"/>
                <a:ea typeface="Calibri" panose="020F0502020204030204" pitchFamily="34" charset="0"/>
              </a:rPr>
              <a:t> </a:t>
            </a:r>
            <a:r>
              <a:rPr lang="en-IN" sz="2400" b="1" dirty="0" err="1">
                <a:solidFill>
                  <a:srgbClr val="0000FF"/>
                </a:solidFill>
                <a:effectLst/>
                <a:latin typeface="+mn-lt"/>
                <a:ea typeface="Calibri" panose="020F0502020204030204" pitchFamily="34" charset="0"/>
              </a:rPr>
              <a:t>Oke</a:t>
            </a:r>
            <a:endParaRPr lang="en-US" sz="2400" b="1" dirty="0">
              <a:solidFill>
                <a:srgbClr val="0000FF"/>
              </a:solidFill>
              <a:latin typeface="+mn-lt"/>
              <a:cs typeface="Arial" panose="020B0604020202020204" pitchFamily="34" charset="0"/>
            </a:endParaRPr>
          </a:p>
          <a:p>
            <a:pPr marL="342900" indent="-342900" algn="l">
              <a:buFont typeface="Arial" panose="020B0604020202020204" pitchFamily="34" charset="0"/>
              <a:buChar char="•"/>
            </a:pPr>
            <a:r>
              <a:rPr lang="en-US" sz="2400" b="1" dirty="0">
                <a:solidFill>
                  <a:srgbClr val="FF0000"/>
                </a:solidFill>
                <a:latin typeface="+mn-lt"/>
                <a:cs typeface="Arial" panose="020B0604020202020204" pitchFamily="34" charset="0"/>
              </a:rPr>
              <a:t>Title - </a:t>
            </a:r>
            <a:r>
              <a:rPr lang="en-IN" sz="2400" b="1" dirty="0">
                <a:solidFill>
                  <a:srgbClr val="0000FF"/>
                </a:solidFill>
                <a:effectLst/>
                <a:latin typeface="+mn-lt"/>
                <a:ea typeface="Calibri" panose="020F0502020204030204" pitchFamily="34" charset="0"/>
              </a:rPr>
              <a:t>Web Based Recommendation System for Farmers</a:t>
            </a:r>
          </a:p>
          <a:p>
            <a:pPr marL="342900" indent="-342900" algn="l">
              <a:buFont typeface="Arial" panose="020B0604020202020204" pitchFamily="34" charset="0"/>
              <a:buChar char="•"/>
            </a:pPr>
            <a:r>
              <a:rPr lang="en-IN" sz="2400" b="1" dirty="0">
                <a:solidFill>
                  <a:srgbClr val="FF0000"/>
                </a:solidFill>
                <a:latin typeface="+mn-lt"/>
                <a:cs typeface="Arial" panose="020B0604020202020204" pitchFamily="34" charset="0"/>
              </a:rPr>
              <a:t>Established By – </a:t>
            </a:r>
            <a:r>
              <a:rPr lang="en-IN" sz="2400" b="1" dirty="0">
                <a:solidFill>
                  <a:srgbClr val="0000FF"/>
                </a:solidFill>
                <a:effectLst/>
                <a:latin typeface="+mn-lt"/>
                <a:ea typeface="Calibri" panose="020F0502020204030204" pitchFamily="34" charset="0"/>
              </a:rPr>
              <a:t>International Journal on Recent and Innovation Trends in Computing and Communication</a:t>
            </a:r>
            <a:endParaRPr lang="en-IN" sz="2400" b="1" dirty="0">
              <a:solidFill>
                <a:srgbClr val="0000FF"/>
              </a:solidFill>
              <a:latin typeface="+mn-lt"/>
              <a:cs typeface="Arial" panose="020B0604020202020204" pitchFamily="34" charset="0"/>
            </a:endParaRPr>
          </a:p>
          <a:p>
            <a:pPr marL="342900" indent="-342900" algn="l">
              <a:buFont typeface="Arial" panose="020B0604020202020204" pitchFamily="34" charset="0"/>
              <a:buChar char="•"/>
            </a:pPr>
            <a:r>
              <a:rPr lang="en-IN" sz="2400" b="1" dirty="0">
                <a:solidFill>
                  <a:srgbClr val="FF0000"/>
                </a:solidFill>
                <a:latin typeface="+mn-lt"/>
                <a:cs typeface="Arial" panose="020B0604020202020204" pitchFamily="34" charset="0"/>
              </a:rPr>
              <a:t>Published Time – </a:t>
            </a:r>
            <a:r>
              <a:rPr lang="en-IN" sz="2400" b="1" dirty="0">
                <a:solidFill>
                  <a:srgbClr val="0000FF"/>
                </a:solidFill>
                <a:latin typeface="+mn-lt"/>
                <a:cs typeface="Arial" panose="020B0604020202020204" pitchFamily="34" charset="0"/>
              </a:rPr>
              <a:t>November 2019</a:t>
            </a:r>
          </a:p>
          <a:p>
            <a:pPr marL="342900" indent="-342900" algn="l">
              <a:buFont typeface="Arial" panose="020B0604020202020204" pitchFamily="34" charset="0"/>
              <a:buChar char="•"/>
            </a:pPr>
            <a:r>
              <a:rPr lang="en-IN" sz="2400" b="1" dirty="0">
                <a:solidFill>
                  <a:srgbClr val="FF0000"/>
                </a:solidFill>
                <a:latin typeface="+mn-lt"/>
                <a:cs typeface="Arial" panose="020B0604020202020204" pitchFamily="34" charset="0"/>
              </a:rPr>
              <a:t>Objectives - </a:t>
            </a:r>
            <a:r>
              <a:rPr lang="en-IN" sz="2400" b="1" dirty="0">
                <a:solidFill>
                  <a:srgbClr val="0000FF"/>
                </a:solidFill>
                <a:latin typeface="+mn-lt"/>
                <a:cs typeface="Arial" panose="020B0604020202020204" pitchFamily="34" charset="0"/>
              </a:rPr>
              <a:t>F</a:t>
            </a:r>
            <a:r>
              <a:rPr lang="en-US" sz="2400" b="1" dirty="0">
                <a:solidFill>
                  <a:srgbClr val="0000FF"/>
                </a:solidFill>
                <a:latin typeface="+mn-lt"/>
                <a:cs typeface="Arial" panose="020B0604020202020204" pitchFamily="34" charset="0"/>
              </a:rPr>
              <a:t>or crop recommendations, they have used market trends data and applied a random forest algorithm to that. They have developed a web-based recommendation system for crop and fertilizers recommendation by considering past data about market prices.</a:t>
            </a:r>
          </a:p>
          <a:p>
            <a:pPr algn="l"/>
            <a:endParaRPr lang="en-US" sz="1800" dirty="0"/>
          </a:p>
          <a:p>
            <a:pPr algn="l"/>
            <a:endParaRPr lang="en-US" sz="1400" dirty="0"/>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id="{C1CD9068-C7B1-C44E-967F-271EF420DFC1}"/>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Computer Science &amp; Engineering</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extLst>
      <p:ext uri="{BB962C8B-B14F-4D97-AF65-F5344CB8AC3E}">
        <p14:creationId xmlns:p14="http://schemas.microsoft.com/office/powerpoint/2010/main" val="1767346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TECHNICAL ARCHITECTURE</a:t>
            </a:r>
          </a:p>
        </p:txBody>
      </p:sp>
      <p:sp>
        <p:nvSpPr>
          <p:cNvPr id="24580" name="Rectangle 4">
            <a:extLst>
              <a:ext uri="{FF2B5EF4-FFF2-40B4-BE49-F238E27FC236}">
                <a16:creationId xmlns:a16="http://schemas.microsoft.com/office/drawing/2014/main" id="{0A1296D6-9D75-4E47-FE58-A0C018A88964}"/>
              </a:ext>
            </a:extLst>
          </p:cNvPr>
          <p:cNvSpPr>
            <a:spLocks noChangeArrowheads="1"/>
          </p:cNvSpPr>
          <p:nvPr/>
        </p:nvSpPr>
        <p:spPr bwMode="auto">
          <a:xfrm>
            <a:off x="381000" y="1371600"/>
            <a:ext cx="8382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endParaRPr lang="en-US" sz="1800" dirty="0"/>
          </a:p>
          <a:p>
            <a:pPr algn="l"/>
            <a:endParaRPr lang="en-US" sz="1400" dirty="0"/>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id="{C1CD9068-C7B1-C44E-967F-271EF420DFC1}"/>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Computer Science &amp; Engineering</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pic>
        <p:nvPicPr>
          <p:cNvPr id="4" name="Picture 3">
            <a:extLst>
              <a:ext uri="{FF2B5EF4-FFF2-40B4-BE49-F238E27FC236}">
                <a16:creationId xmlns:a16="http://schemas.microsoft.com/office/drawing/2014/main" id="{72F3BF0D-BFD9-7596-D109-D802D20E23AB}"/>
              </a:ext>
            </a:extLst>
          </p:cNvPr>
          <p:cNvPicPr>
            <a:picLocks noChangeAspect="1"/>
          </p:cNvPicPr>
          <p:nvPr/>
        </p:nvPicPr>
        <p:blipFill>
          <a:blip r:embed="rId2"/>
          <a:stretch>
            <a:fillRect/>
          </a:stretch>
        </p:blipFill>
        <p:spPr>
          <a:xfrm>
            <a:off x="1493253" y="1916299"/>
            <a:ext cx="6157494" cy="3025402"/>
          </a:xfrm>
          <a:prstGeom prst="rect">
            <a:avLst/>
          </a:prstGeom>
        </p:spPr>
      </p:pic>
    </p:spTree>
    <p:extLst>
      <p:ext uri="{BB962C8B-B14F-4D97-AF65-F5344CB8AC3E}">
        <p14:creationId xmlns:p14="http://schemas.microsoft.com/office/powerpoint/2010/main" val="622072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5">
            <a:extLst>
              <a:ext uri="{FF2B5EF4-FFF2-40B4-BE49-F238E27FC236}">
                <a16:creationId xmlns:a16="http://schemas.microsoft.com/office/drawing/2014/main" id="{8380EB24-A1C0-18AB-F5D6-FA8415C88AD0}"/>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4" name="Rectangle 6">
            <a:extLst>
              <a:ext uri="{FF2B5EF4-FFF2-40B4-BE49-F238E27FC236}">
                <a16:creationId xmlns:a16="http://schemas.microsoft.com/office/drawing/2014/main" id="{8211B6FE-7656-A2A9-1982-FCFD3C08BF8F}"/>
              </a:ext>
            </a:extLst>
          </p:cNvPr>
          <p:cNvSpPr>
            <a:spLocks noGrp="1" noChangeArrowheads="1"/>
          </p:cNvSpPr>
          <p:nvPr>
            <p:ph type="ctrTitle"/>
          </p:nvPr>
        </p:nvSpPr>
        <p:spPr>
          <a:xfrm>
            <a:off x="685800" y="2130425"/>
            <a:ext cx="7772400" cy="1470025"/>
          </a:xfrm>
        </p:spPr>
        <p:txBody>
          <a:bodyPr anchor="ctr"/>
          <a:lstStyle/>
          <a:p>
            <a:r>
              <a:rPr lang="en-US" altLang="en-US" sz="3600" b="1">
                <a:solidFill>
                  <a:srgbClr val="FF0000"/>
                </a:solidFill>
              </a:rPr>
              <a:t>Thank You!</a:t>
            </a:r>
          </a:p>
        </p:txBody>
      </p:sp>
      <p:sp>
        <p:nvSpPr>
          <p:cNvPr id="2" name="Rectangle 3">
            <a:extLst>
              <a:ext uri="{FF2B5EF4-FFF2-40B4-BE49-F238E27FC236}">
                <a16:creationId xmlns:a16="http://schemas.microsoft.com/office/drawing/2014/main" id="{B05CE7AD-F896-2C43-96F2-867B77D9E86D}"/>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Computer Science &amp; Engineering</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