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5" r:id="rId3"/>
    <p:sldId id="270" r:id="rId4"/>
    <p:sldId id="276" r:id="rId5"/>
    <p:sldId id="271" r:id="rId6"/>
    <p:sldId id="272" r:id="rId7"/>
    <p:sldId id="274" r:id="rId8"/>
    <p:sldId id="277" r:id="rId9"/>
    <p:sldId id="280" r:id="rId10"/>
    <p:sldId id="281" r:id="rId11"/>
    <p:sldId id="282" r:id="rId12"/>
    <p:sldId id="283" r:id="rId13"/>
    <p:sldId id="284" r:id="rId14"/>
    <p:sldId id="285" r:id="rId15"/>
    <p:sldId id="275"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4" d="100"/>
          <a:sy n="74" d="100"/>
        </p:scale>
        <p:origin x="-582" y="-90"/>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03-Jun-22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03-Jun-22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03-Jun-22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03-Jun-22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03-Jun-22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03-Jun-22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03-Jun-22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03-Jun-22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03-Jun-22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03-Jun-22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03-Jun-22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03-Jun-22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www.eng.utah.edu/~cs5780/debouncing.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924945"/>
            <a:ext cx="11017224" cy="1440159"/>
          </a:xfrm>
        </p:spPr>
        <p:txBody>
          <a:bodyPr>
            <a:normAutofit fontScale="90000"/>
          </a:bodyPr>
          <a:lstStyle/>
          <a:p>
            <a:r>
              <a:rPr lang="en-IN" sz="3200" b="1" u="sng" dirty="0">
                <a:effectLst/>
                <a:latin typeface="Times New Roman" panose="02020603050405020304" pitchFamily="18" charset="0"/>
                <a:ea typeface="Times New Roman" panose="02020603050405020304" pitchFamily="18" charset="0"/>
                <a:cs typeface="Latha" panose="020B0604020202020204" pitchFamily="34" charset="0"/>
              </a:rPr>
              <a:t>DEBOUNCING BUTTONS ON FPGA USING VERILOG CODE</a:t>
            </a:r>
            <a:r>
              <a:rPr lang="en-IN" sz="1800" dirty="0">
                <a:effectLst/>
                <a:latin typeface="Calibri" panose="020F0502020204030204" pitchFamily="34" charset="0"/>
                <a:ea typeface="Calibri" panose="020F0502020204030204" pitchFamily="34" charset="0"/>
                <a:cs typeface="Latha" panose="020B0604020202020204" pitchFamily="34" charset="0"/>
              </a:rPr>
              <a:t/>
            </a:r>
            <a:br>
              <a:rPr lang="en-IN" sz="1800" dirty="0">
                <a:effectLst/>
                <a:latin typeface="Calibri" panose="020F0502020204030204" pitchFamily="34" charset="0"/>
                <a:ea typeface="Calibri" panose="020F0502020204030204" pitchFamily="34" charset="0"/>
                <a:cs typeface="Latha" panose="020B0604020202020204" pitchFamily="34" charset="0"/>
              </a:rPr>
            </a:br>
            <a:endParaRPr dirty="0"/>
          </a:p>
        </p:txBody>
      </p:sp>
      <p:sp>
        <p:nvSpPr>
          <p:cNvPr id="3" name="Subtitle 2"/>
          <p:cNvSpPr>
            <a:spLocks noGrp="1"/>
          </p:cNvSpPr>
          <p:nvPr>
            <p:ph type="subTitle" idx="1"/>
          </p:nvPr>
        </p:nvSpPr>
        <p:spPr>
          <a:xfrm>
            <a:off x="335360" y="3933057"/>
            <a:ext cx="11665296" cy="1728190"/>
          </a:xfrm>
        </p:spPr>
        <p:txBody>
          <a:bodyPr>
            <a:normAutofit/>
          </a:bodyPr>
          <a:lstStyle/>
          <a:p>
            <a:r>
              <a:rPr lang="en-IN" sz="2400" b="1" dirty="0">
                <a:solidFill>
                  <a:schemeClr val="tx1">
                    <a:lumMod val="95000"/>
                  </a:schemeClr>
                </a:solidFill>
                <a:effectLst/>
                <a:latin typeface="Times New Roman" panose="02020603050405020304" pitchFamily="18" charset="0"/>
                <a:ea typeface="Times New Roman" panose="02020603050405020304" pitchFamily="18" charset="0"/>
                <a:cs typeface="Latha" panose="020B0604020202020204" pitchFamily="34" charset="0"/>
              </a:rPr>
              <a:t>A MINI PROJECT PRESENTATION</a:t>
            </a:r>
          </a:p>
          <a:p>
            <a:r>
              <a:rPr lang="en-IN" sz="2400" b="1" dirty="0">
                <a:solidFill>
                  <a:schemeClr val="tx1">
                    <a:lumMod val="95000"/>
                  </a:schemeClr>
                </a:solidFill>
                <a:latin typeface="Times New Roman" panose="02020603050405020304" pitchFamily="18" charset="0"/>
                <a:ea typeface="Calibri" panose="020F0502020204030204" pitchFamily="34" charset="0"/>
                <a:cs typeface="Latha" panose="020B0604020202020204" pitchFamily="34" charset="0"/>
              </a:rPr>
              <a:t>                                                                                      M.RAJESWARI</a:t>
            </a:r>
          </a:p>
          <a:p>
            <a:r>
              <a:rPr lang="en-IN" sz="2400" b="1" dirty="0">
                <a:solidFill>
                  <a:schemeClr val="tx1">
                    <a:lumMod val="95000"/>
                  </a:schemeClr>
                </a:solidFill>
                <a:effectLst/>
                <a:latin typeface="Times New Roman" panose="02020603050405020304" pitchFamily="18" charset="0"/>
                <a:ea typeface="Calibri" panose="020F0502020204030204" pitchFamily="34" charset="0"/>
                <a:cs typeface="Latha" panose="020B0604020202020204" pitchFamily="34" charset="0"/>
              </a:rPr>
              <a:t>                                                                                      K.ROSHINI</a:t>
            </a:r>
          </a:p>
          <a:p>
            <a:r>
              <a:rPr lang="en-IN" sz="2400" b="1" dirty="0">
                <a:solidFill>
                  <a:schemeClr val="tx1">
                    <a:lumMod val="95000"/>
                  </a:schemeClr>
                </a:solidFill>
                <a:latin typeface="Times New Roman" panose="02020603050405020304" pitchFamily="18" charset="0"/>
                <a:ea typeface="Calibri" panose="020F0502020204030204" pitchFamily="34" charset="0"/>
                <a:cs typeface="Latha" panose="020B0604020202020204" pitchFamily="34" charset="0"/>
              </a:rPr>
              <a:t>                                                                                      H.SARANYA</a:t>
            </a:r>
            <a:endParaRPr lang="en-IN" sz="2400" dirty="0">
              <a:solidFill>
                <a:schemeClr val="tx1">
                  <a:lumMod val="95000"/>
                </a:schemeClr>
              </a:solidFill>
              <a:effectLst/>
              <a:latin typeface="Calibri" panose="020F0502020204030204" pitchFamily="34" charset="0"/>
              <a:ea typeface="Calibri" panose="020F0502020204030204" pitchFamily="34" charset="0"/>
              <a:cs typeface="Latha" panose="020B0604020202020204" pitchFamily="34" charset="0"/>
            </a:endParaRPr>
          </a:p>
          <a:p>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B1E466-6CDC-C6FD-1915-7DEA251AD921}"/>
              </a:ext>
            </a:extLst>
          </p:cNvPr>
          <p:cNvSpPr>
            <a:spLocks noGrp="1"/>
          </p:cNvSpPr>
          <p:nvPr>
            <p:ph sz="half" idx="1"/>
          </p:nvPr>
        </p:nvSpPr>
        <p:spPr>
          <a:xfrm>
            <a:off x="551384" y="1052737"/>
            <a:ext cx="5316016" cy="5043264"/>
          </a:xfrm>
        </p:spPr>
        <p:txBody>
          <a:bodyPr>
            <a:noAutofit/>
          </a:bodyPr>
          <a:lstStyle/>
          <a:p>
            <a:r>
              <a:rPr lang="en-US" sz="2400" dirty="0">
                <a:latin typeface="Times New Roman" panose="02020603050405020304" pitchFamily="18" charset="0"/>
                <a:cs typeface="Times New Roman" panose="02020603050405020304" pitchFamily="18" charset="0"/>
              </a:rPr>
              <a:t>The second idea is that , from A-B  , we detect  one value change , but next clock B-C we get another value change so we clear  the count , until to e point  , after  e point, the voltage level keep high , at the time,. We begin to count 20 </a:t>
            </a:r>
            <a:r>
              <a:rPr lang="en-US" sz="2400" dirty="0" err="1">
                <a:latin typeface="Times New Roman" panose="02020603050405020304" pitchFamily="18" charset="0"/>
                <a:cs typeface="Times New Roman" panose="02020603050405020304" pitchFamily="18" charset="0"/>
              </a:rPr>
              <a:t>ms</a:t>
            </a:r>
            <a:r>
              <a:rPr lang="en-US" sz="2400" dirty="0">
                <a:latin typeface="Times New Roman" panose="02020603050405020304" pitchFamily="18" charset="0"/>
                <a:cs typeface="Times New Roman" panose="02020603050405020304" pitchFamily="18" charset="0"/>
              </a:rPr>
              <a:t> , if during the 20 </a:t>
            </a:r>
            <a:r>
              <a:rPr lang="en-US" sz="2400" dirty="0" err="1">
                <a:latin typeface="Times New Roman" panose="02020603050405020304" pitchFamily="18" charset="0"/>
                <a:cs typeface="Times New Roman" panose="02020603050405020304" pitchFamily="18" charset="0"/>
              </a:rPr>
              <a:t>ms</a:t>
            </a:r>
            <a:r>
              <a:rPr lang="en-US" sz="2400" dirty="0">
                <a:latin typeface="Times New Roman" panose="02020603050405020304" pitchFamily="18" charset="0"/>
                <a:cs typeface="Times New Roman" panose="02020603050405020304" pitchFamily="18" charset="0"/>
              </a:rPr>
              <a:t> there are no more any level change so we can say we have filter the bounce and the key has been in stable , now we can generate one signal to tell our next module , the key has been pressed</a:t>
            </a:r>
            <a:r>
              <a:rPr lang="en-US" sz="2400" dirty="0"/>
              <a:t>.</a:t>
            </a:r>
            <a:endParaRPr lang="en-IN" sz="2400" dirty="0"/>
          </a:p>
        </p:txBody>
      </p:sp>
      <p:pic>
        <p:nvPicPr>
          <p:cNvPr id="6" name="Content Placeholder 5">
            <a:extLst>
              <a:ext uri="{FF2B5EF4-FFF2-40B4-BE49-F238E27FC236}">
                <a16:creationId xmlns:a16="http://schemas.microsoft.com/office/drawing/2014/main" xmlns="" id="{0A46A376-890E-29F0-6809-A74262D5718A}"/>
              </a:ext>
            </a:extLst>
          </p:cNvPr>
          <p:cNvPicPr>
            <a:picLocks noGrp="1" noChangeAspect="1"/>
          </p:cNvPicPr>
          <p:nvPr>
            <p:ph sz="half" idx="2"/>
          </p:nvPr>
        </p:nvPicPr>
        <p:blipFill>
          <a:blip r:embed="rId2"/>
          <a:stretch>
            <a:fillRect/>
          </a:stretch>
        </p:blipFill>
        <p:spPr>
          <a:xfrm rot="16200000">
            <a:off x="6901352" y="155654"/>
            <a:ext cx="3914193" cy="5996383"/>
          </a:xfrm>
        </p:spPr>
      </p:pic>
    </p:spTree>
    <p:extLst>
      <p:ext uri="{BB962C8B-B14F-4D97-AF65-F5344CB8AC3E}">
        <p14:creationId xmlns:p14="http://schemas.microsoft.com/office/powerpoint/2010/main" val="1958903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94D2D42-9595-9B7D-3817-A3692A7EC3CE}"/>
              </a:ext>
            </a:extLst>
          </p:cNvPr>
          <p:cNvSpPr>
            <a:spLocks noGrp="1"/>
          </p:cNvSpPr>
          <p:nvPr>
            <p:ph type="title"/>
          </p:nvPr>
        </p:nvSpPr>
        <p:spPr>
          <a:xfrm>
            <a:off x="119336" y="-571500"/>
            <a:ext cx="9144000" cy="1143000"/>
          </a:xfrm>
        </p:spPr>
        <p:txBody>
          <a:bodyPr/>
          <a:lstStyle/>
          <a:p>
            <a:r>
              <a:rPr lang="en-US" dirty="0"/>
              <a:t>Verilog code:</a:t>
            </a:r>
            <a:endParaRPr lang="en-IN" dirty="0"/>
          </a:p>
        </p:txBody>
      </p:sp>
      <p:sp>
        <p:nvSpPr>
          <p:cNvPr id="6" name="Content Placeholder 5">
            <a:extLst>
              <a:ext uri="{FF2B5EF4-FFF2-40B4-BE49-F238E27FC236}">
                <a16:creationId xmlns:a16="http://schemas.microsoft.com/office/drawing/2014/main" xmlns="" id="{232C8028-1035-1C7B-108D-264E0DFB72C5}"/>
              </a:ext>
            </a:extLst>
          </p:cNvPr>
          <p:cNvSpPr>
            <a:spLocks noGrp="1"/>
          </p:cNvSpPr>
          <p:nvPr>
            <p:ph idx="1"/>
          </p:nvPr>
        </p:nvSpPr>
        <p:spPr>
          <a:xfrm>
            <a:off x="335360" y="571500"/>
            <a:ext cx="11737304" cy="5904656"/>
          </a:xfrm>
        </p:spPr>
        <p:txBody>
          <a:bodyPr>
            <a:normAutofit fontScale="92500" lnSpcReduction="10000"/>
          </a:bodyPr>
          <a:lstStyle/>
          <a:p>
            <a:pPr marL="0" indent="0">
              <a:buNone/>
            </a:pPr>
            <a:r>
              <a:rPr lang="en-IN" dirty="0"/>
              <a:t> Verilog code for button debouncing on FPGA</a:t>
            </a:r>
          </a:p>
          <a:p>
            <a:pPr marL="0" indent="0">
              <a:buNone/>
            </a:pPr>
            <a:r>
              <a:rPr lang="en-IN" dirty="0"/>
              <a:t>// debouncing module without creating another clock domain</a:t>
            </a:r>
          </a:p>
          <a:p>
            <a:pPr marL="0" indent="0">
              <a:buNone/>
            </a:pPr>
            <a:r>
              <a:rPr lang="en-IN" dirty="0"/>
              <a:t>// by using clock enable signal </a:t>
            </a:r>
          </a:p>
          <a:p>
            <a:pPr marL="0" indent="0">
              <a:buNone/>
            </a:pPr>
            <a:r>
              <a:rPr lang="en-IN" dirty="0"/>
              <a:t>module </a:t>
            </a:r>
            <a:r>
              <a:rPr lang="en-IN" dirty="0" err="1"/>
              <a:t>debounce_better_version</a:t>
            </a:r>
            <a:r>
              <a:rPr lang="en-IN" dirty="0"/>
              <a:t>(input pb_1,clk,output </a:t>
            </a:r>
            <a:r>
              <a:rPr lang="en-IN" dirty="0" err="1"/>
              <a:t>pb_out</a:t>
            </a:r>
            <a:r>
              <a:rPr lang="en-IN" dirty="0"/>
              <a:t>);</a:t>
            </a:r>
          </a:p>
          <a:p>
            <a:pPr marL="0" indent="0">
              <a:buNone/>
            </a:pPr>
            <a:r>
              <a:rPr lang="en-IN" dirty="0"/>
              <a:t>wire </a:t>
            </a:r>
            <a:r>
              <a:rPr lang="en-IN" dirty="0" err="1"/>
              <a:t>slow_clk_en</a:t>
            </a:r>
            <a:r>
              <a:rPr lang="en-IN" dirty="0"/>
              <a:t>;</a:t>
            </a:r>
          </a:p>
          <a:p>
            <a:pPr marL="0" indent="0">
              <a:buNone/>
            </a:pPr>
            <a:r>
              <a:rPr lang="en-IN" dirty="0"/>
              <a:t>wire Q1,Q2,Q2_bar,Q0;</a:t>
            </a:r>
          </a:p>
          <a:p>
            <a:pPr marL="0" indent="0">
              <a:buNone/>
            </a:pPr>
            <a:r>
              <a:rPr lang="en-IN" dirty="0" err="1"/>
              <a:t>clock_enable</a:t>
            </a:r>
            <a:r>
              <a:rPr lang="en-IN" dirty="0"/>
              <a:t> u1(</a:t>
            </a:r>
            <a:r>
              <a:rPr lang="en-IN" dirty="0" err="1"/>
              <a:t>clk,slow_clk_en</a:t>
            </a:r>
            <a:r>
              <a:rPr lang="en-IN" dirty="0"/>
              <a:t>);</a:t>
            </a:r>
          </a:p>
          <a:p>
            <a:pPr marL="0" indent="0">
              <a:buNone/>
            </a:pPr>
            <a:r>
              <a:rPr lang="en-IN" dirty="0" err="1"/>
              <a:t>my_dff_en</a:t>
            </a:r>
            <a:r>
              <a:rPr lang="en-IN" dirty="0"/>
              <a:t> d0(clk,slow_clk_en,pb_1,Q0);</a:t>
            </a:r>
          </a:p>
          <a:p>
            <a:pPr marL="0" indent="0">
              <a:buNone/>
            </a:pPr>
            <a:r>
              <a:rPr lang="en-IN" dirty="0" err="1"/>
              <a:t>my_dff_en</a:t>
            </a:r>
            <a:r>
              <a:rPr lang="en-IN" dirty="0"/>
              <a:t> d1(clk,slow_clk_en,Q0,Q1);</a:t>
            </a:r>
          </a:p>
          <a:p>
            <a:pPr marL="0" indent="0">
              <a:buNone/>
            </a:pPr>
            <a:r>
              <a:rPr lang="en-IN" dirty="0" err="1"/>
              <a:t>my_dff_en</a:t>
            </a:r>
            <a:r>
              <a:rPr lang="en-IN" dirty="0"/>
              <a:t> d2(clk,slow_clk_en,Q1,Q2);</a:t>
            </a:r>
          </a:p>
          <a:p>
            <a:pPr marL="0" indent="0">
              <a:buNone/>
            </a:pPr>
            <a:r>
              <a:rPr lang="en-IN" dirty="0"/>
              <a:t>assign Q2_bar = ~Q2;</a:t>
            </a:r>
          </a:p>
          <a:p>
            <a:pPr marL="0" indent="0">
              <a:buNone/>
            </a:pPr>
            <a:r>
              <a:rPr lang="en-IN" dirty="0"/>
              <a:t>assign </a:t>
            </a:r>
            <a:r>
              <a:rPr lang="en-IN" dirty="0" err="1"/>
              <a:t>pb_out</a:t>
            </a:r>
            <a:r>
              <a:rPr lang="en-IN" dirty="0"/>
              <a:t> = Q1 &amp; Q2_bar;</a:t>
            </a:r>
          </a:p>
          <a:p>
            <a:pPr marL="0" indent="0">
              <a:buNone/>
            </a:pPr>
            <a:r>
              <a:rPr lang="en-IN" dirty="0" err="1"/>
              <a:t>endmodule</a:t>
            </a:r>
            <a:endParaRPr lang="en-IN" dirty="0"/>
          </a:p>
        </p:txBody>
      </p:sp>
    </p:spTree>
    <p:extLst>
      <p:ext uri="{BB962C8B-B14F-4D97-AF65-F5344CB8AC3E}">
        <p14:creationId xmlns:p14="http://schemas.microsoft.com/office/powerpoint/2010/main" val="2490303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7A1769-BE7A-CBB2-0D62-3CF71034B5B7}"/>
              </a:ext>
            </a:extLst>
          </p:cNvPr>
          <p:cNvSpPr>
            <a:spLocks noGrp="1"/>
          </p:cNvSpPr>
          <p:nvPr>
            <p:ph idx="1"/>
          </p:nvPr>
        </p:nvSpPr>
        <p:spPr>
          <a:xfrm>
            <a:off x="1524000" y="260648"/>
            <a:ext cx="9144000" cy="5835352"/>
          </a:xfrm>
        </p:spPr>
        <p:txBody>
          <a:bodyPr>
            <a:normAutofit fontScale="92500" lnSpcReduction="20000"/>
          </a:bodyPr>
          <a:lstStyle/>
          <a:p>
            <a:r>
              <a:rPr lang="en-IN" dirty="0"/>
              <a:t>// Slow clock enable for debouncing button </a:t>
            </a:r>
          </a:p>
          <a:p>
            <a:r>
              <a:rPr lang="en-IN" dirty="0"/>
              <a:t>module </a:t>
            </a:r>
            <a:r>
              <a:rPr lang="en-IN" dirty="0" err="1"/>
              <a:t>clock_enable</a:t>
            </a:r>
            <a:r>
              <a:rPr lang="en-IN" dirty="0"/>
              <a:t>(input Clk_100M,output </a:t>
            </a:r>
            <a:r>
              <a:rPr lang="en-IN" dirty="0" err="1"/>
              <a:t>slow_clk_en</a:t>
            </a:r>
            <a:r>
              <a:rPr lang="en-IN" dirty="0"/>
              <a:t>); </a:t>
            </a:r>
          </a:p>
          <a:p>
            <a:r>
              <a:rPr lang="en-IN" dirty="0"/>
              <a:t>   reg [26:0]counter=0;  </a:t>
            </a:r>
          </a:p>
          <a:p>
            <a:r>
              <a:rPr lang="en-IN" dirty="0"/>
              <a:t>  always @(posedge Clk_100M)  </a:t>
            </a:r>
          </a:p>
          <a:p>
            <a:r>
              <a:rPr lang="en-IN" dirty="0"/>
              <a:t>  begin     </a:t>
            </a:r>
          </a:p>
          <a:p>
            <a:r>
              <a:rPr lang="en-IN" dirty="0"/>
              <a:t>  counter &lt;= (counter&gt;=249999)?0:counter+1;  </a:t>
            </a:r>
          </a:p>
          <a:p>
            <a:r>
              <a:rPr lang="en-IN" dirty="0"/>
              <a:t>  end    assign </a:t>
            </a:r>
            <a:r>
              <a:rPr lang="en-IN" dirty="0" err="1"/>
              <a:t>slow_clk_en</a:t>
            </a:r>
            <a:r>
              <a:rPr lang="en-IN" dirty="0"/>
              <a:t> = (counter == 249999)?1'b1:1’b0;</a:t>
            </a:r>
          </a:p>
          <a:p>
            <a:r>
              <a:rPr lang="en-IN" dirty="0" err="1"/>
              <a:t>Endmodule</a:t>
            </a:r>
            <a:endParaRPr lang="en-IN" dirty="0"/>
          </a:p>
          <a:p>
            <a:r>
              <a:rPr lang="en-IN" dirty="0"/>
              <a:t>// D-flip-flop with clock enable signal for debouncing </a:t>
            </a:r>
          </a:p>
          <a:p>
            <a:r>
              <a:rPr lang="en-IN" dirty="0"/>
              <a:t>module </a:t>
            </a:r>
            <a:r>
              <a:rPr lang="en-IN" dirty="0" err="1"/>
              <a:t>module</a:t>
            </a:r>
            <a:r>
              <a:rPr lang="en-IN" dirty="0"/>
              <a:t> </a:t>
            </a:r>
            <a:r>
              <a:rPr lang="en-IN" dirty="0" err="1"/>
              <a:t>my_dff_en</a:t>
            </a:r>
            <a:r>
              <a:rPr lang="en-IN" dirty="0"/>
              <a:t>(input DFF_CLOCK, </a:t>
            </a:r>
            <a:r>
              <a:rPr lang="en-IN" dirty="0" err="1"/>
              <a:t>clock_enable,D</a:t>
            </a:r>
            <a:r>
              <a:rPr lang="en-IN" dirty="0"/>
              <a:t>, output reg Q=0);    always @ (</a:t>
            </a:r>
            <a:r>
              <a:rPr lang="en-IN" dirty="0" err="1"/>
              <a:t>posedge</a:t>
            </a:r>
            <a:r>
              <a:rPr lang="en-IN" dirty="0"/>
              <a:t> DFF_CLOCK) begin  </a:t>
            </a:r>
          </a:p>
          <a:p>
            <a:r>
              <a:rPr lang="en-IN" dirty="0"/>
              <a:t>if(</a:t>
            </a:r>
            <a:r>
              <a:rPr lang="en-IN" dirty="0" err="1"/>
              <a:t>clock_enable</a:t>
            </a:r>
            <a:r>
              <a:rPr lang="en-IN" dirty="0"/>
              <a:t>==1)            Q &lt;= D;  </a:t>
            </a:r>
          </a:p>
          <a:p>
            <a:r>
              <a:rPr lang="en-IN" dirty="0"/>
              <a:t>  end</a:t>
            </a:r>
          </a:p>
          <a:p>
            <a:r>
              <a:rPr lang="en-IN" dirty="0" err="1"/>
              <a:t>endmodule</a:t>
            </a:r>
            <a:endParaRPr lang="en-IN" dirty="0"/>
          </a:p>
        </p:txBody>
      </p:sp>
    </p:spTree>
    <p:extLst>
      <p:ext uri="{BB962C8B-B14F-4D97-AF65-F5344CB8AC3E}">
        <p14:creationId xmlns:p14="http://schemas.microsoft.com/office/powerpoint/2010/main" val="4220404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18E01-D9D3-373E-3F53-E7514A6DC43B}"/>
              </a:ext>
            </a:extLst>
          </p:cNvPr>
          <p:cNvSpPr>
            <a:spLocks noGrp="1"/>
          </p:cNvSpPr>
          <p:nvPr>
            <p:ph type="title"/>
          </p:nvPr>
        </p:nvSpPr>
        <p:spPr>
          <a:xfrm>
            <a:off x="263352" y="-171400"/>
            <a:ext cx="9144000" cy="1143000"/>
          </a:xfrm>
        </p:spPr>
        <p:txBody>
          <a:bodyPr/>
          <a:lstStyle/>
          <a:p>
            <a:r>
              <a:rPr lang="en-US" dirty="0">
                <a:solidFill>
                  <a:schemeClr val="tx1"/>
                </a:solidFill>
              </a:rPr>
              <a:t>Test bench</a:t>
            </a:r>
            <a:endParaRPr lang="en-IN" dirty="0">
              <a:solidFill>
                <a:schemeClr val="tx1"/>
              </a:solidFill>
            </a:endParaRPr>
          </a:p>
        </p:txBody>
      </p:sp>
      <p:sp>
        <p:nvSpPr>
          <p:cNvPr id="3" name="Content Placeholder 2">
            <a:extLst>
              <a:ext uri="{FF2B5EF4-FFF2-40B4-BE49-F238E27FC236}">
                <a16:creationId xmlns:a16="http://schemas.microsoft.com/office/drawing/2014/main" xmlns="" id="{6AC10020-1915-94B9-714B-B1EB1CE75924}"/>
              </a:ext>
            </a:extLst>
          </p:cNvPr>
          <p:cNvSpPr>
            <a:spLocks noGrp="1"/>
          </p:cNvSpPr>
          <p:nvPr>
            <p:ph idx="1"/>
          </p:nvPr>
        </p:nvSpPr>
        <p:spPr>
          <a:xfrm>
            <a:off x="263352" y="1196752"/>
            <a:ext cx="11665296" cy="5184576"/>
          </a:xfrm>
        </p:spPr>
        <p:txBody>
          <a:bodyPr>
            <a:normAutofit/>
          </a:bodyPr>
          <a:lstStyle/>
          <a:p>
            <a:r>
              <a:rPr lang="en-IN" dirty="0"/>
              <a:t>`timescale 1ns / 1ps// testbench </a:t>
            </a:r>
            <a:r>
              <a:rPr lang="en-IN" dirty="0" err="1"/>
              <a:t>verilog</a:t>
            </a:r>
            <a:r>
              <a:rPr lang="en-IN" dirty="0"/>
              <a:t> code for debouncing button without creating another </a:t>
            </a:r>
            <a:r>
              <a:rPr lang="en-IN" dirty="0" err="1"/>
              <a:t>clockmodule</a:t>
            </a:r>
            <a:r>
              <a:rPr lang="en-IN" dirty="0"/>
              <a:t> </a:t>
            </a:r>
            <a:r>
              <a:rPr lang="en-IN" dirty="0" err="1"/>
              <a:t>tb_button</a:t>
            </a:r>
            <a:r>
              <a:rPr lang="en-IN" dirty="0"/>
              <a:t>; </a:t>
            </a:r>
          </a:p>
          <a:p>
            <a:r>
              <a:rPr lang="en-IN" dirty="0"/>
              <a:t>// Inputs</a:t>
            </a:r>
          </a:p>
          <a:p>
            <a:r>
              <a:rPr lang="en-IN" dirty="0"/>
              <a:t> reg pb_1; reg </a:t>
            </a:r>
            <a:r>
              <a:rPr lang="en-IN" dirty="0" err="1"/>
              <a:t>clk</a:t>
            </a:r>
            <a:r>
              <a:rPr lang="en-IN" dirty="0"/>
              <a:t>; </a:t>
            </a:r>
          </a:p>
          <a:p>
            <a:r>
              <a:rPr lang="en-IN" dirty="0"/>
              <a:t>// Outputs </a:t>
            </a:r>
          </a:p>
          <a:p>
            <a:r>
              <a:rPr lang="en-IN" dirty="0"/>
              <a:t>wire </a:t>
            </a:r>
            <a:r>
              <a:rPr lang="en-IN" dirty="0" err="1"/>
              <a:t>pb_out</a:t>
            </a:r>
            <a:r>
              <a:rPr lang="en-IN" dirty="0"/>
              <a:t>; </a:t>
            </a:r>
          </a:p>
          <a:p>
            <a:r>
              <a:rPr lang="en-IN" dirty="0"/>
              <a:t>// Instantiate the debouncing Verilog code</a:t>
            </a:r>
          </a:p>
          <a:p>
            <a:r>
              <a:rPr lang="en-IN" dirty="0"/>
              <a:t> </a:t>
            </a:r>
            <a:r>
              <a:rPr lang="en-IN" dirty="0" err="1"/>
              <a:t>debounce_better_version</a:t>
            </a:r>
            <a:r>
              <a:rPr lang="en-IN" dirty="0"/>
              <a:t> </a:t>
            </a:r>
            <a:r>
              <a:rPr lang="en-IN" dirty="0" err="1"/>
              <a:t>uut</a:t>
            </a:r>
            <a:r>
              <a:rPr lang="en-IN" dirty="0"/>
              <a:t> (</a:t>
            </a:r>
          </a:p>
          <a:p>
            <a:r>
              <a:rPr lang="en-IN" dirty="0"/>
              <a:t>  .pb_1(pb_1),   </a:t>
            </a:r>
          </a:p>
          <a:p>
            <a:r>
              <a:rPr lang="en-IN" dirty="0"/>
              <a:t>.</a:t>
            </a:r>
            <a:r>
              <a:rPr lang="en-IN" dirty="0" err="1"/>
              <a:t>clk</a:t>
            </a:r>
            <a:r>
              <a:rPr lang="en-IN" dirty="0"/>
              <a:t>(</a:t>
            </a:r>
            <a:r>
              <a:rPr lang="en-IN" dirty="0" err="1"/>
              <a:t>clk</a:t>
            </a:r>
            <a:r>
              <a:rPr lang="en-IN" dirty="0"/>
              <a:t>),  </a:t>
            </a:r>
          </a:p>
          <a:p>
            <a:r>
              <a:rPr lang="en-IN" dirty="0"/>
              <a:t> .</a:t>
            </a:r>
            <a:r>
              <a:rPr lang="en-IN" dirty="0" err="1"/>
              <a:t>pb_out</a:t>
            </a:r>
            <a:r>
              <a:rPr lang="en-IN" dirty="0"/>
              <a:t>(</a:t>
            </a:r>
            <a:r>
              <a:rPr lang="en-IN" dirty="0" err="1"/>
              <a:t>pb_out</a:t>
            </a:r>
            <a:r>
              <a:rPr lang="en-IN" dirty="0"/>
              <a:t>) ); </a:t>
            </a:r>
          </a:p>
        </p:txBody>
      </p:sp>
    </p:spTree>
    <p:extLst>
      <p:ext uri="{BB962C8B-B14F-4D97-AF65-F5344CB8AC3E}">
        <p14:creationId xmlns:p14="http://schemas.microsoft.com/office/powerpoint/2010/main" val="3927635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7B4F508-B549-BA83-43A6-0C5C623CA8D9}"/>
              </a:ext>
            </a:extLst>
          </p:cNvPr>
          <p:cNvSpPr>
            <a:spLocks noGrp="1"/>
          </p:cNvSpPr>
          <p:nvPr>
            <p:ph idx="1"/>
          </p:nvPr>
        </p:nvSpPr>
        <p:spPr>
          <a:xfrm>
            <a:off x="263352" y="260648"/>
            <a:ext cx="11593288" cy="6264696"/>
          </a:xfrm>
        </p:spPr>
        <p:txBody>
          <a:bodyPr>
            <a:normAutofit fontScale="62500" lnSpcReduction="20000"/>
          </a:bodyPr>
          <a:lstStyle/>
          <a:p>
            <a:pPr marL="0" indent="0">
              <a:buNone/>
            </a:pPr>
            <a:r>
              <a:rPr lang="en-IN" dirty="0"/>
              <a:t>initial begin  </a:t>
            </a:r>
            <a:r>
              <a:rPr lang="en-IN" dirty="0" err="1"/>
              <a:t>clk</a:t>
            </a:r>
            <a:r>
              <a:rPr lang="en-IN" dirty="0"/>
              <a:t> = 0;  forever #10 </a:t>
            </a:r>
            <a:r>
              <a:rPr lang="en-IN" dirty="0" err="1"/>
              <a:t>clk</a:t>
            </a:r>
            <a:r>
              <a:rPr lang="en-IN" dirty="0"/>
              <a:t> = ~</a:t>
            </a:r>
            <a:r>
              <a:rPr lang="en-IN" dirty="0" err="1"/>
              <a:t>clk</a:t>
            </a:r>
            <a:r>
              <a:rPr lang="en-IN" dirty="0"/>
              <a:t>; </a:t>
            </a:r>
          </a:p>
          <a:p>
            <a:r>
              <a:rPr lang="en-IN" dirty="0"/>
              <a:t>end initial begin  pb_1 = 0; </a:t>
            </a:r>
          </a:p>
          <a:p>
            <a:r>
              <a:rPr lang="en-IN" dirty="0"/>
              <a:t> #10;  pb_1=1; </a:t>
            </a:r>
          </a:p>
          <a:p>
            <a:r>
              <a:rPr lang="en-IN" dirty="0"/>
              <a:t> #20;  pb_1 = 0; </a:t>
            </a:r>
          </a:p>
          <a:p>
            <a:r>
              <a:rPr lang="en-IN" dirty="0"/>
              <a:t> #10;  pb_1=1; </a:t>
            </a:r>
          </a:p>
          <a:p>
            <a:r>
              <a:rPr lang="en-IN" dirty="0"/>
              <a:t> #30;   pb_1 = 0;  </a:t>
            </a:r>
          </a:p>
          <a:p>
            <a:r>
              <a:rPr lang="en-IN" dirty="0"/>
              <a:t>#10;  pb_1=1; </a:t>
            </a:r>
          </a:p>
          <a:p>
            <a:r>
              <a:rPr lang="en-IN" dirty="0"/>
              <a:t> #40;  pb_1 = 0; </a:t>
            </a:r>
          </a:p>
          <a:p>
            <a:r>
              <a:rPr lang="en-IN" dirty="0"/>
              <a:t> #10;  pb_1=1; </a:t>
            </a:r>
          </a:p>
          <a:p>
            <a:r>
              <a:rPr lang="en-IN" dirty="0"/>
              <a:t> #30;   pb_1 = 0;</a:t>
            </a:r>
          </a:p>
          <a:p>
            <a:r>
              <a:rPr lang="en-IN" dirty="0"/>
              <a:t>  #10;  pb_1=1;   </a:t>
            </a:r>
          </a:p>
          <a:p>
            <a:r>
              <a:rPr lang="en-IN" dirty="0"/>
              <a:t>#1000;   pb_1 = 0;</a:t>
            </a:r>
          </a:p>
          <a:p>
            <a:r>
              <a:rPr lang="en-IN" dirty="0"/>
              <a:t>  #10;  pb_1=1; </a:t>
            </a:r>
          </a:p>
          <a:p>
            <a:r>
              <a:rPr lang="en-IN" dirty="0"/>
              <a:t> #20;  pb_1 = 0; </a:t>
            </a:r>
          </a:p>
          <a:p>
            <a:r>
              <a:rPr lang="en-IN" dirty="0"/>
              <a:t> #10;  pb_1=1;  </a:t>
            </a:r>
          </a:p>
          <a:p>
            <a:r>
              <a:rPr lang="en-IN" dirty="0"/>
              <a:t>#30;   pb_1 = 0;</a:t>
            </a:r>
          </a:p>
          <a:p>
            <a:r>
              <a:rPr lang="en-IN" dirty="0"/>
              <a:t>  #10;  pb_1=1;  #40;  pb_1 = 0;  end</a:t>
            </a:r>
          </a:p>
          <a:p>
            <a:endParaRPr lang="en-IN" dirty="0"/>
          </a:p>
        </p:txBody>
      </p:sp>
    </p:spTree>
    <p:extLst>
      <p:ext uri="{BB962C8B-B14F-4D97-AF65-F5344CB8AC3E}">
        <p14:creationId xmlns:p14="http://schemas.microsoft.com/office/powerpoint/2010/main" val="3373751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89647"/>
            <a:ext cx="9144000" cy="1143000"/>
          </a:xfrm>
        </p:spPr>
        <p:txBody>
          <a:bodyPr/>
          <a:lstStyle/>
          <a:p>
            <a:r>
              <a:rPr lang="en-US" dirty="0">
                <a:solidFill>
                  <a:schemeClr val="tx1"/>
                </a:solidFill>
              </a:rPr>
              <a:t>RTL schematic:</a:t>
            </a:r>
            <a:br>
              <a:rPr lang="en-US" dirty="0">
                <a:solidFill>
                  <a:schemeClr val="tx1"/>
                </a:solidFill>
              </a:rPr>
            </a:br>
            <a:endParaRPr dirty="0">
              <a:solidFill>
                <a:schemeClr val="tx1"/>
              </a:solidFill>
            </a:endParaRPr>
          </a:p>
        </p:txBody>
      </p:sp>
      <p:pic>
        <p:nvPicPr>
          <p:cNvPr id="6" name="Content Placeholder 5">
            <a:extLst>
              <a:ext uri="{FF2B5EF4-FFF2-40B4-BE49-F238E27FC236}">
                <a16:creationId xmlns:a16="http://schemas.microsoft.com/office/drawing/2014/main" xmlns="" id="{D242E918-4C2B-C195-ED51-6248DD6B329E}"/>
              </a:ext>
            </a:extLst>
          </p:cNvPr>
          <p:cNvPicPr>
            <a:picLocks noGrp="1" noChangeAspect="1"/>
          </p:cNvPicPr>
          <p:nvPr>
            <p:ph idx="1"/>
          </p:nvPr>
        </p:nvPicPr>
        <p:blipFill>
          <a:blip r:embed="rId2"/>
          <a:stretch>
            <a:fillRect/>
          </a:stretch>
        </p:blipFill>
        <p:spPr>
          <a:xfrm>
            <a:off x="745067" y="1232647"/>
            <a:ext cx="10607517" cy="5148681"/>
          </a:xfrm>
          <a:prstGeom prst="rect">
            <a:avLst/>
          </a:prstGeom>
        </p:spPr>
      </p:pic>
    </p:spTree>
    <p:extLst>
      <p:ext uri="{BB962C8B-B14F-4D97-AF65-F5344CB8AC3E}">
        <p14:creationId xmlns:p14="http://schemas.microsoft.com/office/powerpoint/2010/main" val="1857640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9DAB3-E09A-A36F-2AD9-49A24BCCA965}"/>
              </a:ext>
            </a:extLst>
          </p:cNvPr>
          <p:cNvSpPr>
            <a:spLocks noGrp="1"/>
          </p:cNvSpPr>
          <p:nvPr>
            <p:ph type="title"/>
          </p:nvPr>
        </p:nvSpPr>
        <p:spPr>
          <a:xfrm>
            <a:off x="119336" y="0"/>
            <a:ext cx="9144000" cy="1143000"/>
          </a:xfrm>
        </p:spPr>
        <p:txBody>
          <a:bodyPr/>
          <a:lstStyle/>
          <a:p>
            <a:r>
              <a:rPr lang="en-US" dirty="0">
                <a:solidFill>
                  <a:schemeClr val="tx1"/>
                </a:solidFill>
              </a:rPr>
              <a:t>Simulation Output:</a:t>
            </a:r>
            <a:r>
              <a:rPr lang="en-US" dirty="0"/>
              <a:t/>
            </a:r>
            <a:br>
              <a:rPr lang="en-US" dirty="0"/>
            </a:br>
            <a:endParaRPr lang="en-IN" dirty="0"/>
          </a:p>
        </p:txBody>
      </p:sp>
      <p:pic>
        <p:nvPicPr>
          <p:cNvPr id="4" name="Content Placeholder 3">
            <a:extLst>
              <a:ext uri="{FF2B5EF4-FFF2-40B4-BE49-F238E27FC236}">
                <a16:creationId xmlns:a16="http://schemas.microsoft.com/office/drawing/2014/main" xmlns="" id="{9CA62F76-4240-D208-BC5F-B17A44D03885}"/>
              </a:ext>
            </a:extLst>
          </p:cNvPr>
          <p:cNvPicPr>
            <a:picLocks noGrp="1" noChangeAspect="1"/>
          </p:cNvPicPr>
          <p:nvPr>
            <p:ph idx="1"/>
          </p:nvPr>
        </p:nvPicPr>
        <p:blipFill>
          <a:blip r:embed="rId2"/>
          <a:stretch>
            <a:fillRect/>
          </a:stretch>
        </p:blipFill>
        <p:spPr>
          <a:xfrm>
            <a:off x="479376" y="1052513"/>
            <a:ext cx="11305255" cy="5472112"/>
          </a:xfrm>
          <a:prstGeom prst="rect">
            <a:avLst/>
          </a:prstGeom>
        </p:spPr>
      </p:pic>
    </p:spTree>
    <p:extLst>
      <p:ext uri="{BB962C8B-B14F-4D97-AF65-F5344CB8AC3E}">
        <p14:creationId xmlns:p14="http://schemas.microsoft.com/office/powerpoint/2010/main" val="580810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4CAE9-3F72-4083-8A03-D494713C25B2}"/>
              </a:ext>
            </a:extLst>
          </p:cNvPr>
          <p:cNvSpPr>
            <a:spLocks noGrp="1"/>
          </p:cNvSpPr>
          <p:nvPr>
            <p:ph type="title"/>
          </p:nvPr>
        </p:nvSpPr>
        <p:spPr>
          <a:xfrm>
            <a:off x="119336" y="-381000"/>
            <a:ext cx="9144000" cy="1143000"/>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Application and conclusion:</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19578CE-F03B-4E86-7056-C2C1924A2F34}"/>
              </a:ext>
            </a:extLst>
          </p:cNvPr>
          <p:cNvSpPr>
            <a:spLocks noGrp="1"/>
          </p:cNvSpPr>
          <p:nvPr>
            <p:ph idx="1"/>
          </p:nvPr>
        </p:nvSpPr>
        <p:spPr>
          <a:xfrm>
            <a:off x="551384" y="1196752"/>
            <a:ext cx="10873208" cy="5184576"/>
          </a:xfrm>
        </p:spPr>
        <p:txBody>
          <a:bodyPr/>
          <a:lstStyle/>
          <a:p>
            <a:pPr marL="234950" marR="3175" indent="-6350" algn="just">
              <a:lnSpc>
                <a:spcPct val="99000"/>
              </a:lnSpc>
              <a:spcAft>
                <a:spcPts val="376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Debouncing buttons on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fpga</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is a method used to prevent bouncing. It is any kind of hardware device or software that ensures that only a single signal will be acted upon for a single opening or closing of a contact. It will ensure that it prevent ripple in the signal and allow to provide a clear transition of the signal.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1135"/>
              </a:spcAft>
              <a:buClr>
                <a:srgbClr val="000000"/>
              </a:buClr>
              <a:buSzPts val="1200"/>
              <a:buFont typeface="Arial" panose="020B0604020202020204" pitchFamily="34" charset="0"/>
              <a:buChar char="•"/>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debouncing button on </a:t>
            </a:r>
            <a:r>
              <a:rPr lang="en-IN" sz="24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fpga</a:t>
            </a: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applications include the following.</a:t>
            </a:r>
            <a:endParaRPr lang="en-IN" sz="24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lnSpc>
                <a:spcPct val="116000"/>
              </a:lnSpc>
              <a:spcAft>
                <a:spcPts val="1180"/>
              </a:spcAft>
              <a:buClr>
                <a:srgbClr val="000000"/>
              </a:buClr>
              <a:buSzPts val="1200"/>
              <a:buFont typeface="Arial" panose="020B0604020202020204" pitchFamily="34" charset="0"/>
              <a:buChar char="•"/>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debouncing circuit removes the resulting ripple signal, and provides a clean transition at its output. </a:t>
            </a:r>
            <a:endParaRPr lang="en-IN" sz="24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fontAlgn="base">
              <a:lnSpc>
                <a:spcPct val="148000"/>
              </a:lnSpc>
              <a:spcAft>
                <a:spcPts val="1800"/>
              </a:spcAft>
              <a:buClr>
                <a:srgbClr val="000000"/>
              </a:buClr>
              <a:buSzPts val="1200"/>
              <a:buFont typeface="Arial" panose="020B0604020202020204" pitchFamily="34" charset="0"/>
              <a:buChar char="•"/>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These are used to prevent switch bounce.</a:t>
            </a:r>
            <a:endParaRPr lang="en-IN" sz="24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2132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16859"/>
            <a:ext cx="9144000" cy="1143000"/>
          </a:xfrm>
        </p:spPr>
        <p:txBody>
          <a:bodyPr/>
          <a:lstStyle/>
          <a:p>
            <a:r>
              <a:rPr lang="en-US" dirty="0"/>
              <a:t>Overview:</a:t>
            </a:r>
            <a:endParaRPr dirty="0"/>
          </a:p>
        </p:txBody>
      </p:sp>
      <p:sp>
        <p:nvSpPr>
          <p:cNvPr id="14" name="Content Placeholder 13"/>
          <p:cNvSpPr>
            <a:spLocks noGrp="1"/>
          </p:cNvSpPr>
          <p:nvPr>
            <p:ph idx="1"/>
          </p:nvPr>
        </p:nvSpPr>
        <p:spPr>
          <a:xfrm>
            <a:off x="1524000" y="1844824"/>
            <a:ext cx="9144000" cy="4267200"/>
          </a:xfrm>
        </p:spPr>
        <p:txBody>
          <a:bodyPr>
            <a:normAutofit fontScale="92500" lnSpcReduction="20000"/>
          </a:bodyPr>
          <a:lstStyle/>
          <a:p>
            <a:r>
              <a:rPr lang="en-US" dirty="0"/>
              <a:t>Introduction</a:t>
            </a:r>
          </a:p>
          <a:p>
            <a:r>
              <a:rPr lang="en-US" dirty="0"/>
              <a:t>Switch Bouncing </a:t>
            </a:r>
          </a:p>
          <a:p>
            <a:r>
              <a:rPr lang="en-US" dirty="0"/>
              <a:t>Debouncing</a:t>
            </a:r>
          </a:p>
          <a:p>
            <a:r>
              <a:rPr lang="en-US" dirty="0"/>
              <a:t>Debouncing circuit</a:t>
            </a:r>
          </a:p>
          <a:p>
            <a:r>
              <a:rPr lang="en-US" dirty="0"/>
              <a:t>How to implement Debouncing</a:t>
            </a:r>
          </a:p>
          <a:p>
            <a:r>
              <a:rPr lang="en-US" dirty="0"/>
              <a:t>Verilog code</a:t>
            </a:r>
          </a:p>
          <a:p>
            <a:r>
              <a:rPr lang="en-US" dirty="0"/>
              <a:t>Testbench</a:t>
            </a:r>
          </a:p>
          <a:p>
            <a:r>
              <a:rPr lang="en-US" dirty="0"/>
              <a:t>RTL schematic</a:t>
            </a:r>
          </a:p>
          <a:p>
            <a:r>
              <a:rPr lang="en-US" dirty="0"/>
              <a:t>Simulation Output</a:t>
            </a:r>
          </a:p>
          <a:p>
            <a:r>
              <a:rPr lang="en-US" dirty="0"/>
              <a:t>Conclusion</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289271"/>
            <a:ext cx="9144000" cy="592088"/>
          </a:xfrm>
        </p:spPr>
        <p:txBody>
          <a:bodyPr>
            <a:normAutofit fontScale="90000"/>
          </a:bodyPr>
          <a:lstStyle/>
          <a:p>
            <a:r>
              <a:rPr lang="en-IN" sz="4800" b="1" dirty="0">
                <a:effectLst/>
                <a:latin typeface="Times New Roman" panose="02020603050405020304" pitchFamily="18" charset="0"/>
                <a:ea typeface="Calibri" panose="020F0502020204030204" pitchFamily="34" charset="0"/>
              </a:rPr>
              <a:t>Introduction : </a:t>
            </a:r>
            <a:endParaRPr sz="4800" dirty="0"/>
          </a:p>
        </p:txBody>
      </p:sp>
      <p:sp>
        <p:nvSpPr>
          <p:cNvPr id="3" name="Text Placeholder 2"/>
          <p:cNvSpPr>
            <a:spLocks noGrp="1"/>
          </p:cNvSpPr>
          <p:nvPr>
            <p:ph type="body" idx="1"/>
          </p:nvPr>
        </p:nvSpPr>
        <p:spPr>
          <a:xfrm>
            <a:off x="263352" y="1772817"/>
            <a:ext cx="10404648" cy="4323184"/>
          </a:xfrm>
        </p:spPr>
        <p:txBody>
          <a:bodyPr/>
          <a:lstStyle/>
          <a:p>
            <a:r>
              <a:rPr lang="en-IN" sz="1800" dirty="0">
                <a:effectLst/>
                <a:latin typeface="Times New Roman" panose="02020603050405020304" pitchFamily="18" charset="0"/>
                <a:ea typeface="Calibri" panose="020F0502020204030204" pitchFamily="34" charset="0"/>
                <a:cs typeface="Latha" panose="020B0604020202020204" pitchFamily="34" charset="0"/>
              </a:rPr>
              <a:t> </a:t>
            </a:r>
            <a:r>
              <a:rPr lang="en-IN" sz="3200" dirty="0">
                <a:solidFill>
                  <a:schemeClr val="tx1">
                    <a:lumMod val="95000"/>
                  </a:schemeClr>
                </a:solidFill>
                <a:effectLst/>
                <a:latin typeface="Times New Roman" panose="02020603050405020304" pitchFamily="18" charset="0"/>
                <a:ea typeface="Calibri" panose="020F0502020204030204" pitchFamily="34" charset="0"/>
                <a:cs typeface="Latha" panose="020B0604020202020204" pitchFamily="34" charset="0"/>
              </a:rPr>
              <a:t>Using </a:t>
            </a:r>
            <a:r>
              <a:rPr lang="en-IN" sz="3200" dirty="0">
                <a:solidFill>
                  <a:srgbClr val="FFFF00"/>
                </a:solidFill>
                <a:effectLst/>
                <a:latin typeface="Times New Roman" panose="02020603050405020304" pitchFamily="18" charset="0"/>
                <a:ea typeface="Calibri" panose="020F0502020204030204" pitchFamily="34" charset="0"/>
                <a:cs typeface="Latha" panose="020B0604020202020204" pitchFamily="34" charset="0"/>
              </a:rPr>
              <a:t>mechanical switches </a:t>
            </a:r>
            <a:r>
              <a:rPr lang="en-IN" sz="3200" dirty="0">
                <a:solidFill>
                  <a:schemeClr val="tx1">
                    <a:lumMod val="95000"/>
                  </a:schemeClr>
                </a:solidFill>
                <a:effectLst/>
                <a:latin typeface="Times New Roman" panose="02020603050405020304" pitchFamily="18" charset="0"/>
                <a:ea typeface="Calibri" panose="020F0502020204030204" pitchFamily="34" charset="0"/>
                <a:cs typeface="Latha" panose="020B0604020202020204" pitchFamily="34" charset="0"/>
              </a:rPr>
              <a:t>for a user interface is a ubiquitous practice. However, when these switches are actuated, the contacts often rebound, or bounce, off one another before settling into </a:t>
            </a:r>
            <a:r>
              <a:rPr lang="en-IN" sz="3200" dirty="0">
                <a:solidFill>
                  <a:srgbClr val="FFFF00"/>
                </a:solidFill>
                <a:effectLst/>
                <a:latin typeface="Times New Roman" panose="02020603050405020304" pitchFamily="18" charset="0"/>
                <a:ea typeface="Calibri" panose="020F0502020204030204" pitchFamily="34" charset="0"/>
                <a:cs typeface="Latha" panose="020B0604020202020204" pitchFamily="34" charset="0"/>
              </a:rPr>
              <a:t>a stable state</a:t>
            </a:r>
            <a:r>
              <a:rPr lang="en-IN" sz="3200" dirty="0">
                <a:solidFill>
                  <a:schemeClr val="tx1">
                    <a:lumMod val="95000"/>
                  </a:schemeClr>
                </a:solidFill>
                <a:effectLst/>
                <a:latin typeface="Times New Roman" panose="02020603050405020304" pitchFamily="18" charset="0"/>
                <a:ea typeface="Calibri" panose="020F0502020204030204" pitchFamily="34" charset="0"/>
                <a:cs typeface="Latha" panose="020B0604020202020204" pitchFamily="34" charset="0"/>
              </a:rPr>
              <a:t>. Several methods exist to deal with this </a:t>
            </a:r>
            <a:r>
              <a:rPr lang="en-IN" sz="3200" dirty="0">
                <a:solidFill>
                  <a:srgbClr val="FFFF00"/>
                </a:solidFill>
                <a:effectLst/>
                <a:latin typeface="Times New Roman" panose="02020603050405020304" pitchFamily="18" charset="0"/>
                <a:ea typeface="Calibri" panose="020F0502020204030204" pitchFamily="34" charset="0"/>
                <a:cs typeface="Latha" panose="020B0604020202020204" pitchFamily="34" charset="0"/>
              </a:rPr>
              <a:t>temporary ambiguity</a:t>
            </a:r>
            <a:r>
              <a:rPr lang="en-IN" sz="3200" dirty="0">
                <a:solidFill>
                  <a:schemeClr val="tx1">
                    <a:lumMod val="95000"/>
                  </a:schemeClr>
                </a:solidFill>
                <a:effectLst/>
                <a:latin typeface="Times New Roman" panose="02020603050405020304" pitchFamily="18" charset="0"/>
                <a:ea typeface="Calibri" panose="020F0502020204030204" pitchFamily="34" charset="0"/>
                <a:cs typeface="Latha" panose="020B0604020202020204" pitchFamily="34" charset="0"/>
              </a:rPr>
              <a:t>, using either hardware or software. Here, we look at correcting this problem with a simple digital logic circuit (a common task when interfacing FPGAs or CPLDs with pushbuttons or other switches). Generic Verilog code for the </a:t>
            </a:r>
            <a:r>
              <a:rPr lang="en-IN" sz="3200" dirty="0">
                <a:solidFill>
                  <a:srgbClr val="FFFF00"/>
                </a:solidFill>
                <a:effectLst/>
                <a:latin typeface="Times New Roman" panose="02020603050405020304" pitchFamily="18" charset="0"/>
                <a:ea typeface="Calibri" panose="020F0502020204030204" pitchFamily="34" charset="0"/>
                <a:cs typeface="Latha" panose="020B0604020202020204" pitchFamily="34" charset="0"/>
              </a:rPr>
              <a:t>DeBounce module </a:t>
            </a:r>
            <a:r>
              <a:rPr lang="en-IN" sz="3200" dirty="0">
                <a:solidFill>
                  <a:schemeClr val="tx1">
                    <a:lumMod val="95000"/>
                  </a:schemeClr>
                </a:solidFill>
                <a:effectLst/>
                <a:latin typeface="Times New Roman" panose="02020603050405020304" pitchFamily="18" charset="0"/>
                <a:ea typeface="Calibri" panose="020F0502020204030204" pitchFamily="34" charset="0"/>
                <a:cs typeface="Latha" panose="020B0604020202020204" pitchFamily="34" charset="0"/>
              </a:rPr>
              <a:t>and the test fixture is included.</a:t>
            </a:r>
            <a:endParaRPr sz="3200" dirty="0">
              <a:solidFill>
                <a:schemeClr val="tx1">
                  <a:lumMod val="95000"/>
                </a:schemeClr>
              </a:solidFill>
            </a:endParaRPr>
          </a:p>
        </p:txBody>
      </p:sp>
    </p:spTree>
    <p:extLst>
      <p:ext uri="{BB962C8B-B14F-4D97-AF65-F5344CB8AC3E}">
        <p14:creationId xmlns:p14="http://schemas.microsoft.com/office/powerpoint/2010/main" val="3444435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E6E33C-04F3-89EA-FF19-2A5F49DDF1EC}"/>
              </a:ext>
            </a:extLst>
          </p:cNvPr>
          <p:cNvSpPr>
            <a:spLocks noGrp="1"/>
          </p:cNvSpPr>
          <p:nvPr>
            <p:ph type="title"/>
          </p:nvPr>
        </p:nvSpPr>
        <p:spPr>
          <a:xfrm>
            <a:off x="191344" y="-243408"/>
            <a:ext cx="9144000" cy="1143000"/>
          </a:xfrm>
        </p:spPr>
        <p:txBody>
          <a:bodyPr>
            <a:normAutofit/>
          </a:bodyPr>
          <a:lstStyle/>
          <a:p>
            <a:r>
              <a:rPr lang="en-IN" sz="4400" b="1" dirty="0">
                <a:solidFill>
                  <a:schemeClr val="tx1">
                    <a:lumMod val="95000"/>
                  </a:schemeClr>
                </a:solidFill>
                <a:effectLst/>
                <a:latin typeface="Times New Roman" panose="02020603050405020304" pitchFamily="18" charset="0"/>
                <a:ea typeface="Calibri" panose="020F0502020204030204" pitchFamily="34" charset="0"/>
              </a:rPr>
              <a:t>Switch Bouncing:</a:t>
            </a:r>
            <a:endParaRPr lang="en-IN" sz="4400" dirty="0">
              <a:solidFill>
                <a:schemeClr val="tx1">
                  <a:lumMod val="95000"/>
                </a:schemeClr>
              </a:solidFill>
            </a:endParaRPr>
          </a:p>
        </p:txBody>
      </p:sp>
      <p:sp>
        <p:nvSpPr>
          <p:cNvPr id="4" name="Content Placeholder 3">
            <a:extLst>
              <a:ext uri="{FF2B5EF4-FFF2-40B4-BE49-F238E27FC236}">
                <a16:creationId xmlns:a16="http://schemas.microsoft.com/office/drawing/2014/main" xmlns="" id="{9F421B37-94FC-0F63-22ED-CCEC6C9A69EE}"/>
              </a:ext>
            </a:extLst>
          </p:cNvPr>
          <p:cNvSpPr>
            <a:spLocks noGrp="1"/>
          </p:cNvSpPr>
          <p:nvPr>
            <p:ph sz="half" idx="1"/>
          </p:nvPr>
        </p:nvSpPr>
        <p:spPr>
          <a:xfrm>
            <a:off x="407368" y="1052736"/>
            <a:ext cx="6768752" cy="5400599"/>
          </a:xfrm>
        </p:spPr>
        <p:txBody>
          <a:bodyPr>
            <a:normAutofit/>
          </a:bodyPr>
          <a:lstStyle/>
          <a:p>
            <a:pPr>
              <a:lnSpc>
                <a:spcPct val="107000"/>
              </a:lnSpc>
              <a:spcAft>
                <a:spcPts val="800"/>
              </a:spcAft>
            </a:pPr>
            <a:r>
              <a:rPr lang="en-IN" dirty="0">
                <a:effectLst/>
                <a:latin typeface="Times New Roman" panose="02020603050405020304" pitchFamily="18" charset="0"/>
                <a:ea typeface="Calibri" panose="020F0502020204030204" pitchFamily="34" charset="0"/>
                <a:cs typeface="Latha" panose="020B0604020202020204" pitchFamily="34" charset="0"/>
              </a:rPr>
              <a:t>When we press a pushbutton or toggle switch or a micro switch</a:t>
            </a:r>
            <a:r>
              <a:rPr lang="en-IN" dirty="0">
                <a:solidFill>
                  <a:srgbClr val="FFFF00"/>
                </a:solidFill>
                <a:effectLst/>
                <a:latin typeface="Times New Roman" panose="02020603050405020304" pitchFamily="18" charset="0"/>
                <a:ea typeface="Calibri" panose="020F0502020204030204" pitchFamily="34" charset="0"/>
                <a:cs typeface="Latha" panose="020B0604020202020204" pitchFamily="34" charset="0"/>
              </a:rPr>
              <a:t>, two metal parts </a:t>
            </a:r>
            <a:r>
              <a:rPr lang="en-IN" dirty="0">
                <a:effectLst/>
                <a:latin typeface="Times New Roman" panose="02020603050405020304" pitchFamily="18" charset="0"/>
                <a:ea typeface="Calibri" panose="020F0502020204030204" pitchFamily="34" charset="0"/>
                <a:cs typeface="Latha" panose="020B0604020202020204" pitchFamily="34" charset="0"/>
              </a:rPr>
              <a:t>come into contact to short the supply. But they don’t connect instantly but the metal parts connect and disconnect several times before the actual stable connection is made. The same thing happens while releasing the button. This results the </a:t>
            </a:r>
            <a:r>
              <a:rPr lang="en-IN" dirty="0">
                <a:solidFill>
                  <a:srgbClr val="FFFF00"/>
                </a:solidFill>
                <a:effectLst/>
                <a:latin typeface="Times New Roman" panose="02020603050405020304" pitchFamily="18" charset="0"/>
                <a:ea typeface="Calibri" panose="020F0502020204030204" pitchFamily="34" charset="0"/>
                <a:cs typeface="Latha" panose="020B0604020202020204" pitchFamily="34" charset="0"/>
              </a:rPr>
              <a:t>false triggering or multiple </a:t>
            </a:r>
            <a:r>
              <a:rPr lang="en-IN" dirty="0">
                <a:effectLst/>
                <a:latin typeface="Times New Roman" panose="02020603050405020304" pitchFamily="18" charset="0"/>
                <a:ea typeface="Calibri" panose="020F0502020204030204" pitchFamily="34" charset="0"/>
                <a:cs typeface="Latha" panose="020B0604020202020204" pitchFamily="34" charset="0"/>
              </a:rPr>
              <a:t>triggering like the button is pressed multiple times. Its like falling a bouncing ball from a height and it keeps bouncing on the surface, until it comes at rest.</a:t>
            </a:r>
            <a:endParaRPr lang="en-IN" dirty="0">
              <a:effectLst/>
              <a:latin typeface="Calibri" panose="020F0502020204030204" pitchFamily="34" charset="0"/>
              <a:ea typeface="Calibri" panose="020F0502020204030204" pitchFamily="34" charset="0"/>
              <a:cs typeface="Latha" panose="020B0604020202020204" pitchFamily="34" charset="0"/>
            </a:endParaRPr>
          </a:p>
          <a:p>
            <a:r>
              <a:rPr lang="en-IN" dirty="0">
                <a:effectLst/>
                <a:latin typeface="Times New Roman" panose="02020603050405020304" pitchFamily="18" charset="0"/>
                <a:ea typeface="Calibri" panose="020F0502020204030204" pitchFamily="34" charset="0"/>
              </a:rPr>
              <a:t>Simply, we can say that the switch bouncing is the </a:t>
            </a:r>
            <a:r>
              <a:rPr lang="en-IN" dirty="0">
                <a:solidFill>
                  <a:srgbClr val="FFFF00"/>
                </a:solidFill>
                <a:effectLst/>
                <a:latin typeface="Times New Roman" panose="02020603050405020304" pitchFamily="18" charset="0"/>
                <a:ea typeface="Calibri" panose="020F0502020204030204" pitchFamily="34" charset="0"/>
              </a:rPr>
              <a:t>non-ideal </a:t>
            </a:r>
            <a:r>
              <a:rPr lang="en-IN" dirty="0" err="1">
                <a:solidFill>
                  <a:srgbClr val="FFFF00"/>
                </a:solidFill>
                <a:effectLst/>
                <a:latin typeface="Times New Roman" panose="02020603050405020304" pitchFamily="18" charset="0"/>
                <a:ea typeface="Calibri" panose="020F0502020204030204" pitchFamily="34" charset="0"/>
              </a:rPr>
              <a:t>behavior</a:t>
            </a:r>
            <a:r>
              <a:rPr lang="en-IN" dirty="0">
                <a:effectLst/>
                <a:latin typeface="Times New Roman" panose="02020603050405020304" pitchFamily="18" charset="0"/>
                <a:ea typeface="Calibri" panose="020F0502020204030204" pitchFamily="34" charset="0"/>
              </a:rPr>
              <a:t> of any switch which generates multiple transitions of a single input. Switch bouncing is not a major problem when we deal with the power circuits, but it cause problems while we are dealing with the </a:t>
            </a:r>
            <a:r>
              <a:rPr lang="en-IN" dirty="0">
                <a:solidFill>
                  <a:srgbClr val="FFFF00"/>
                </a:solidFill>
                <a:effectLst/>
                <a:latin typeface="Times New Roman" panose="02020603050405020304" pitchFamily="18" charset="0"/>
                <a:ea typeface="Calibri" panose="020F0502020204030204" pitchFamily="34" charset="0"/>
              </a:rPr>
              <a:t>logic or digital circuits. </a:t>
            </a:r>
            <a:r>
              <a:rPr lang="en-IN" dirty="0">
                <a:effectLst/>
                <a:latin typeface="Times New Roman" panose="02020603050405020304" pitchFamily="18" charset="0"/>
                <a:ea typeface="Calibri" panose="020F0502020204030204" pitchFamily="34" charset="0"/>
              </a:rPr>
              <a:t>Hence, to remove the bouncing from the circuit Switch Debouncing Circuit is used</a:t>
            </a:r>
            <a:endParaRPr lang="en-IN" dirty="0"/>
          </a:p>
        </p:txBody>
      </p:sp>
      <p:pic>
        <p:nvPicPr>
          <p:cNvPr id="1026" name="Picture 2" descr="5,632 Bouncing Ball Illustrations &amp; Clip Art - iStock">
            <a:extLst>
              <a:ext uri="{FF2B5EF4-FFF2-40B4-BE49-F238E27FC236}">
                <a16:creationId xmlns:a16="http://schemas.microsoft.com/office/drawing/2014/main" xmlns="" id="{3A867635-EA61-81EA-1A0F-18DD662D252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510072" y="692696"/>
            <a:ext cx="2575173" cy="25751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utorial-1 : bouncing ball | angry animator">
            <a:extLst>
              <a:ext uri="{FF2B5EF4-FFF2-40B4-BE49-F238E27FC236}">
                <a16:creationId xmlns:a16="http://schemas.microsoft.com/office/drawing/2014/main" xmlns="" id="{A3CEBCE9-DCEB-BF4C-9FEC-7AC41BFB8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686" y="3590132"/>
            <a:ext cx="3973946" cy="247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508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6" y="-213295"/>
            <a:ext cx="9144000" cy="1143000"/>
          </a:xfrm>
        </p:spPr>
        <p:txBody>
          <a:bodyPr>
            <a:normAutofit/>
          </a:bodyPr>
          <a:lstStyle/>
          <a:p>
            <a:r>
              <a:rPr lang="en-IN" sz="4400" dirty="0">
                <a:solidFill>
                  <a:schemeClr val="tx1"/>
                </a:solidFill>
                <a:effectLst/>
                <a:latin typeface="Times New Roman" panose="02020603050405020304" pitchFamily="18" charset="0"/>
                <a:ea typeface="Calibri" panose="020F0502020204030204" pitchFamily="34" charset="0"/>
              </a:rPr>
              <a:t>Debouncing  :</a:t>
            </a:r>
            <a:endParaRPr sz="4400" dirty="0">
              <a:solidFill>
                <a:schemeClr val="tx1"/>
              </a:solidFill>
            </a:endParaRPr>
          </a:p>
        </p:txBody>
      </p:sp>
      <p:sp>
        <p:nvSpPr>
          <p:cNvPr id="9" name="Content Placeholder 8">
            <a:extLst>
              <a:ext uri="{FF2B5EF4-FFF2-40B4-BE49-F238E27FC236}">
                <a16:creationId xmlns:a16="http://schemas.microsoft.com/office/drawing/2014/main" xmlns="" id="{54B68416-076C-9669-D39F-FA276DB139EE}"/>
              </a:ext>
            </a:extLst>
          </p:cNvPr>
          <p:cNvSpPr>
            <a:spLocks noGrp="1"/>
          </p:cNvSpPr>
          <p:nvPr>
            <p:ph sz="half" idx="1"/>
          </p:nvPr>
        </p:nvSpPr>
        <p:spPr>
          <a:xfrm>
            <a:off x="144016" y="1196752"/>
            <a:ext cx="5184576" cy="5087516"/>
          </a:xfrm>
        </p:spPr>
        <p:txBody>
          <a:bodyPr>
            <a:normAutofit/>
          </a:bodyPr>
          <a:lstStyle/>
          <a:p>
            <a:r>
              <a:rPr lang="en-US" sz="2400" b="0" i="0" dirty="0">
                <a:solidFill>
                  <a:srgbClr val="FFFFFF"/>
                </a:solidFill>
                <a:effectLst/>
                <a:latin typeface="urw-din"/>
              </a:rPr>
              <a:t>We all know how a switch or a push button works, you simply press it to toggle its state. In electronics, switches are used to drive or represent many things, and these are mainly in the form of different voltage level, thus making the system binary, </a:t>
            </a:r>
            <a:r>
              <a:rPr lang="en-US" sz="2400" b="0" i="0" dirty="0" err="1">
                <a:solidFill>
                  <a:srgbClr val="FFFFFF"/>
                </a:solidFill>
                <a:effectLst/>
                <a:latin typeface="urw-din"/>
              </a:rPr>
              <a:t>i.e</a:t>
            </a:r>
            <a:r>
              <a:rPr lang="en-US" sz="2400" b="0" i="0" dirty="0">
                <a:solidFill>
                  <a:srgbClr val="FFFFFF"/>
                </a:solidFill>
                <a:effectLst/>
                <a:latin typeface="urw-din"/>
              </a:rPr>
              <a:t> either ON or OFF and in voltage levels High or Low. Thus, these voltage levels (e.g. 5 Volts = High = ON = closed circuit and 0 Volts = Low = OFF = open circuit) helps us to represent the binary logic of 0s (zeros) and 1s (ones).</a:t>
            </a:r>
            <a:endParaRPr lang="en-IN" sz="2400" dirty="0"/>
          </a:p>
        </p:txBody>
      </p:sp>
      <p:pic>
        <p:nvPicPr>
          <p:cNvPr id="2052" name="Picture 4">
            <a:extLst>
              <a:ext uri="{FF2B5EF4-FFF2-40B4-BE49-F238E27FC236}">
                <a16:creationId xmlns:a16="http://schemas.microsoft.com/office/drawing/2014/main" xmlns="" id="{B75AB537-F7A4-414F-546F-80C3D1EFDD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68208" y="692696"/>
            <a:ext cx="226695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xmlns="" id="{26CC21ED-A06A-D7E9-6303-1EF6D7816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944" y="3140968"/>
            <a:ext cx="6456040" cy="345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842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21214"/>
            <a:ext cx="9144000" cy="1143000"/>
          </a:xfrm>
        </p:spPr>
        <p:txBody>
          <a:bodyPr/>
          <a:lstStyle/>
          <a:p>
            <a:r>
              <a:rPr lang="en-IN" sz="3600" dirty="0">
                <a:solidFill>
                  <a:schemeClr val="tx1"/>
                </a:solidFill>
                <a:effectLst/>
                <a:latin typeface="Times New Roman" panose="02020603050405020304" pitchFamily="18" charset="0"/>
                <a:ea typeface="Calibri" panose="020F0502020204030204" pitchFamily="34" charset="0"/>
              </a:rPr>
              <a:t>Debouncing Circuit :</a:t>
            </a:r>
            <a:br>
              <a:rPr lang="en-IN" sz="3600" dirty="0">
                <a:solidFill>
                  <a:schemeClr val="tx1"/>
                </a:solidFill>
                <a:effectLst/>
                <a:latin typeface="Times New Roman" panose="02020603050405020304" pitchFamily="18" charset="0"/>
                <a:ea typeface="Calibri" panose="020F0502020204030204" pitchFamily="34" charset="0"/>
              </a:rPr>
            </a:br>
            <a:endParaRPr dirty="0"/>
          </a:p>
        </p:txBody>
      </p:sp>
      <p:sp>
        <p:nvSpPr>
          <p:cNvPr id="3" name="Content Placeholder 2">
            <a:extLst>
              <a:ext uri="{FF2B5EF4-FFF2-40B4-BE49-F238E27FC236}">
                <a16:creationId xmlns:a16="http://schemas.microsoft.com/office/drawing/2014/main" xmlns="" id="{2EF1721E-30DF-77D3-ECBA-AFFB925A75B6}"/>
              </a:ext>
            </a:extLst>
          </p:cNvPr>
          <p:cNvSpPr>
            <a:spLocks noGrp="1"/>
          </p:cNvSpPr>
          <p:nvPr>
            <p:ph sz="half" idx="1"/>
          </p:nvPr>
        </p:nvSpPr>
        <p:spPr>
          <a:xfrm>
            <a:off x="250776" y="1111262"/>
            <a:ext cx="4477072" cy="4549986"/>
          </a:xfrm>
        </p:spPr>
        <p:txBody>
          <a:bodyPr>
            <a:normAutofit lnSpcReduction="10000"/>
          </a:bodyPr>
          <a:lstStyle/>
          <a:p>
            <a:r>
              <a:rPr lang="en-US" sz="2800" b="0" i="0" dirty="0">
                <a:solidFill>
                  <a:srgbClr val="BDC1C6"/>
                </a:solidFill>
                <a:effectLst/>
                <a:latin typeface="Times New Roman" panose="02020603050405020304" pitchFamily="18" charset="0"/>
                <a:cs typeface="Times New Roman" panose="02020603050405020304" pitchFamily="18" charset="0"/>
              </a:rPr>
              <a:t>If the switch is being used as a clock, several clock edges will be generated instead of just one. Consequently, it is necessary to debounce the switch. On way to do this is to simply </a:t>
            </a:r>
            <a:r>
              <a:rPr lang="en-US" sz="2800" b="1" i="0" dirty="0">
                <a:solidFill>
                  <a:srgbClr val="BDC1C6"/>
                </a:solidFill>
                <a:effectLst/>
                <a:latin typeface="Times New Roman" panose="02020603050405020304" pitchFamily="18" charset="0"/>
                <a:cs typeface="Times New Roman" panose="02020603050405020304" pitchFamily="18" charset="0"/>
              </a:rPr>
              <a:t>wait until the transient phase (bouncing) is over and sample the switch</a:t>
            </a:r>
            <a:r>
              <a:rPr lang="en-US" sz="2800" b="0" i="0" dirty="0">
                <a:solidFill>
                  <a:srgbClr val="BDC1C6"/>
                </a:solidFill>
                <a:effectLst/>
                <a:latin typeface="Times New Roman" panose="02020603050405020304" pitchFamily="18" charset="0"/>
                <a:cs typeface="Times New Roman" panose="02020603050405020304" pitchFamily="18" charset="0"/>
              </a:rPr>
              <a:t>. This can be done in Verilog with a counter and a clock source</a:t>
            </a:r>
            <a:endParaRPr lang="en-IN" sz="2800" dirty="0">
              <a:latin typeface="Times New Roman" panose="02020603050405020304" pitchFamily="18" charset="0"/>
              <a:cs typeface="Times New Roman" panose="02020603050405020304" pitchFamily="18" charset="0"/>
            </a:endParaRPr>
          </a:p>
        </p:txBody>
      </p:sp>
      <p:pic>
        <p:nvPicPr>
          <p:cNvPr id="3074" name="Picture 2" descr="Verilog code for button debouncing">
            <a:extLst>
              <a:ext uri="{FF2B5EF4-FFF2-40B4-BE49-F238E27FC236}">
                <a16:creationId xmlns:a16="http://schemas.microsoft.com/office/drawing/2014/main" xmlns="" id="{7E2A6DBA-1304-5806-1F05-30EB71B1F9B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75920" y="249790"/>
            <a:ext cx="6096000" cy="28911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Verilog code for button debouncing">
            <a:extLst>
              <a:ext uri="{FF2B5EF4-FFF2-40B4-BE49-F238E27FC236}">
                <a16:creationId xmlns:a16="http://schemas.microsoft.com/office/drawing/2014/main" xmlns="" id="{6CE66B34-24A4-8C09-3D61-59B9CC220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920" y="3501008"/>
            <a:ext cx="6096000" cy="314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88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738929"/>
            <a:ext cx="9144000" cy="1506537"/>
          </a:xfrm>
        </p:spPr>
        <p:txBody>
          <a:bodyPr>
            <a:normAutofit/>
          </a:bodyPr>
          <a:lstStyle/>
          <a:p>
            <a:r>
              <a:rPr lang="en-US" sz="4400" dirty="0"/>
              <a:t>How to implement debouncing:</a:t>
            </a:r>
            <a:endParaRPr sz="4400" dirty="0"/>
          </a:p>
        </p:txBody>
      </p:sp>
      <p:sp>
        <p:nvSpPr>
          <p:cNvPr id="5" name="Text Placeholder 4">
            <a:extLst>
              <a:ext uri="{FF2B5EF4-FFF2-40B4-BE49-F238E27FC236}">
                <a16:creationId xmlns:a16="http://schemas.microsoft.com/office/drawing/2014/main" xmlns="" id="{205A4C1D-9217-A0FE-B186-D3CC61DB14AD}"/>
              </a:ext>
            </a:extLst>
          </p:cNvPr>
          <p:cNvSpPr>
            <a:spLocks noGrp="1"/>
          </p:cNvSpPr>
          <p:nvPr>
            <p:ph type="body" idx="1"/>
          </p:nvPr>
        </p:nvSpPr>
        <p:spPr>
          <a:xfrm>
            <a:off x="119336" y="1052736"/>
            <a:ext cx="11737304" cy="5544615"/>
          </a:xfrm>
        </p:spPr>
        <p:txBody>
          <a:bodyPr/>
          <a:lstStyle/>
          <a:p>
            <a:pPr marL="1806575" indent="-6350" algn="ctr">
              <a:lnSpc>
                <a:spcPct val="107000"/>
              </a:lnSpc>
              <a:spcBef>
                <a:spcPts val="750"/>
              </a:spcBef>
            </a:pPr>
            <a:r>
              <a:rPr lang="en-IN" sz="2400" b="0" dirty="0">
                <a:solidFill>
                  <a:schemeClr val="tx1"/>
                </a:solidFill>
                <a:effectLst/>
                <a:latin typeface="Times New Roman" panose="02020603050405020304" pitchFamily="18" charset="0"/>
                <a:ea typeface="Times New Roman" panose="02020603050405020304" pitchFamily="18" charset="0"/>
              </a:rPr>
              <a:t>Fix button glitches on your development board</a:t>
            </a:r>
            <a:endParaRPr lang="en-IN" sz="2400" b="1" dirty="0">
              <a:solidFill>
                <a:schemeClr val="tx1"/>
              </a:solidFill>
              <a:effectLst/>
              <a:latin typeface="Times New Roman" panose="02020603050405020304" pitchFamily="18" charset="0"/>
              <a:ea typeface="Times New Roman" panose="02020603050405020304" pitchFamily="18" charset="0"/>
            </a:endParaRPr>
          </a:p>
          <a:p>
            <a:r>
              <a:rPr lang="en-IN" sz="2400" dirty="0">
                <a:solidFill>
                  <a:schemeClr val="tx1"/>
                </a:solidFill>
                <a:effectLst/>
                <a:latin typeface="Times New Roman" panose="02020603050405020304" pitchFamily="18" charset="0"/>
                <a:ea typeface="Times New Roman" panose="02020603050405020304" pitchFamily="18" charset="0"/>
              </a:rPr>
              <a:t>If you are using a development board that has switches, you should be careful. Physical switches such as push buttons and toggle switches are all subject to bouncing. Bouncing occurs when the switch is toggled or flipped. It happens in all switches as a result of the metal contacts coming together and apart quickly before they have time to settle out.</a:t>
            </a:r>
          </a:p>
          <a:p>
            <a:endParaRPr lang="en-IN" dirty="0"/>
          </a:p>
        </p:txBody>
      </p:sp>
      <p:pic>
        <p:nvPicPr>
          <p:cNvPr id="5122" name="Picture 2" descr="The Go Board - Debounce A Switch">
            <a:extLst>
              <a:ext uri="{FF2B5EF4-FFF2-40B4-BE49-F238E27FC236}">
                <a16:creationId xmlns:a16="http://schemas.microsoft.com/office/drawing/2014/main" xmlns="" id="{864B43D9-1D7B-ADE2-0C09-AA5128355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2996951"/>
            <a:ext cx="10945215" cy="360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60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E4624727-60A9-BB12-C774-60793FBBF46C}"/>
              </a:ext>
            </a:extLst>
          </p:cNvPr>
          <p:cNvSpPr>
            <a:spLocks noGrp="1"/>
          </p:cNvSpPr>
          <p:nvPr>
            <p:ph idx="1"/>
          </p:nvPr>
        </p:nvSpPr>
        <p:spPr>
          <a:xfrm>
            <a:off x="479376" y="332656"/>
            <a:ext cx="11305256" cy="6120680"/>
          </a:xfrm>
        </p:spPr>
        <p:txBody>
          <a:bodyPr/>
          <a:lstStyle/>
          <a:p>
            <a:r>
              <a:rPr lang="en-IN" sz="2400" dirty="0">
                <a:solidFill>
                  <a:schemeClr val="tx1"/>
                </a:solidFill>
                <a:effectLst/>
                <a:latin typeface="Times New Roman" panose="02020603050405020304" pitchFamily="18" charset="0"/>
                <a:ea typeface="Times New Roman" panose="02020603050405020304" pitchFamily="18" charset="0"/>
              </a:rPr>
              <a:t>The image above shows the transition from logic low to logic high of a switch closing. One would expect a nice clean transition. However the spikes are where the switch contacts create glitches on the line. Imagine if this switch was used to start some task in your code. The task would be started and stopped many times very rapidly. This would create unwanted </a:t>
            </a:r>
            <a:r>
              <a:rPr lang="en-IN" sz="2400" dirty="0" err="1">
                <a:solidFill>
                  <a:schemeClr val="tx1"/>
                </a:solidFill>
                <a:effectLst/>
                <a:latin typeface="Times New Roman" panose="02020603050405020304" pitchFamily="18" charset="0"/>
                <a:ea typeface="Times New Roman" panose="02020603050405020304" pitchFamily="18" charset="0"/>
              </a:rPr>
              <a:t>behavior</a:t>
            </a:r>
            <a:r>
              <a:rPr lang="en-IN" sz="2400" dirty="0">
                <a:solidFill>
                  <a:schemeClr val="tx1"/>
                </a:solidFill>
                <a:effectLst/>
                <a:latin typeface="Times New Roman" panose="02020603050405020304" pitchFamily="18" charset="0"/>
                <a:ea typeface="Times New Roman" panose="02020603050405020304" pitchFamily="18" charset="0"/>
              </a:rPr>
              <a:t>. This switch is in need of some </a:t>
            </a:r>
            <a:r>
              <a:rPr lang="en-IN" sz="2400" dirty="0" err="1">
                <a:solidFill>
                  <a:schemeClr val="tx1"/>
                </a:solidFill>
                <a:effectLst/>
                <a:latin typeface="Times New Roman" panose="02020603050405020304" pitchFamily="18" charset="0"/>
                <a:ea typeface="Times New Roman" panose="02020603050405020304" pitchFamily="18" charset="0"/>
              </a:rPr>
              <a:t>debounce</a:t>
            </a:r>
            <a:r>
              <a:rPr lang="en-IN" sz="2400" dirty="0">
                <a:solidFill>
                  <a:schemeClr val="tx1"/>
                </a:solidFill>
                <a:effectLst/>
                <a:latin typeface="Times New Roman" panose="02020603050405020304" pitchFamily="18" charset="0"/>
                <a:ea typeface="Times New Roman" panose="02020603050405020304" pitchFamily="18" charset="0"/>
              </a:rPr>
              <a:t> filtering!</a:t>
            </a:r>
          </a:p>
          <a:p>
            <a:r>
              <a:rPr lang="en-IN" sz="2400" dirty="0">
                <a:solidFill>
                  <a:schemeClr val="tx1"/>
                </a:solidFill>
                <a:effectLst/>
                <a:latin typeface="Times New Roman" panose="02020603050405020304" pitchFamily="18" charset="0"/>
                <a:ea typeface="Times New Roman" panose="02020603050405020304" pitchFamily="18" charset="0"/>
              </a:rPr>
              <a:t>To do this in an FPGA, the simplest thing to do is to create a process (in VHDL) or an always block (in Verilog) that samples the switch input. Once the switch input has been stable for enough time, the input is stable and can be sent to the rest of your code. A good amount of time for this is </a:t>
            </a:r>
            <a:r>
              <a:rPr lang="en-IN" sz="2400" u="sng" dirty="0">
                <a:solidFill>
                  <a:schemeClr val="tx1"/>
                </a:solidFill>
                <a:effectLst/>
                <a:latin typeface="Times New Roman" panose="02020603050405020304" pitchFamily="18" charset="0"/>
                <a:ea typeface="Times New Roman" panose="02020603050405020304" pitchFamily="18" charset="0"/>
                <a:hlinkClick r:id="rId2" tooltip="Guide to Debouncing">
                  <a:extLst>
                    <a:ext uri="{A12FA001-AC4F-418D-AE19-62706E023703}">
                      <ahyp:hlinkClr xmlns:ahyp="http://schemas.microsoft.com/office/drawing/2018/hyperlinkcolor" xmlns="" val="tx"/>
                    </a:ext>
                  </a:extLst>
                </a:hlinkClick>
              </a:rPr>
              <a:t>several milliseconds at a minimum</a:t>
            </a:r>
            <a:r>
              <a:rPr lang="en-IN" sz="2400" dirty="0">
                <a:solidFill>
                  <a:schemeClr val="tx1"/>
                </a:solidFill>
                <a:effectLst/>
                <a:latin typeface="Times New Roman" panose="02020603050405020304" pitchFamily="18" charset="0"/>
                <a:ea typeface="Times New Roman" panose="02020603050405020304" pitchFamily="18" charset="0"/>
              </a:rPr>
              <a:t>.</a:t>
            </a:r>
          </a:p>
          <a:p>
            <a:r>
              <a:rPr lang="en-IN" sz="2400" dirty="0">
                <a:solidFill>
                  <a:schemeClr val="tx1"/>
                </a:solidFill>
                <a:effectLst/>
                <a:latin typeface="Times New Roman" panose="02020603050405020304" pitchFamily="18" charset="0"/>
                <a:ea typeface="Times New Roman" panose="02020603050405020304" pitchFamily="18" charset="0"/>
              </a:rPr>
              <a:t>Your process or always block should be sampling the switch input all the time. Once it sees the switch input is different from its output, it should enable a counter. If the counter reaches the end, the output is reassigned to match the input. This happens because the switch was stable for long enough. </a:t>
            </a:r>
          </a:p>
          <a:p>
            <a:endParaRPr lang="en-IN" dirty="0"/>
          </a:p>
        </p:txBody>
      </p:sp>
    </p:spTree>
    <p:extLst>
      <p:ext uri="{BB962C8B-B14F-4D97-AF65-F5344CB8AC3E}">
        <p14:creationId xmlns:p14="http://schemas.microsoft.com/office/powerpoint/2010/main" val="3715412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B47FAFA9-3B24-9EBC-C1C3-5F5F2EA7BBE8}"/>
              </a:ext>
            </a:extLst>
          </p:cNvPr>
          <p:cNvSpPr>
            <a:spLocks noGrp="1"/>
          </p:cNvSpPr>
          <p:nvPr>
            <p:ph sz="half" idx="1"/>
          </p:nvPr>
        </p:nvSpPr>
        <p:spPr>
          <a:xfrm>
            <a:off x="623392" y="1340769"/>
            <a:ext cx="5244008" cy="4755232"/>
          </a:xfrm>
        </p:spPr>
        <p:txBody>
          <a:bodyPr>
            <a:noAutofit/>
          </a:bodyPr>
          <a:lstStyle/>
          <a:p>
            <a:r>
              <a:rPr lang="en-US" sz="2800" dirty="0">
                <a:latin typeface="Times New Roman" panose="02020603050405020304" pitchFamily="18" charset="0"/>
                <a:cs typeface="Times New Roman" panose="02020603050405020304" pitchFamily="18" charset="0"/>
              </a:rPr>
              <a:t>As the picture when we detect one jump ; A-B then we begin to count , if the time arrives 20ms ,we get the different value with A , we can  say the key has been pressed , filter the bounce . This way character of the button is different . so now have solution 2</a:t>
            </a:r>
            <a:endParaRPr lang="en-IN"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40B0F0ED-D0AE-5151-3288-25F8A3C3C9F7}"/>
              </a:ext>
            </a:extLst>
          </p:cNvPr>
          <p:cNvPicPr>
            <a:picLocks noGrp="1" noChangeAspect="1"/>
          </p:cNvPicPr>
          <p:nvPr>
            <p:ph sz="half" idx="2"/>
          </p:nvPr>
        </p:nvPicPr>
        <p:blipFill>
          <a:blip r:embed="rId2"/>
          <a:stretch>
            <a:fillRect/>
          </a:stretch>
        </p:blipFill>
        <p:spPr>
          <a:xfrm rot="16200000">
            <a:off x="7140504" y="410951"/>
            <a:ext cx="3960442" cy="5244008"/>
          </a:xfrm>
        </p:spPr>
      </p:pic>
    </p:spTree>
    <p:extLst>
      <p:ext uri="{BB962C8B-B14F-4D97-AF65-F5344CB8AC3E}">
        <p14:creationId xmlns:p14="http://schemas.microsoft.com/office/powerpoint/2010/main" val="1696616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98</TotalTime>
  <Words>1287</Words>
  <Application>Microsoft Office PowerPoint</Application>
  <PresentationFormat>Custom</PresentationFormat>
  <Paragraphs>95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Tech Computer 16x9</vt:lpstr>
      <vt:lpstr>DEBOUNCING BUTTONS ON FPGA USING VERILOG CODE </vt:lpstr>
      <vt:lpstr>Overview:</vt:lpstr>
      <vt:lpstr>Introduction : </vt:lpstr>
      <vt:lpstr>Switch Bouncing:</vt:lpstr>
      <vt:lpstr>Debouncing  :</vt:lpstr>
      <vt:lpstr>Debouncing Circuit : </vt:lpstr>
      <vt:lpstr>How to implement debouncing:</vt:lpstr>
      <vt:lpstr>PowerPoint Presentation</vt:lpstr>
      <vt:lpstr>PowerPoint Presentation</vt:lpstr>
      <vt:lpstr>PowerPoint Presentation</vt:lpstr>
      <vt:lpstr>Verilog code:</vt:lpstr>
      <vt:lpstr>PowerPoint Presentation</vt:lpstr>
      <vt:lpstr>Test bench</vt:lpstr>
      <vt:lpstr>PowerPoint Presentation</vt:lpstr>
      <vt:lpstr>RTL schematic: </vt:lpstr>
      <vt:lpstr>Simulation Output: </vt:lpstr>
      <vt:lpstr>Application and 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DEBOUNCING BUTTONS ON FPGA USING VERILOG CODE</dc:title>
  <dc:creator>Roshini Kumar</dc:creator>
  <cp:lastModifiedBy>user</cp:lastModifiedBy>
  <cp:revision>4</cp:revision>
  <dcterms:created xsi:type="dcterms:W3CDTF">2022-06-02T13:45:18Z</dcterms:created>
  <dcterms:modified xsi:type="dcterms:W3CDTF">2022-06-03T02:43:11Z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