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1781-1966-0821-7D14-332512404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E2D6A5-9AA4-B788-AA96-B6418402D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B93E5E-C052-1AE1-3780-BC8E030F10AB}"/>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37B526E2-5B2C-A5F9-F3D1-BF44C0657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0A0EC-793B-D77C-B69B-67F80D16C7EB}"/>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23531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243B-B0EF-3662-F1D7-E7B3EA9D1A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E55BC9-20BA-CCA1-7970-49B95F47B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8D12D-8676-A4D4-E118-45CE97B7FD60}"/>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6A7B3255-5ADA-81F8-BAA8-C064661A0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EDFA1-2BE4-C3C3-6CAC-FF034A31D434}"/>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212836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265E1-DA9B-3DAC-1149-866006543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1D30FC-424B-CD9A-4C77-44F2A0F75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E6E9D-A44F-C7B4-4F5D-A83BE65864BF}"/>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131D32B6-F7CE-496F-3807-DEE42F3CE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4C212-E22E-AF2B-9A4C-0DDCFEAF3DA7}"/>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425426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3F53-65B1-F4CF-B185-7EA53CC14E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FCA1C2-D226-6BB0-0D18-B24636F8E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DAAF1-1CFD-94D7-D723-D35222CEB4C2}"/>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C8104B15-F793-5BC6-2947-413407A02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5A535-EA10-E192-2E3D-62DB51D8160A}"/>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60675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9176-EE78-EF8D-088D-72FC27A64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91B865-9DD2-43A3-EEF0-E84491F00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1DAC4-1879-C00D-460B-4B5048C73026}"/>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18BC3100-5C1F-AEA2-BD03-97877C92A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48D09-4C6E-9876-6294-B36DFAA9B046}"/>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166389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891-D04F-340D-8FBC-E63F41868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27AFD-EBCA-8E53-BA66-ADEFD299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641D54-F47D-207B-27EC-FDE0CEBCF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051025-6320-72F4-3DB7-86B34D2F811E}"/>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6" name="Footer Placeholder 5">
            <a:extLst>
              <a:ext uri="{FF2B5EF4-FFF2-40B4-BE49-F238E27FC236}">
                <a16:creationId xmlns:a16="http://schemas.microsoft.com/office/drawing/2014/main" id="{393D3F71-28EA-6643-881E-78ED74260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9A501-21CD-2EF7-0334-EBDED1096B85}"/>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102222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7C44-5C12-C603-203E-B4836DF81C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BDE7F-9CF2-C584-8BEB-A0CCEF624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458E6-CCA6-40A0-6453-9B11F6BDA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ADE836-FF0D-61C9-8773-36307BA9B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C1C2A-047F-0FEF-C974-199AD7EFC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A645E7-9F16-525E-B133-CC177F9893B1}"/>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8" name="Footer Placeholder 7">
            <a:extLst>
              <a:ext uri="{FF2B5EF4-FFF2-40B4-BE49-F238E27FC236}">
                <a16:creationId xmlns:a16="http://schemas.microsoft.com/office/drawing/2014/main" id="{BED9D846-D9EB-08EF-4CE7-766AA35C46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AAC001-8ED6-E38A-F48D-2CDAFE07431A}"/>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113163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01F2-5C45-95C4-F2F1-0F0AF214AF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8F03C-033B-753E-A665-932D110296FA}"/>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4" name="Footer Placeholder 3">
            <a:extLst>
              <a:ext uri="{FF2B5EF4-FFF2-40B4-BE49-F238E27FC236}">
                <a16:creationId xmlns:a16="http://schemas.microsoft.com/office/drawing/2014/main" id="{2A83FC61-8493-E680-DF1C-4FDA082B43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9A9A41-FE85-A180-1062-82D25423A513}"/>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469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E03EFE-D379-67CF-BCC4-4A6DAE4E855C}"/>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3" name="Footer Placeholder 2">
            <a:extLst>
              <a:ext uri="{FF2B5EF4-FFF2-40B4-BE49-F238E27FC236}">
                <a16:creationId xmlns:a16="http://schemas.microsoft.com/office/drawing/2014/main" id="{D3EADD49-C3BB-6069-A097-A091A4C2C7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C8F28E-F783-4F14-69AB-23F8D6AA7519}"/>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294688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D14E-C4AE-7EAE-1C19-1D970EF45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E59483-00F9-3795-3103-DE75173AF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09BF4-2B29-5366-DFCE-6A84246CD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3216-2AED-DC38-5E10-E2E5E5405E57}"/>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6" name="Footer Placeholder 5">
            <a:extLst>
              <a:ext uri="{FF2B5EF4-FFF2-40B4-BE49-F238E27FC236}">
                <a16:creationId xmlns:a16="http://schemas.microsoft.com/office/drawing/2014/main" id="{56523D76-C204-69EF-2545-6F4A2F1E9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4C990-55EC-9270-4292-3E2F34D25A17}"/>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411069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D470-A208-5394-FE2A-86E28A53A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76CEE-3E5D-2D1E-A9CE-768018781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29EF94-BB77-7B14-9C08-D68ADAEEB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74E1D-6BC5-AFEB-57C5-47B1ECA56071}"/>
              </a:ext>
            </a:extLst>
          </p:cNvPr>
          <p:cNvSpPr>
            <a:spLocks noGrp="1"/>
          </p:cNvSpPr>
          <p:nvPr>
            <p:ph type="dt" sz="half" idx="10"/>
          </p:nvPr>
        </p:nvSpPr>
        <p:spPr/>
        <p:txBody>
          <a:bodyPr/>
          <a:lstStyle/>
          <a:p>
            <a:fld id="{AF8910A7-BB85-4C58-896A-998D6290F839}" type="datetimeFigureOut">
              <a:rPr lang="en-IN" smtClean="0"/>
              <a:t>14-09-2022</a:t>
            </a:fld>
            <a:endParaRPr lang="en-IN"/>
          </a:p>
        </p:txBody>
      </p:sp>
      <p:sp>
        <p:nvSpPr>
          <p:cNvPr id="6" name="Footer Placeholder 5">
            <a:extLst>
              <a:ext uri="{FF2B5EF4-FFF2-40B4-BE49-F238E27FC236}">
                <a16:creationId xmlns:a16="http://schemas.microsoft.com/office/drawing/2014/main" id="{BE78E3D9-1312-CBBD-196D-709CA71553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3E83CF-B673-DBD8-E8FC-8E0091E411A5}"/>
              </a:ext>
            </a:extLst>
          </p:cNvPr>
          <p:cNvSpPr>
            <a:spLocks noGrp="1"/>
          </p:cNvSpPr>
          <p:nvPr>
            <p:ph type="sldNum" sz="quarter" idx="12"/>
          </p:nvPr>
        </p:nvSpPr>
        <p:spPr/>
        <p:txBody>
          <a:bodyPr/>
          <a:lstStyle/>
          <a:p>
            <a:fld id="{838712FF-F03D-46DF-8660-E441AC9E537E}" type="slidenum">
              <a:rPr lang="en-IN" smtClean="0"/>
              <a:t>‹#›</a:t>
            </a:fld>
            <a:endParaRPr lang="en-IN"/>
          </a:p>
        </p:txBody>
      </p:sp>
    </p:spTree>
    <p:extLst>
      <p:ext uri="{BB962C8B-B14F-4D97-AF65-F5344CB8AC3E}">
        <p14:creationId xmlns:p14="http://schemas.microsoft.com/office/powerpoint/2010/main" val="92405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80C4F-0C8B-083A-B9AD-35D6B0313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FFCCF-9B35-4DF9-2510-F73A2A845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62C13-EFE7-E13D-BC20-6AF225A44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910A7-BB85-4C58-896A-998D6290F839}" type="datetimeFigureOut">
              <a:rPr lang="en-IN" smtClean="0"/>
              <a:t>14-09-2022</a:t>
            </a:fld>
            <a:endParaRPr lang="en-IN"/>
          </a:p>
        </p:txBody>
      </p:sp>
      <p:sp>
        <p:nvSpPr>
          <p:cNvPr id="5" name="Footer Placeholder 4">
            <a:extLst>
              <a:ext uri="{FF2B5EF4-FFF2-40B4-BE49-F238E27FC236}">
                <a16:creationId xmlns:a16="http://schemas.microsoft.com/office/drawing/2014/main" id="{42BA1D29-28DF-70E2-68BC-01225F4E6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18791D-6234-B4C8-E26D-390A00117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712FF-F03D-46DF-8660-E441AC9E537E}" type="slidenum">
              <a:rPr lang="en-IN" smtClean="0"/>
              <a:t>‹#›</a:t>
            </a:fld>
            <a:endParaRPr lang="en-IN"/>
          </a:p>
        </p:txBody>
      </p:sp>
    </p:spTree>
    <p:extLst>
      <p:ext uri="{BB962C8B-B14F-4D97-AF65-F5344CB8AC3E}">
        <p14:creationId xmlns:p14="http://schemas.microsoft.com/office/powerpoint/2010/main" val="317501728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F635-8FA3-7EB2-11D0-F2866DFD0FD9}"/>
              </a:ext>
            </a:extLst>
          </p:cNvPr>
          <p:cNvSpPr>
            <a:spLocks noGrp="1"/>
          </p:cNvSpPr>
          <p:nvPr>
            <p:ph type="ctrTitle"/>
          </p:nvPr>
        </p:nvSpPr>
        <p:spPr>
          <a:xfrm>
            <a:off x="1524000" y="725844"/>
            <a:ext cx="9144000" cy="1240972"/>
          </a:xfrm>
        </p:spPr>
        <p:txBody>
          <a:bodyPr>
            <a:normAutofit/>
          </a:bodyPr>
          <a:lstStyle/>
          <a:p>
            <a:r>
              <a:rPr lang="en-US" sz="4000" dirty="0"/>
              <a:t>PREDICTING THE OUTPUT ENERGY USING WIND ENERGY  PREDICTION</a:t>
            </a:r>
            <a:endParaRPr lang="en-IN" sz="4000" dirty="0"/>
          </a:p>
        </p:txBody>
      </p:sp>
      <p:sp>
        <p:nvSpPr>
          <p:cNvPr id="3" name="Subtitle 2">
            <a:extLst>
              <a:ext uri="{FF2B5EF4-FFF2-40B4-BE49-F238E27FC236}">
                <a16:creationId xmlns:a16="http://schemas.microsoft.com/office/drawing/2014/main" id="{923EB924-8D44-CA57-78A6-61A91BC5ADA1}"/>
              </a:ext>
            </a:extLst>
          </p:cNvPr>
          <p:cNvSpPr>
            <a:spLocks noGrp="1"/>
          </p:cNvSpPr>
          <p:nvPr>
            <p:ph type="subTitle" idx="1"/>
          </p:nvPr>
        </p:nvSpPr>
        <p:spPr>
          <a:xfrm>
            <a:off x="8475306" y="2969500"/>
            <a:ext cx="2716569" cy="3162656"/>
          </a:xfrm>
        </p:spPr>
        <p:txBody>
          <a:bodyPr>
            <a:normAutofit/>
          </a:bodyPr>
          <a:lstStyle/>
          <a:p>
            <a:pPr algn="l"/>
            <a:r>
              <a:rPr lang="en-US" b="1" dirty="0">
                <a:solidFill>
                  <a:srgbClr val="00B050"/>
                </a:solidFill>
              </a:rPr>
              <a:t>TEAM LEADER:</a:t>
            </a:r>
          </a:p>
          <a:p>
            <a:pPr algn="l"/>
            <a:r>
              <a:rPr lang="en-US" dirty="0">
                <a:solidFill>
                  <a:srgbClr val="002060"/>
                </a:solidFill>
              </a:rPr>
              <a:t>P.NANDHINI</a:t>
            </a:r>
          </a:p>
          <a:p>
            <a:pPr algn="l"/>
            <a:r>
              <a:rPr lang="en-US" b="1" dirty="0">
                <a:solidFill>
                  <a:srgbClr val="00B050"/>
                </a:solidFill>
              </a:rPr>
              <a:t>TEAM MEMBERS:</a:t>
            </a:r>
          </a:p>
          <a:p>
            <a:pPr algn="l"/>
            <a:r>
              <a:rPr lang="en-US" dirty="0">
                <a:solidFill>
                  <a:schemeClr val="accent1">
                    <a:lumMod val="50000"/>
                  </a:schemeClr>
                </a:solidFill>
              </a:rPr>
              <a:t>J.JOYLINE CHRISTY</a:t>
            </a:r>
          </a:p>
          <a:p>
            <a:pPr algn="l"/>
            <a:r>
              <a:rPr lang="en-US" dirty="0">
                <a:solidFill>
                  <a:schemeClr val="accent1">
                    <a:lumMod val="50000"/>
                  </a:schemeClr>
                </a:solidFill>
              </a:rPr>
              <a:t>K.SHIYAMALA</a:t>
            </a:r>
          </a:p>
          <a:p>
            <a:pPr algn="l"/>
            <a:r>
              <a:rPr lang="en-US" dirty="0">
                <a:solidFill>
                  <a:schemeClr val="accent1">
                    <a:lumMod val="50000"/>
                  </a:schemeClr>
                </a:solidFill>
              </a:rPr>
              <a:t>G.SOUNDARYA</a:t>
            </a:r>
          </a:p>
          <a:p>
            <a:endParaRPr lang="en-IN" dirty="0"/>
          </a:p>
        </p:txBody>
      </p:sp>
      <p:sp>
        <p:nvSpPr>
          <p:cNvPr id="4" name="TextBox 3">
            <a:extLst>
              <a:ext uri="{FF2B5EF4-FFF2-40B4-BE49-F238E27FC236}">
                <a16:creationId xmlns:a16="http://schemas.microsoft.com/office/drawing/2014/main" id="{235BC66D-1675-5367-9EE4-5DA02A1A92E6}"/>
              </a:ext>
            </a:extLst>
          </p:cNvPr>
          <p:cNvSpPr txBox="1"/>
          <p:nvPr/>
        </p:nvSpPr>
        <p:spPr>
          <a:xfrm>
            <a:off x="1407368" y="2875002"/>
            <a:ext cx="4618653" cy="830997"/>
          </a:xfrm>
          <a:prstGeom prst="rect">
            <a:avLst/>
          </a:prstGeom>
          <a:noFill/>
        </p:spPr>
        <p:txBody>
          <a:bodyPr wrap="square" rtlCol="0">
            <a:spAutoFit/>
          </a:bodyPr>
          <a:lstStyle/>
          <a:p>
            <a:r>
              <a:rPr lang="en-US" sz="2400" b="1" dirty="0">
                <a:solidFill>
                  <a:srgbClr val="00B050"/>
                </a:solidFill>
              </a:rPr>
              <a:t>MENTOR :</a:t>
            </a:r>
          </a:p>
          <a:p>
            <a:r>
              <a:rPr lang="en-US" sz="2400" dirty="0">
                <a:solidFill>
                  <a:srgbClr val="002060"/>
                </a:solidFill>
              </a:rPr>
              <a:t>MR. K.KARTHIK</a:t>
            </a:r>
            <a:endParaRPr lang="en-IN" sz="2400" dirty="0">
              <a:solidFill>
                <a:srgbClr val="002060"/>
              </a:solidFill>
            </a:endParaRPr>
          </a:p>
        </p:txBody>
      </p:sp>
    </p:spTree>
    <p:extLst>
      <p:ext uri="{BB962C8B-B14F-4D97-AF65-F5344CB8AC3E}">
        <p14:creationId xmlns:p14="http://schemas.microsoft.com/office/powerpoint/2010/main" val="42868652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B7215-5AC9-9138-14E3-9097DFC23545}"/>
              </a:ext>
            </a:extLst>
          </p:cNvPr>
          <p:cNvSpPr txBox="1"/>
          <p:nvPr/>
        </p:nvSpPr>
        <p:spPr>
          <a:xfrm>
            <a:off x="636462" y="644414"/>
            <a:ext cx="10677055" cy="5078313"/>
          </a:xfrm>
          <a:prstGeom prst="rect">
            <a:avLst/>
          </a:prstGeom>
          <a:noFill/>
        </p:spPr>
        <p:txBody>
          <a:bodyPr wrap="square">
            <a:sp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The Intelligent Methods Used in Prediction the Wind Speed and Output Power of Wind Farm</a:t>
            </a:r>
          </a:p>
          <a:p>
            <a:pPr marL="0" indent="0" algn="ctr">
              <a:buNone/>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NAME OF THE AUTHOR : </a:t>
            </a:r>
            <a:r>
              <a:rPr lang="en-IN" dirty="0" err="1">
                <a:solidFill>
                  <a:srgbClr val="006699"/>
                </a:solidFill>
                <a:latin typeface="Arial" panose="020B0604020202020204" pitchFamily="34" charset="0"/>
              </a:rPr>
              <a:t>Xinyan</a:t>
            </a:r>
            <a:r>
              <a:rPr lang="en-IN" dirty="0">
                <a:solidFill>
                  <a:srgbClr val="006699"/>
                </a:solidFill>
                <a:latin typeface="Arial" panose="020B0604020202020204" pitchFamily="34" charset="0"/>
              </a:rPr>
              <a:t> </a:t>
            </a:r>
            <a:r>
              <a:rPr lang="en-IN" dirty="0" err="1">
                <a:solidFill>
                  <a:srgbClr val="006699"/>
                </a:solidFill>
                <a:latin typeface="Arial" panose="020B0604020202020204" pitchFamily="34" charset="0"/>
              </a:rPr>
              <a:t>Zhang</a:t>
            </a:r>
            <a:r>
              <a:rPr lang="en-IN" u="none" strike="noStrike" dirty="0" err="1">
                <a:solidFill>
                  <a:srgbClr val="333333"/>
                </a:solidFill>
                <a:latin typeface="Arial" panose="020B0604020202020204" pitchFamily="34" charset="0"/>
              </a:rPr>
              <a:t>,</a:t>
            </a:r>
            <a:r>
              <a:rPr lang="en-IN" dirty="0" err="1">
                <a:solidFill>
                  <a:srgbClr val="006699"/>
                </a:solidFill>
                <a:latin typeface="Arial" panose="020B0604020202020204" pitchFamily="34" charset="0"/>
              </a:rPr>
              <a:t>Chongchong</a:t>
            </a:r>
            <a:r>
              <a:rPr lang="en-IN" dirty="0">
                <a:solidFill>
                  <a:srgbClr val="006699"/>
                </a:solidFill>
                <a:latin typeface="Arial" panose="020B0604020202020204" pitchFamily="34" charset="0"/>
              </a:rPr>
              <a:t> Chen</a:t>
            </a:r>
            <a:r>
              <a:rPr lang="en-IN" u="none" strike="noStrike" dirty="0">
                <a:solidFill>
                  <a:srgbClr val="333333"/>
                </a:solidFill>
                <a:latin typeface="Arial" panose="020B0604020202020204" pitchFamily="34" charset="0"/>
              </a:rPr>
              <a:t>,</a:t>
            </a:r>
            <a:r>
              <a:rPr lang="en-IN" b="0" i="0" dirty="0">
                <a:solidFill>
                  <a:srgbClr val="333333"/>
                </a:solidFill>
                <a:effectLst/>
                <a:latin typeface="Arial" panose="020B0604020202020204" pitchFamily="34" charset="0"/>
              </a:rPr>
              <a:t> </a:t>
            </a:r>
            <a:r>
              <a:rPr lang="en-IN" dirty="0" err="1">
                <a:solidFill>
                  <a:srgbClr val="006699"/>
                </a:solidFill>
                <a:latin typeface="Arial" panose="020B0604020202020204" pitchFamily="34" charset="0"/>
              </a:rPr>
              <a:t>Weiqing</a:t>
            </a:r>
            <a:r>
              <a:rPr lang="en-IN" dirty="0">
                <a:solidFill>
                  <a:srgbClr val="006699"/>
                </a:solidFill>
                <a:latin typeface="Arial" panose="020B0604020202020204" pitchFamily="34" charset="0"/>
              </a:rPr>
              <a:t> Wang</a:t>
            </a:r>
            <a:r>
              <a:rPr lang="en-IN" u="none" strike="noStrike" dirty="0">
                <a:solidFill>
                  <a:srgbClr val="333333"/>
                </a:solidFill>
                <a:latin typeface="Arial" panose="020B0604020202020204" pitchFamily="34" charset="0"/>
              </a:rPr>
              <a:t>, </a:t>
            </a:r>
            <a:r>
              <a:rPr lang="en-IN" dirty="0">
                <a:solidFill>
                  <a:srgbClr val="006699"/>
                </a:solidFill>
                <a:latin typeface="Arial" panose="020B0604020202020204" pitchFamily="34" charset="0"/>
              </a:rPr>
              <a:t>Yi Dai</a:t>
            </a:r>
            <a:endParaRPr lang="en-IN" b="0" i="0" u="none" strike="noStrike" dirty="0">
              <a:solidFill>
                <a:srgbClr val="006699"/>
              </a:solidFill>
              <a:effectLst/>
              <a:latin typeface="Arial" panose="020B0604020202020204" pitchFamily="34" charset="0"/>
            </a:endParaRPr>
          </a:p>
          <a:p>
            <a:endParaRPr lang="en-US" i="0" u="none" strike="noStrike" dirty="0">
              <a:effectLst/>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2012 Asia-Pacific Power and Energy Engineering Conference</a:t>
            </a:r>
            <a:endParaRPr lang="en-US" b="0" i="0" u="none" strike="noStrike" dirty="0">
              <a:solidFill>
                <a:srgbClr val="006699"/>
              </a:solidFill>
              <a:effectLst/>
              <a:latin typeface="Arial" panose="020B0604020202020204" pitchFamily="34" charset="0"/>
            </a:endParaRPr>
          </a:p>
          <a:p>
            <a:endParaRPr lang="en-US" i="0" dirty="0">
              <a:effectLst/>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March 2012</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The wind speed and wind power of wind farm prediction become more and more important as the increasing installation of wind turbines and the establishment of the large scall wind farms. Because the stochastic and intermittent property of wind speed, the prediction problem is very difficult to solve. The prediction method using BP neural network, wavelet BP neural network, and supported vector machine was studied in this paper. The simulation results shows that the method used in this paper can give a better prediction, but there is still more other algorithm need to be studied to enhance the prediction precision.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31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364CE-DF96-5396-5F4D-BEA27A4BB60A}"/>
              </a:ext>
            </a:extLst>
          </p:cNvPr>
          <p:cNvSpPr txBox="1"/>
          <p:nvPr/>
        </p:nvSpPr>
        <p:spPr>
          <a:xfrm>
            <a:off x="622693" y="751344"/>
            <a:ext cx="10946614" cy="5355312"/>
          </a:xfrm>
          <a:prstGeom prst="rect">
            <a:avLst/>
          </a:prstGeom>
          <a:noFill/>
        </p:spPr>
        <p:txBody>
          <a:bodyPr wrap="square">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Wind power prediction using enhanced parametric wind power curve modeling</a:t>
            </a:r>
          </a:p>
          <a:p>
            <a:endParaRPr lang="en-US" b="1" i="0" dirty="0">
              <a:solidFill>
                <a:srgbClr val="333333"/>
              </a:solidFill>
              <a:effectLst/>
              <a:latin typeface="Arial" panose="020B0604020202020204" pitchFamily="34" charset="0"/>
            </a:endParaRP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NAME OF THE AUTHOR : </a:t>
            </a:r>
            <a:r>
              <a:rPr lang="en-IN" b="0" i="0" u="none" strike="noStrike" dirty="0">
                <a:solidFill>
                  <a:srgbClr val="006699"/>
                </a:solidFill>
                <a:effectLst/>
                <a:latin typeface="Arial" panose="020B0604020202020204" pitchFamily="34" charset="0"/>
              </a:rPr>
              <a:t>Ehsan </a:t>
            </a:r>
            <a:r>
              <a:rPr lang="en-IN" b="0" i="0" u="none" strike="noStrike" dirty="0" err="1">
                <a:solidFill>
                  <a:srgbClr val="006699"/>
                </a:solidFill>
                <a:effectLst/>
                <a:latin typeface="Arial" panose="020B0604020202020204" pitchFamily="34" charset="0"/>
              </a:rPr>
              <a:t>Taslimi</a:t>
            </a:r>
            <a:r>
              <a:rPr lang="en-IN" b="0" i="0" u="none" strike="noStrike" dirty="0">
                <a:solidFill>
                  <a:srgbClr val="006699"/>
                </a:solidFill>
                <a:effectLst/>
                <a:latin typeface="Arial" panose="020B0604020202020204" pitchFamily="34" charset="0"/>
              </a:rPr>
              <a:t> </a:t>
            </a:r>
            <a:r>
              <a:rPr lang="en-IN" b="0" i="0" u="none" strike="noStrike" dirty="0" err="1">
                <a:solidFill>
                  <a:srgbClr val="006699"/>
                </a:solidFill>
                <a:effectLst/>
                <a:latin typeface="Arial" panose="020B0604020202020204" pitchFamily="34" charset="0"/>
              </a:rPr>
              <a:t>Renani</a:t>
            </a:r>
            <a:r>
              <a:rPr lang="en-IN" u="none" strike="noStrike" dirty="0">
                <a:solidFill>
                  <a:srgbClr val="333333"/>
                </a:solidFill>
                <a:latin typeface="Arial" panose="020B0604020202020204" pitchFamily="34" charset="0"/>
              </a:rPr>
              <a:t>,</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rPr>
              <a:t>Mohamad </a:t>
            </a:r>
            <a:r>
              <a:rPr lang="en-IN" b="0" i="0" u="none" strike="noStrike" dirty="0" err="1">
                <a:solidFill>
                  <a:srgbClr val="006699"/>
                </a:solidFill>
                <a:effectLst/>
                <a:latin typeface="Arial" panose="020B0604020202020204" pitchFamily="34" charset="0"/>
              </a:rPr>
              <a:t>Fathi</a:t>
            </a:r>
            <a:r>
              <a:rPr lang="en-IN" b="0" i="0" u="none" strike="noStrike" dirty="0">
                <a:solidFill>
                  <a:srgbClr val="006699"/>
                </a:solidFill>
                <a:effectLst/>
                <a:latin typeface="Arial" panose="020B0604020202020204" pitchFamily="34" charset="0"/>
              </a:rPr>
              <a:t> Mohamad Elias</a:t>
            </a:r>
            <a:r>
              <a:rPr lang="en-IN" u="none" strike="noStrike" dirty="0">
                <a:solidFill>
                  <a:srgbClr val="333333"/>
                </a:solidFill>
                <a:latin typeface="Arial" panose="020B0604020202020204" pitchFamily="34" charset="0"/>
              </a:rPr>
              <a:t>,</a:t>
            </a:r>
            <a:r>
              <a:rPr lang="en-IN" b="0" i="0" dirty="0">
                <a:solidFill>
                  <a:srgbClr val="333333"/>
                </a:solidFill>
                <a:effectLst/>
                <a:latin typeface="Arial" panose="020B0604020202020204" pitchFamily="34" charset="0"/>
              </a:rPr>
              <a:t> </a:t>
            </a:r>
            <a:r>
              <a:rPr lang="en-IN" b="0" i="0" u="none" strike="noStrike" dirty="0" err="1">
                <a:solidFill>
                  <a:srgbClr val="006699"/>
                </a:solidFill>
                <a:effectLst/>
                <a:latin typeface="Arial" panose="020B0604020202020204" pitchFamily="34" charset="0"/>
              </a:rPr>
              <a:t>Nasrudin</a:t>
            </a:r>
            <a:r>
              <a:rPr lang="en-IN" b="0" i="0" u="none" strike="noStrike" dirty="0">
                <a:solidFill>
                  <a:srgbClr val="006699"/>
                </a:solidFill>
                <a:effectLst/>
                <a:latin typeface="Arial" panose="020B0604020202020204" pitchFamily="34" charset="0"/>
              </a:rPr>
              <a:t> Abd </a:t>
            </a:r>
            <a:r>
              <a:rPr lang="en-IN" b="0" i="0" u="none" strike="noStrike" dirty="0" err="1">
                <a:solidFill>
                  <a:srgbClr val="006699"/>
                </a:solidFill>
                <a:effectLst/>
                <a:latin typeface="Arial" panose="020B0604020202020204" pitchFamily="34" charset="0"/>
              </a:rPr>
              <a:t>Rahi</a:t>
            </a:r>
            <a:endParaRPr lang="en-IN" b="0" i="0" u="none" strike="noStrike" dirty="0">
              <a:solidFill>
                <a:srgbClr val="006699"/>
              </a:solidFill>
              <a:effectLst/>
              <a:latin typeface="Arial" panose="020B0604020202020204" pitchFamily="34" charset="0"/>
            </a:endParaRPr>
          </a:p>
          <a:p>
            <a:pPr marL="0" indent="0">
              <a:buNone/>
            </a:pPr>
            <a:endParaRPr lang="en-IN" b="0" i="0" u="none" strike="noStrike" dirty="0">
              <a:solidFill>
                <a:srgbClr val="006699"/>
              </a:solidFill>
              <a:effectLst/>
              <a:latin typeface="Arial" panose="020B0604020202020204" pitchFamily="34" charset="0"/>
            </a:endParaRP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 </a:t>
            </a:r>
            <a:r>
              <a:rPr lang="en-US" dirty="0">
                <a:solidFill>
                  <a:srgbClr val="006699"/>
                </a:solidFill>
                <a:latin typeface="Arial" panose="020B0604020202020204" pitchFamily="34" charset="0"/>
              </a:rPr>
              <a:t>4th IET Clean Energy and Technology Conference (CEAT 2016)</a:t>
            </a:r>
            <a:endParaRPr lang="en-US" b="0" i="0" u="none" strike="noStrike" dirty="0">
              <a:solidFill>
                <a:srgbClr val="006699"/>
              </a:solidFill>
              <a:effectLst/>
              <a:latin typeface="Arial" panose="020B0604020202020204" pitchFamily="34" charset="0"/>
            </a:endParaRPr>
          </a:p>
          <a:p>
            <a:pPr marL="0" indent="0">
              <a:buNone/>
            </a:pPr>
            <a:endParaRPr lang="en-US" i="0" u="none" strike="noStrike" dirty="0">
              <a:effectLst/>
              <a:latin typeface="Arial" panose="020B0604020202020204" pitchFamily="34" charset="0"/>
              <a:cs typeface="Arial" panose="020B0604020202020204" pitchFamily="34" charset="0"/>
            </a:endParaRP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November 2016</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p>
          <a:p>
            <a:pPr marL="0" indent="0">
              <a:buNone/>
            </a:pPr>
            <a:endParaRPr lang="en-US" b="1" i="0" dirty="0">
              <a:solidFill>
                <a:schemeClr val="accent1">
                  <a:lumMod val="50000"/>
                </a:schemeClr>
              </a:solidFill>
              <a:effectLst/>
              <a:latin typeface="Arial" panose="020B0604020202020204" pitchFamily="34" charset="0"/>
              <a:cs typeface="Arial" panose="020B0604020202020204" pitchFamily="34" charset="0"/>
            </a:endParaRPr>
          </a:p>
          <a:p>
            <a:pPr marL="0" indent="0">
              <a:buNone/>
            </a:pPr>
            <a:r>
              <a:rPr lang="en-US" b="0" i="0" dirty="0">
                <a:solidFill>
                  <a:srgbClr val="333333"/>
                </a:solidFill>
                <a:effectLst/>
                <a:latin typeface="Arial" panose="020B0604020202020204" pitchFamily="34" charset="0"/>
              </a:rPr>
              <a:t>                         The wind turbine power curve presents the relation between hub height wind speed and wind turbine power. It essentially captures the performance of the wind turbine. Moreover, it serves as wind power forecasting tool if the predicted wind speed is available. This paper presents a new parametric model with nine coefficients for characterizing power curve of the wind turbine. To evaluate the performance of the proposed model, it is compared to four and five-parameter logistic function. Two models, namely, auto-regression moving average (ARMA) and multilayer perceptron (MLP) are applied to forecast wind speed. Results show that proposed model outperforms some other existing parametric wind turbine models.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49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A0169-2755-42FB-C9C1-90DFC54BAD1F}"/>
              </a:ext>
            </a:extLst>
          </p:cNvPr>
          <p:cNvSpPr txBox="1"/>
          <p:nvPr/>
        </p:nvSpPr>
        <p:spPr>
          <a:xfrm>
            <a:off x="870155" y="511579"/>
            <a:ext cx="10451690" cy="6186309"/>
          </a:xfrm>
          <a:prstGeom prst="rect">
            <a:avLst/>
          </a:prstGeom>
          <a:noFill/>
        </p:spPr>
        <p:txBody>
          <a:bodyPr wrap="square">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Pattern-Based Wind Speed Prediction Based on Generalized Principal </a:t>
            </a:r>
          </a:p>
          <a:p>
            <a:r>
              <a:rPr lang="en-US" b="1" dirty="0">
                <a:solidFill>
                  <a:srgbClr val="333333"/>
                </a:solidFill>
                <a:latin typeface="Arial" panose="020B0604020202020204" pitchFamily="34" charset="0"/>
              </a:rPr>
              <a:t>                                          </a:t>
            </a:r>
            <a:r>
              <a:rPr lang="en-US" b="1" i="0" dirty="0">
                <a:solidFill>
                  <a:srgbClr val="333333"/>
                </a:solidFill>
                <a:effectLst/>
                <a:latin typeface="Arial" panose="020B0604020202020204" pitchFamily="34" charset="0"/>
              </a:rPr>
              <a:t>Component Analysis</a:t>
            </a:r>
          </a:p>
          <a:p>
            <a:pPr marL="0" indent="0">
              <a:buNone/>
            </a:pPr>
            <a:r>
              <a:rPr lang="en-US" b="1" dirty="0">
                <a:solidFill>
                  <a:schemeClr val="accent1">
                    <a:lumMod val="50000"/>
                  </a:schemeClr>
                </a:solidFill>
                <a:latin typeface="Arial" panose="020B0604020202020204" pitchFamily="34" charset="0"/>
                <a:cs typeface="Arial" panose="020B0604020202020204" pitchFamily="34" charset="0"/>
              </a:rPr>
              <a:t>NAME OF THE AUTHOR : </a:t>
            </a:r>
            <a:r>
              <a:rPr lang="en-IN" dirty="0" err="1">
                <a:solidFill>
                  <a:srgbClr val="006699"/>
                </a:solidFill>
                <a:latin typeface="Arial" panose="020B0604020202020204" pitchFamily="34" charset="0"/>
              </a:rPr>
              <a:t>Qinghua</a:t>
            </a:r>
            <a:r>
              <a:rPr lang="en-IN" dirty="0">
                <a:solidFill>
                  <a:srgbClr val="006699"/>
                </a:solidFill>
                <a:latin typeface="Arial" panose="020B0604020202020204" pitchFamily="34" charset="0"/>
              </a:rPr>
              <a:t> Hu</a:t>
            </a:r>
            <a:r>
              <a:rPr lang="en-IN" u="none" strike="noStrike" dirty="0">
                <a:solidFill>
                  <a:srgbClr val="333333"/>
                </a:solidFill>
                <a:latin typeface="Arial" panose="020B0604020202020204" pitchFamily="34" charset="0"/>
              </a:rPr>
              <a:t>, </a:t>
            </a:r>
            <a:r>
              <a:rPr lang="en-IN" dirty="0" err="1">
                <a:solidFill>
                  <a:srgbClr val="006699"/>
                </a:solidFill>
                <a:latin typeface="Arial" panose="020B0604020202020204" pitchFamily="34" charset="0"/>
              </a:rPr>
              <a:t>Pengyu</a:t>
            </a:r>
            <a:r>
              <a:rPr lang="en-IN" dirty="0">
                <a:solidFill>
                  <a:srgbClr val="006699"/>
                </a:solidFill>
                <a:latin typeface="Arial" panose="020B0604020202020204" pitchFamily="34" charset="0"/>
              </a:rPr>
              <a:t> </a:t>
            </a:r>
            <a:r>
              <a:rPr lang="en-IN" dirty="0" err="1">
                <a:solidFill>
                  <a:srgbClr val="006699"/>
                </a:solidFill>
                <a:latin typeface="Arial" panose="020B0604020202020204" pitchFamily="34" charset="0"/>
              </a:rPr>
              <a:t>Su</a:t>
            </a:r>
            <a:r>
              <a:rPr lang="en-IN" u="none" strike="noStrike" dirty="0">
                <a:solidFill>
                  <a:srgbClr val="333333"/>
                </a:solidFill>
                <a:latin typeface="Arial" panose="020B0604020202020204" pitchFamily="34" charset="0"/>
              </a:rPr>
              <a:t>,</a:t>
            </a:r>
            <a:r>
              <a:rPr lang="en-IN" b="0" i="0" dirty="0">
                <a:solidFill>
                  <a:srgbClr val="333333"/>
                </a:solidFill>
                <a:effectLst/>
                <a:latin typeface="Arial" panose="020B0604020202020204" pitchFamily="34" charset="0"/>
              </a:rPr>
              <a:t> </a:t>
            </a:r>
            <a:r>
              <a:rPr lang="en-IN" dirty="0">
                <a:solidFill>
                  <a:srgbClr val="006699"/>
                </a:solidFill>
                <a:latin typeface="Arial" panose="020B0604020202020204" pitchFamily="34" charset="0"/>
              </a:rPr>
              <a:t>Daren Yu</a:t>
            </a:r>
            <a:r>
              <a:rPr lang="en-IN" dirty="0">
                <a:solidFill>
                  <a:srgbClr val="333333"/>
                </a:solidFill>
                <a:latin typeface="Arial" panose="020B0604020202020204" pitchFamily="34" charset="0"/>
              </a:rPr>
              <a:t>,</a:t>
            </a:r>
            <a:r>
              <a:rPr lang="en-IN" b="0" i="0" dirty="0">
                <a:solidFill>
                  <a:srgbClr val="333333"/>
                </a:solidFill>
                <a:effectLst/>
                <a:latin typeface="Arial" panose="020B0604020202020204" pitchFamily="34" charset="0"/>
              </a:rPr>
              <a:t> </a:t>
            </a:r>
            <a:r>
              <a:rPr lang="en-IN" dirty="0" err="1">
                <a:solidFill>
                  <a:srgbClr val="006699"/>
                </a:solidFill>
                <a:latin typeface="Arial" panose="020B0604020202020204" pitchFamily="34" charset="0"/>
              </a:rPr>
              <a:t>Jinfu</a:t>
            </a:r>
            <a:r>
              <a:rPr lang="en-IN" dirty="0">
                <a:solidFill>
                  <a:srgbClr val="006699"/>
                </a:solidFill>
                <a:latin typeface="Arial" panose="020B0604020202020204" pitchFamily="34" charset="0"/>
              </a:rPr>
              <a:t> Liu</a:t>
            </a:r>
            <a:endParaRPr lang="en-IN" b="0" i="0" u="none" strike="noStrike" dirty="0">
              <a:solidFill>
                <a:srgbClr val="006699"/>
              </a:solidFill>
              <a:effectLst/>
              <a:latin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 </a:t>
            </a:r>
            <a:r>
              <a:rPr lang="en-US" dirty="0">
                <a:latin typeface="Arial" panose="020B0604020202020204" pitchFamily="34" charset="0"/>
                <a:cs typeface="Arial" panose="020B0604020202020204" pitchFamily="34" charset="0"/>
              </a:rPr>
              <a:t>: </a:t>
            </a:r>
            <a:r>
              <a:rPr lang="en-IN" b="1" i="0" dirty="0">
                <a:solidFill>
                  <a:srgbClr val="333333"/>
                </a:solidFill>
                <a:effectLst/>
                <a:latin typeface="Arial" panose="020B0604020202020204" pitchFamily="34" charset="0"/>
              </a:rPr>
              <a:t> </a:t>
            </a:r>
            <a:r>
              <a:rPr lang="en-IN" dirty="0">
                <a:solidFill>
                  <a:srgbClr val="006699"/>
                </a:solidFill>
                <a:latin typeface="Arial" panose="020B0604020202020204" pitchFamily="34" charset="0"/>
              </a:rPr>
              <a:t>IEEE Transactions on Sustainable Energy</a:t>
            </a:r>
            <a:endParaRPr lang="en-IN" b="0" i="0" u="none" strike="noStrike" dirty="0">
              <a:solidFill>
                <a:srgbClr val="006699"/>
              </a:solidFill>
              <a:effectLst/>
              <a:latin typeface="Arial" panose="020B0604020202020204" pitchFamily="34" charset="0"/>
            </a:endParaRPr>
          </a:p>
          <a:p>
            <a:endParaRPr lang="en-US" dirty="0">
              <a:latin typeface="Arial" panose="020B0604020202020204" pitchFamily="34" charset="0"/>
              <a:cs typeface="Arial" panose="020B0604020202020204" pitchFamily="34" charset="0"/>
            </a:endParaRPr>
          </a:p>
          <a:p>
            <a:pPr algn="l"/>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April 2014</a:t>
            </a:r>
          </a:p>
          <a:p>
            <a:pPr algn="l"/>
            <a:r>
              <a:rPr lang="en-IN" b="0" i="0" dirty="0">
                <a:solidFill>
                  <a:srgbClr val="333333"/>
                </a:solidFill>
                <a:effectLst/>
                <a:latin typeface="Arial" panose="020B0604020202020204" pitchFamily="34" charset="0"/>
              </a:rPr>
              <a:t> </a:t>
            </a:r>
            <a:br>
              <a:rPr lang="en-IN" u="none" strike="noStrike" dirty="0">
                <a:solidFill>
                  <a:srgbClr val="333333"/>
                </a:solidFill>
                <a:effectLst/>
                <a:hlinkClick r:id="rId2"/>
              </a:rPr>
            </a:br>
            <a:r>
              <a:rPr lang="en-US" b="1" dirty="0">
                <a:solidFill>
                  <a:schemeClr val="accent1">
                    <a:lumMod val="50000"/>
                  </a:schemeClr>
                </a:solidFill>
                <a:latin typeface="Arial" panose="020B0604020202020204" pitchFamily="34" charset="0"/>
                <a:cs typeface="Arial" panose="020B0604020202020204" pitchFamily="34" charset="0"/>
              </a:rPr>
              <a:t>OBJECTIVE OF THE PROJECT : </a:t>
            </a:r>
          </a:p>
          <a:p>
            <a:pPr algn="l"/>
            <a:r>
              <a:rPr lang="en-US" b="1" i="0" dirty="0">
                <a:solidFill>
                  <a:schemeClr val="accent1">
                    <a:lumMod val="50000"/>
                  </a:schemeClr>
                </a:solidFill>
                <a:effectLst/>
                <a:latin typeface="Arial" panose="020B0604020202020204" pitchFamily="34" charset="0"/>
                <a:cs typeface="Arial" panose="020B0604020202020204" pitchFamily="34" charset="0"/>
              </a:rPr>
              <a:t>                   </a:t>
            </a:r>
          </a:p>
          <a:p>
            <a:pPr algn="l"/>
            <a:r>
              <a:rPr lang="en-US" b="1" dirty="0">
                <a:solidFill>
                  <a:schemeClr val="accent1">
                    <a:lumMod val="50000"/>
                  </a:schemeClr>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Short-term wind speed prediction plays an important role in large-scale wind power penetration. However, there is still a large gap between the requirement of prediction performance and current techniques. In this paper, we propose a pattern-based approach to short-term wind speed prediction. It is well accepted that wind varies in different patterns in different weather conditions. Thus, we should use different models to describe these patterns, whereas most current works conduct wind speed prediction with a single model. Based on this observation, we introduce generalized principal component analysis to automatically discover the patterns hidden in the historical data of wind speed. Then we train a predicting function for each pattern and combine their outputs for the final prediction. Experimental results show that the proposed approach performs better than the clustering-based approach, a single model, and persistence forecasting.</a:t>
            </a:r>
          </a:p>
          <a:p>
            <a:br>
              <a:rPr lang="en-US" dirty="0"/>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98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B8AD-CEF4-A307-5EA5-428E851DCFD4}"/>
              </a:ext>
            </a:extLst>
          </p:cNvPr>
          <p:cNvSpPr>
            <a:spLocks noGrp="1"/>
          </p:cNvSpPr>
          <p:nvPr>
            <p:ph type="title"/>
          </p:nvPr>
        </p:nvSpPr>
        <p:spPr>
          <a:xfrm>
            <a:off x="838200" y="365125"/>
            <a:ext cx="10515600" cy="493291"/>
          </a:xfrm>
        </p:spPr>
        <p:txBody>
          <a:bodyPr>
            <a:noAutofit/>
          </a:bodyPr>
          <a:lstStyle/>
          <a:p>
            <a:r>
              <a:rPr lang="en-US" sz="3600" b="1" dirty="0">
                <a:solidFill>
                  <a:schemeClr val="accent2">
                    <a:lumMod val="75000"/>
                  </a:schemeClr>
                </a:solidFill>
              </a:rPr>
              <a:t>Problem definition</a:t>
            </a:r>
            <a:endParaRPr lang="en-IN" sz="3600" b="1" dirty="0">
              <a:solidFill>
                <a:schemeClr val="accent2">
                  <a:lumMod val="75000"/>
                </a:schemeClr>
              </a:solidFill>
            </a:endParaRPr>
          </a:p>
        </p:txBody>
      </p:sp>
      <p:sp>
        <p:nvSpPr>
          <p:cNvPr id="3" name="Content Placeholder 2">
            <a:extLst>
              <a:ext uri="{FF2B5EF4-FFF2-40B4-BE49-F238E27FC236}">
                <a16:creationId xmlns:a16="http://schemas.microsoft.com/office/drawing/2014/main" id="{B55E1FDE-3DC9-83B0-AAF7-5E3F1CA90814}"/>
              </a:ext>
            </a:extLst>
          </p:cNvPr>
          <p:cNvSpPr>
            <a:spLocks noGrp="1"/>
          </p:cNvSpPr>
          <p:nvPr>
            <p:ph idx="1"/>
          </p:nvPr>
        </p:nvSpPr>
        <p:spPr>
          <a:xfrm>
            <a:off x="912844" y="929885"/>
            <a:ext cx="10515600" cy="5209657"/>
          </a:xfrm>
        </p:spPr>
        <p:txBody>
          <a:bodyPr/>
          <a:lstStyle/>
          <a:p>
            <a:r>
              <a:rPr lang="en-US" b="0" i="0" dirty="0">
                <a:solidFill>
                  <a:srgbClr val="24292F"/>
                </a:solidFill>
                <a:effectLst/>
                <a:latin typeface="-apple-system"/>
              </a:rPr>
              <a:t>Wind speed/power has received increasing attention around the earth due to its renewable nature as well as environmental friendliness.</a:t>
            </a:r>
          </a:p>
          <a:p>
            <a:r>
              <a:rPr lang="en-US" b="0" i="0" dirty="0">
                <a:solidFill>
                  <a:srgbClr val="24292F"/>
                </a:solidFill>
                <a:effectLst/>
                <a:latin typeface="-apple-system"/>
              </a:rPr>
              <a:t>Reliable short-term wind speed forecasts play a practical and crucial role in wind energy conversion systems, such as the dynamic control of wind turbines and power system scheduling</a:t>
            </a:r>
            <a:endParaRPr lang="en-US" dirty="0">
              <a:solidFill>
                <a:srgbClr val="24292F"/>
              </a:solidFill>
              <a:latin typeface="-apple-system"/>
            </a:endParaRPr>
          </a:p>
          <a:p>
            <a:r>
              <a:rPr lang="en-US" b="0" i="0" dirty="0">
                <a:solidFill>
                  <a:srgbClr val="24292F"/>
                </a:solidFill>
                <a:effectLst/>
                <a:latin typeface="-apple-system"/>
              </a:rPr>
              <a:t> A precise forecast needs to overcome problems of variable energy production caused by fluctuating weather conditions. </a:t>
            </a:r>
          </a:p>
          <a:p>
            <a:r>
              <a:rPr lang="en-US" b="0" i="0" dirty="0">
                <a:solidFill>
                  <a:srgbClr val="24292F"/>
                </a:solidFill>
                <a:effectLst/>
                <a:latin typeface="-apple-system"/>
              </a:rPr>
              <a:t>Though it is highly non-linear, wind speed follows a certain pattern over a certain period of time. We exploit this time series pattern to gain useful information and use it for power prediction.</a:t>
            </a:r>
            <a:endParaRPr lang="en-IN" dirty="0"/>
          </a:p>
        </p:txBody>
      </p:sp>
    </p:spTree>
    <p:extLst>
      <p:ext uri="{BB962C8B-B14F-4D97-AF65-F5344CB8AC3E}">
        <p14:creationId xmlns:p14="http://schemas.microsoft.com/office/powerpoint/2010/main" val="381912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354EDD-AE25-22AE-FB50-1EA9289FA710}"/>
              </a:ext>
            </a:extLst>
          </p:cNvPr>
          <p:cNvSpPr txBox="1"/>
          <p:nvPr/>
        </p:nvSpPr>
        <p:spPr>
          <a:xfrm>
            <a:off x="429208" y="335845"/>
            <a:ext cx="10235682" cy="5909310"/>
          </a:xfrm>
          <a:prstGeom prst="rect">
            <a:avLst/>
          </a:prstGeom>
          <a:noFill/>
        </p:spPr>
        <p:txBody>
          <a:bodyPr wrap="square" rtlCol="0">
            <a:spAutoFit/>
          </a:bodyPr>
          <a:lstStyle/>
          <a:p>
            <a:pPr algn="l"/>
            <a:r>
              <a:rPr lang="en-US" b="1" dirty="0">
                <a:solidFill>
                  <a:schemeClr val="tx2"/>
                </a:solidFill>
                <a:latin typeface="Arial" panose="020B0604020202020204" pitchFamily="34" charset="0"/>
                <a:cs typeface="Arial" panose="020B0604020202020204" pitchFamily="34" charset="0"/>
              </a:rPr>
              <a:t>NAME OF THE PAPER</a:t>
            </a:r>
            <a:r>
              <a:rPr lang="en-US" dirty="0">
                <a:solidFill>
                  <a:schemeClr val="tx2"/>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Economical Evaluation of Energy Harvesting Using Vertical Axis Wind Turbine from a Wind Turbulence Created by Moving Cars</a:t>
            </a:r>
            <a:endParaRPr lang="en-US" dirty="0">
              <a:solidFill>
                <a:schemeClr val="tx2"/>
              </a:solidFill>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en-US" dirty="0">
                <a:latin typeface="Arial" panose="020B0604020202020204" pitchFamily="34" charset="0"/>
                <a:cs typeface="Arial" panose="020B0604020202020204" pitchFamily="34" charset="0"/>
              </a:rPr>
              <a:t>: </a:t>
            </a:r>
            <a:r>
              <a:rPr lang="it-IT" dirty="0">
                <a:solidFill>
                  <a:srgbClr val="006699"/>
                </a:solidFill>
              </a:rPr>
              <a:t>Imad Alkalbani</a:t>
            </a:r>
            <a:r>
              <a:rPr lang="it-IT" u="none" strike="noStrike" dirty="0">
                <a:solidFill>
                  <a:srgbClr val="006699"/>
                </a:solidFill>
              </a:rPr>
              <a:t>, </a:t>
            </a:r>
            <a:r>
              <a:rPr lang="it-IT" dirty="0">
                <a:solidFill>
                  <a:srgbClr val="006699"/>
                </a:solidFill>
              </a:rPr>
              <a:t>Fiseha M. Guangul</a:t>
            </a:r>
            <a:r>
              <a:rPr lang="en-US" dirty="0">
                <a:latin typeface="Arial" panose="020B0604020202020204" pitchFamily="34" charset="0"/>
                <a:cs typeface="Arial" panose="020B0604020202020204" pitchFamily="34" charset="0"/>
              </a:rPr>
              <a:t>  </a:t>
            </a:r>
          </a:p>
          <a:p>
            <a:pPr algn="l"/>
            <a:endParaRPr lang="en-US" b="1" dirty="0">
              <a:solidFill>
                <a:schemeClr val="accent1">
                  <a:lumMod val="50000"/>
                </a:schemeClr>
              </a:solidFill>
              <a:latin typeface="Arial" panose="020B0604020202020204" pitchFamily="34" charset="0"/>
              <a:cs typeface="Arial" panose="020B0604020202020204" pitchFamily="34" charset="0"/>
            </a:endParaRPr>
          </a:p>
          <a:p>
            <a:pPr algn="l"/>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a:t>
            </a:r>
            <a:r>
              <a:rPr lang="en-US" u="sng" dirty="0">
                <a:solidFill>
                  <a:srgbClr val="333333"/>
                </a:solidFill>
                <a:latin typeface="Arial" panose="020B0604020202020204" pitchFamily="34" charset="0"/>
              </a:rPr>
              <a:t> 2021 International Conference on Smart City and Green Energy (ICSCGE)</a:t>
            </a:r>
            <a:endParaRPr lang="en-US" b="0" i="0" dirty="0">
              <a:solidFill>
                <a:srgbClr val="333333"/>
              </a:solidFill>
              <a:effectLst/>
              <a:latin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MONTH AND YEAR PUBLISHED: </a:t>
            </a:r>
            <a:r>
              <a:rPr lang="en-IN" b="0" i="0" dirty="0">
                <a:solidFill>
                  <a:srgbClr val="333333"/>
                </a:solidFill>
                <a:effectLst/>
                <a:latin typeface="Arial" panose="020B0604020202020204" pitchFamily="34" charset="0"/>
              </a:rPr>
              <a:t>November 2021</a:t>
            </a:r>
            <a:endParaRPr lang="en-US" b="1" i="0" dirty="0">
              <a:solidFill>
                <a:schemeClr val="accent1">
                  <a:lumMod val="50000"/>
                </a:schemeClr>
              </a:solidFill>
              <a:effectLst/>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i="0" dirty="0">
                <a:solidFill>
                  <a:schemeClr val="accent1">
                    <a:lumMod val="50000"/>
                  </a:schemeClr>
                </a:solidFill>
                <a:effectLst/>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 In recent years, the world has witnessed a huge industrial boom in various fields which resulted in an increase in demand for energy. The Sultanate of Oman is one of the oil and gas producing countries, and the country’s energy supply is mainly dependent on oil and gas. This makes the country vulnerable to future air pollution problems and run out of fossil fuels. To mitigate the problems, there is an increasing demand for research and investment in the field of renewable energy. This paper presents the electric energy that would be obtained from the wind energy generated from the cars’ movement turbulence along Muscat Expressway. For the study, the wind speed data was collected using </a:t>
            </a:r>
            <a:r>
              <a:rPr lang="en-US" b="0" i="0" dirty="0" err="1">
                <a:solidFill>
                  <a:srgbClr val="333333"/>
                </a:solidFill>
                <a:effectLst/>
                <a:latin typeface="Arial" panose="020B0604020202020204" pitchFamily="34" charset="0"/>
              </a:rPr>
              <a:t>Extech</a:t>
            </a:r>
            <a:r>
              <a:rPr lang="en-US" b="0" i="0" dirty="0">
                <a:solidFill>
                  <a:srgbClr val="333333"/>
                </a:solidFill>
                <a:effectLst/>
                <a:latin typeface="Arial" panose="020B0604020202020204" pitchFamily="34" charset="0"/>
              </a:rPr>
              <a:t> ADL310 Thermo-Anemometer. Four different vertical axis wind turbines (VAWT) were identified to predict the output electric power and its viability. </a:t>
            </a:r>
            <a:endParaRPr lang="en-IN" dirty="0"/>
          </a:p>
        </p:txBody>
      </p:sp>
    </p:spTree>
    <p:extLst>
      <p:ext uri="{BB962C8B-B14F-4D97-AF65-F5344CB8AC3E}">
        <p14:creationId xmlns:p14="http://schemas.microsoft.com/office/powerpoint/2010/main" val="232008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91E4A-E579-D4FE-BC41-31DC7715EA30}"/>
              </a:ext>
            </a:extLst>
          </p:cNvPr>
          <p:cNvSpPr txBox="1"/>
          <p:nvPr/>
        </p:nvSpPr>
        <p:spPr>
          <a:xfrm>
            <a:off x="639147" y="394692"/>
            <a:ext cx="10913706" cy="6740307"/>
          </a:xfrm>
          <a:prstGeom prst="rect">
            <a:avLst/>
          </a:prstGeom>
          <a:noFill/>
        </p:spPr>
        <p:txBody>
          <a:bodyPr wrap="square" rtlCol="0">
            <a:sp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Predicting the Wind Turbine Power Generation based on Weather         Conditions</a:t>
            </a:r>
          </a:p>
          <a:p>
            <a:r>
              <a:rPr lang="en-US" b="1" dirty="0">
                <a:solidFill>
                  <a:schemeClr val="accent1">
                    <a:lumMod val="50000"/>
                  </a:schemeClr>
                </a:solidFill>
                <a:latin typeface="Arial" panose="020B0604020202020204" pitchFamily="34" charset="0"/>
                <a:cs typeface="Arial" panose="020B0604020202020204" pitchFamily="34" charset="0"/>
              </a:rPr>
              <a:t>NAME OF THE AUTHOR: </a:t>
            </a:r>
            <a:r>
              <a:rPr lang="en-IN" b="0" i="0" strike="noStrike" dirty="0">
                <a:solidFill>
                  <a:srgbClr val="006699"/>
                </a:solidFill>
                <a:effectLst/>
                <a:latin typeface="Arial" panose="020B0604020202020204" pitchFamily="34" charset="0"/>
              </a:rPr>
              <a:t>S Preethi</a:t>
            </a:r>
            <a:r>
              <a:rPr lang="en-IN" strike="noStrike" dirty="0">
                <a:solidFill>
                  <a:srgbClr val="333333"/>
                </a:solidFill>
                <a:latin typeface="Arial" panose="020B0604020202020204" pitchFamily="34" charset="0"/>
              </a:rPr>
              <a:t>, </a:t>
            </a:r>
            <a:r>
              <a:rPr lang="en-IN" b="0" i="0" strike="noStrike" dirty="0">
                <a:solidFill>
                  <a:srgbClr val="006699"/>
                </a:solidFill>
                <a:effectLst/>
                <a:latin typeface="Arial" panose="020B0604020202020204" pitchFamily="34" charset="0"/>
              </a:rPr>
              <a:t>H </a:t>
            </a:r>
            <a:r>
              <a:rPr lang="en-IN" b="0" i="0" strike="noStrike" dirty="0" err="1">
                <a:solidFill>
                  <a:srgbClr val="006699"/>
                </a:solidFill>
                <a:effectLst/>
                <a:latin typeface="Arial" panose="020B0604020202020204" pitchFamily="34" charset="0"/>
              </a:rPr>
              <a:t>Prithika</a:t>
            </a:r>
            <a:r>
              <a:rPr lang="en-IN" strike="noStrike" dirty="0">
                <a:solidFill>
                  <a:srgbClr val="333333"/>
                </a:solidFill>
                <a:latin typeface="Arial" panose="020B0604020202020204" pitchFamily="34" charset="0"/>
              </a:rPr>
              <a:t>, </a:t>
            </a:r>
            <a:r>
              <a:rPr lang="en-IN" b="0" i="0" strike="noStrike" dirty="0">
                <a:solidFill>
                  <a:srgbClr val="006699"/>
                </a:solidFill>
                <a:effectLst/>
                <a:latin typeface="Arial" panose="020B0604020202020204" pitchFamily="34" charset="0"/>
              </a:rPr>
              <a:t>M Pramila</a:t>
            </a:r>
            <a:r>
              <a:rPr lang="en-IN" strike="noStrike" dirty="0">
                <a:solidFill>
                  <a:srgbClr val="333333"/>
                </a:solidFill>
                <a:latin typeface="Arial" panose="020B0604020202020204" pitchFamily="34" charset="0"/>
              </a:rPr>
              <a:t>, </a:t>
            </a:r>
            <a:r>
              <a:rPr lang="en-IN" b="0" i="0" strike="noStrike" dirty="0">
                <a:solidFill>
                  <a:srgbClr val="006699"/>
                </a:solidFill>
                <a:effectLst/>
                <a:latin typeface="Arial" panose="020B0604020202020204" pitchFamily="34" charset="0"/>
              </a:rPr>
              <a:t>S </a:t>
            </a:r>
            <a:r>
              <a:rPr lang="en-IN" b="0" i="0" strike="noStrike" dirty="0" err="1">
                <a:solidFill>
                  <a:srgbClr val="006699"/>
                </a:solidFill>
                <a:effectLst/>
                <a:latin typeface="Arial" panose="020B0604020202020204" pitchFamily="34" charset="0"/>
              </a:rPr>
              <a:t>Birundha</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2021 5th International Conference on Electronics, Communication and Aerospace Technology (ICECA)</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a:t>
            </a:r>
          </a:p>
          <a:p>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December 2021</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i="0" dirty="0">
                <a:solidFill>
                  <a:schemeClr val="accent1">
                    <a:lumMod val="50000"/>
                  </a:schemeClr>
                </a:solidFill>
                <a:effectLst/>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Extracting electricity from renewable resources has been widely investigated in the past decades to decrease the worldwide crisis in the electrical energy and environmental pollution. For a wind farm which converts the wind power to electrical energy, a big challenge is to predict the wind power precisely in spite of the instabilities. The climatic conditions present in the site decides the power output of a wind farm. As the schedule of wind power availability is not known in advance, this causes problems for wind farm operators in terms of system and energy planning. A precise forecast is required to overcome the difficulties initiated by the fluctuating weather conditions. If the output is forecasted accurately, energy providers can keep away from costly overproduction. In this paper, an end-to-end web application has been developed to predict and forecast the wind turbine's power generation based on the weather conditions. The prediction model has been developed using Bidirectional Long Short-Term Memory which is a unique kind of RNN (Recurrent Neural Network). It performs admirably in terms of capturing long-term dependencies along with the time steps and is hence ideal for wind power forecasting.</a:t>
            </a: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9363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63652-EACD-F94E-43F2-F2ED0A24B9DC}"/>
              </a:ext>
            </a:extLst>
          </p:cNvPr>
          <p:cNvSpPr txBox="1"/>
          <p:nvPr/>
        </p:nvSpPr>
        <p:spPr>
          <a:xfrm>
            <a:off x="1035697" y="676699"/>
            <a:ext cx="9806473" cy="5355312"/>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Energy Modeling Output of Wind System based on Wind Speed</a:t>
            </a: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en-US" dirty="0">
                <a:latin typeface="Arial" panose="020B0604020202020204" pitchFamily="34" charset="0"/>
                <a:cs typeface="Arial" panose="020B0604020202020204" pitchFamily="34" charset="0"/>
              </a:rPr>
              <a:t>:</a:t>
            </a:r>
            <a:r>
              <a:rPr lang="en-IN" dirty="0">
                <a:solidFill>
                  <a:srgbClr val="006699"/>
                </a:solidFill>
                <a:latin typeface="Arial" panose="020B0604020202020204" pitchFamily="34" charset="0"/>
              </a:rPr>
              <a:t>Abdelkader </a:t>
            </a:r>
            <a:r>
              <a:rPr lang="en-IN" dirty="0" err="1">
                <a:solidFill>
                  <a:srgbClr val="006699"/>
                </a:solidFill>
                <a:latin typeface="Arial" panose="020B0604020202020204" pitchFamily="34" charset="0"/>
              </a:rPr>
              <a:t>Harrouz</a:t>
            </a:r>
            <a:r>
              <a:rPr lang="en-IN" u="none" strike="noStrike" dirty="0">
                <a:solidFill>
                  <a:srgbClr val="333333"/>
                </a:solidFill>
                <a:latin typeface="Arial" panose="020B0604020202020204" pitchFamily="34" charset="0"/>
              </a:rPr>
              <a:t>, </a:t>
            </a:r>
            <a:r>
              <a:rPr lang="en-IN" dirty="0" err="1">
                <a:solidFill>
                  <a:srgbClr val="006699"/>
                </a:solidFill>
                <a:latin typeface="Arial" panose="020B0604020202020204" pitchFamily="34" charset="0"/>
              </a:rPr>
              <a:t>Ilhami</a:t>
            </a:r>
            <a:r>
              <a:rPr lang="en-IN" dirty="0">
                <a:solidFill>
                  <a:srgbClr val="006699"/>
                </a:solidFill>
                <a:latin typeface="Arial" panose="020B0604020202020204" pitchFamily="34" charset="0"/>
              </a:rPr>
              <a:t> </a:t>
            </a:r>
            <a:r>
              <a:rPr lang="en-IN" dirty="0" err="1">
                <a:solidFill>
                  <a:srgbClr val="006699"/>
                </a:solidFill>
                <a:latin typeface="Arial" panose="020B0604020202020204" pitchFamily="34" charset="0"/>
              </a:rPr>
              <a:t>Colak</a:t>
            </a:r>
            <a:r>
              <a:rPr lang="en-IN" u="none" strike="noStrike" dirty="0">
                <a:solidFill>
                  <a:srgbClr val="333333"/>
                </a:solidFill>
                <a:latin typeface="Arial" panose="020B0604020202020204" pitchFamily="34" charset="0"/>
              </a:rPr>
              <a:t>, </a:t>
            </a:r>
            <a:r>
              <a:rPr lang="en-IN" dirty="0" err="1">
                <a:solidFill>
                  <a:srgbClr val="006699"/>
                </a:solidFill>
                <a:latin typeface="Arial" panose="020B0604020202020204" pitchFamily="34" charset="0"/>
              </a:rPr>
              <a:t>Korhan</a:t>
            </a:r>
            <a:r>
              <a:rPr lang="en-IN" dirty="0">
                <a:solidFill>
                  <a:srgbClr val="006699"/>
                </a:solidFill>
                <a:latin typeface="Arial" panose="020B0604020202020204" pitchFamily="34" charset="0"/>
              </a:rPr>
              <a:t> </a:t>
            </a:r>
            <a:r>
              <a:rPr lang="en-IN" dirty="0" err="1">
                <a:solidFill>
                  <a:srgbClr val="006699"/>
                </a:solidFill>
                <a:latin typeface="Arial" panose="020B0604020202020204" pitchFamily="34" charset="0"/>
              </a:rPr>
              <a:t>Kayisli</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2019 8th International Conference on Renewable Energy Research and Applications (ICRERA)</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November 2019</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i="0" dirty="0">
              <a:solidFill>
                <a:schemeClr val="accent1">
                  <a:lumMod val="50000"/>
                </a:schemeClr>
              </a:solidFill>
              <a:effectLst/>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There are many renewable energy sources that can be used to obtain electrical energy from natural sources in the world. Especially, wind energy plays an increasing role thanks to its feasibility and efficiency. Due to the source of wind energy, efficiency of wind farm is highly depending on the weather conditions. The main issue to obtain maximum performance is to predict the output. This situation provides collaborative production of different energy sources more efficiently with avoiding over-cost and overproduction. In this paper, there are three different wind models are modelled and simulated with choosing the complete and correct models.</a:t>
            </a:r>
            <a:endParaRPr lang="en-IN" dirty="0"/>
          </a:p>
        </p:txBody>
      </p:sp>
    </p:spTree>
    <p:extLst>
      <p:ext uri="{BB962C8B-B14F-4D97-AF65-F5344CB8AC3E}">
        <p14:creationId xmlns:p14="http://schemas.microsoft.com/office/powerpoint/2010/main" val="159283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2745F-F8AA-C184-FDF6-79B40FF02BE7}"/>
              </a:ext>
            </a:extLst>
          </p:cNvPr>
          <p:cNvSpPr txBox="1"/>
          <p:nvPr/>
        </p:nvSpPr>
        <p:spPr>
          <a:xfrm>
            <a:off x="1026366" y="382442"/>
            <a:ext cx="9489233" cy="6740307"/>
          </a:xfrm>
          <a:prstGeom prst="rect">
            <a:avLst/>
          </a:prstGeom>
          <a:noFill/>
        </p:spPr>
        <p:txBody>
          <a:bodyPr wrap="square" rtlCol="0">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dirty="0">
                <a:solidFill>
                  <a:srgbClr val="006699"/>
                </a:solidFill>
                <a:latin typeface="Arial" panose="020B0604020202020204" pitchFamily="34" charset="0"/>
              </a:rPr>
              <a:t>The Use of Machine Learning and Performance Concept to Monitor and </a:t>
            </a:r>
            <a:r>
              <a:rPr lang="en-US" b="1" dirty="0">
                <a:solidFill>
                  <a:srgbClr val="008000"/>
                </a:solidFill>
                <a:latin typeface="Arial" panose="020B0604020202020204" pitchFamily="34" charset="0"/>
              </a:rPr>
              <a:t>Predict</a:t>
            </a:r>
            <a:r>
              <a:rPr lang="en-US" b="1" dirty="0">
                <a:solidFill>
                  <a:srgbClr val="006699"/>
                </a:solidFill>
                <a:latin typeface="Arial" panose="020B0604020202020204" pitchFamily="34" charset="0"/>
              </a:rPr>
              <a:t> </a:t>
            </a:r>
            <a:r>
              <a:rPr lang="en-US" b="1" dirty="0">
                <a:solidFill>
                  <a:srgbClr val="008000"/>
                </a:solidFill>
                <a:latin typeface="Arial" panose="020B0604020202020204" pitchFamily="34" charset="0"/>
              </a:rPr>
              <a:t>Wind</a:t>
            </a:r>
            <a:r>
              <a:rPr lang="en-US" b="1" dirty="0">
                <a:solidFill>
                  <a:srgbClr val="006699"/>
                </a:solidFill>
                <a:latin typeface="Arial" panose="020B0604020202020204" pitchFamily="34" charset="0"/>
              </a:rPr>
              <a:t> Power </a:t>
            </a:r>
            <a:r>
              <a:rPr lang="en-US" b="1" dirty="0">
                <a:solidFill>
                  <a:srgbClr val="008000"/>
                </a:solidFill>
                <a:latin typeface="Arial" panose="020B0604020202020204" pitchFamily="34" charset="0"/>
              </a:rPr>
              <a:t>Output</a:t>
            </a:r>
            <a:endParaRPr lang="en-US" b="1" i="0" dirty="0">
              <a:solidFill>
                <a:srgbClr val="333333"/>
              </a:solidFill>
              <a:effectLst/>
              <a:latin typeface="Arial" panose="020B0604020202020204" pitchFamily="34" charset="0"/>
            </a:endParaRPr>
          </a:p>
          <a:p>
            <a:pPr marL="0" indent="0">
              <a:buNone/>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en-IN" b="0" i="0" u="none" strike="noStrike" dirty="0">
                <a:solidFill>
                  <a:srgbClr val="006699"/>
                </a:solidFill>
                <a:effectLst/>
                <a:latin typeface="Arial" panose="020B0604020202020204" pitchFamily="34" charset="0"/>
              </a:rPr>
              <a:t>Kelvin </a:t>
            </a:r>
            <a:r>
              <a:rPr lang="en-IN" b="0" i="0" u="none" strike="noStrike" dirty="0" err="1">
                <a:solidFill>
                  <a:srgbClr val="006699"/>
                </a:solidFill>
                <a:effectLst/>
                <a:latin typeface="Arial" panose="020B0604020202020204" pitchFamily="34" charset="0"/>
              </a:rPr>
              <a:t>Palhares</a:t>
            </a:r>
            <a:r>
              <a:rPr lang="en-IN" b="0" i="0" u="none" strike="noStrike" dirty="0">
                <a:solidFill>
                  <a:srgbClr val="006699"/>
                </a:solidFill>
                <a:effectLst/>
                <a:latin typeface="Arial" panose="020B0604020202020204" pitchFamily="34" charset="0"/>
              </a:rPr>
              <a:t> Bastos </a:t>
            </a:r>
            <a:r>
              <a:rPr lang="en-IN" b="0" i="0" u="none" strike="noStrike" dirty="0" err="1">
                <a:solidFill>
                  <a:srgbClr val="006699"/>
                </a:solidFill>
                <a:effectLst/>
                <a:latin typeface="Arial" panose="020B0604020202020204" pitchFamily="34" charset="0"/>
              </a:rPr>
              <a:t>Sathler</a:t>
            </a:r>
            <a:r>
              <a:rPr lang="en-IN" u="none" strike="noStrike" dirty="0">
                <a:solidFill>
                  <a:srgbClr val="333333"/>
                </a:solidFill>
                <a:latin typeface="Arial" panose="020B0604020202020204" pitchFamily="34" charset="0"/>
              </a:rPr>
              <a:t>, </a:t>
            </a:r>
            <a:r>
              <a:rPr lang="en-IN" b="0" i="0" u="none" strike="noStrike" dirty="0">
                <a:solidFill>
                  <a:srgbClr val="006699"/>
                </a:solidFill>
                <a:effectLst/>
                <a:latin typeface="Arial" panose="020B0604020202020204" pitchFamily="34" charset="0"/>
              </a:rPr>
              <a:t>Athanasios </a:t>
            </a:r>
            <a:r>
              <a:rPr lang="en-IN" b="0" i="0" u="none" strike="noStrike" dirty="0" err="1">
                <a:solidFill>
                  <a:srgbClr val="006699"/>
                </a:solidFill>
                <a:effectLst/>
                <a:latin typeface="Arial" panose="020B0604020202020204" pitchFamily="34" charset="0"/>
              </a:rPr>
              <a:t>Kolios</a:t>
            </a:r>
            <a:endParaRPr lang="en-IN" b="0" i="0" u="none" strike="noStrike" dirty="0">
              <a:solidFill>
                <a:srgbClr val="006699"/>
              </a:solidFill>
              <a:effectLst/>
              <a:latin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a:t>
            </a:r>
            <a:r>
              <a:rPr lang="en-IN" dirty="0">
                <a:solidFill>
                  <a:srgbClr val="006699"/>
                </a:solidFill>
                <a:latin typeface="Arial" panose="020B0604020202020204" pitchFamily="34" charset="0"/>
              </a:rPr>
              <a:t>2022 International Conference on Electrical, Computer and Energy Technologies (ICECET)</a:t>
            </a:r>
          </a:p>
          <a:p>
            <a:endParaRPr lang="en-US" dirty="0">
              <a:latin typeface="Arial" panose="020B0604020202020204" pitchFamily="34" charset="0"/>
              <a:cs typeface="Arial" panose="020B0604020202020204" pitchFamily="34" charset="0"/>
            </a:endParaRPr>
          </a:p>
          <a:p>
            <a:pPr algn="l"/>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July 2022</a:t>
            </a:r>
            <a:r>
              <a:rPr lang="en-US" dirty="0">
                <a:latin typeface="Arial" panose="020B0604020202020204" pitchFamily="34" charset="0"/>
                <a:cs typeface="Arial" panose="020B0604020202020204" pitchFamily="34" charset="0"/>
              </a:rPr>
              <a:t> </a:t>
            </a:r>
          </a:p>
          <a:p>
            <a:pPr algn="l"/>
            <a:endParaRPr lang="en-US" dirty="0">
              <a:latin typeface="Arial" panose="020B0604020202020204" pitchFamily="34" charset="0"/>
              <a:cs typeface="Arial" panose="020B0604020202020204" pitchFamily="34" charset="0"/>
            </a:endParaRPr>
          </a:p>
          <a:p>
            <a:pPr algn="l"/>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pPr algn="l"/>
            <a:endParaRPr lang="en-US" b="1" dirty="0">
              <a:solidFill>
                <a:schemeClr val="accent1">
                  <a:lumMod val="50000"/>
                </a:schemeClr>
              </a:solidFill>
              <a:latin typeface="Arial" panose="020B0604020202020204" pitchFamily="34" charset="0"/>
              <a:cs typeface="Arial" panose="020B0604020202020204" pitchFamily="34" charset="0"/>
            </a:endParaRPr>
          </a:p>
          <a:p>
            <a:pPr algn="l"/>
            <a:r>
              <a:rPr lang="en-US" b="1" i="0" dirty="0">
                <a:solidFill>
                  <a:schemeClr val="accent1">
                    <a:lumMod val="50000"/>
                  </a:schemeClr>
                </a:solidFill>
                <a:effectLst/>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Monitoring and predicting wind power output more precisely can be very beneficial for an increasingly competitive Wind Power industry. Although many advances have been made throughout the last decades, the production forecast is still based mainly on the manufacturing power curve and wind speed. Even though this approach is very useful, especially during the design phase, it does not consider other factors that affect production, such as topography, weather conditions, and wind features. A more precise prediction model that is able to recognize production fluctuation and is tailored using current operational data is proposed in this paper. The model analyzes the performance through Meteorological Mast Data (Met Mast Data) and then uses it as an input to monitor and predict power output. </a:t>
            </a:r>
            <a:br>
              <a:rPr lang="en-US" dirty="0"/>
            </a:b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4421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14EB9-D0D8-ED52-8508-87595750ADAB}"/>
              </a:ext>
            </a:extLst>
          </p:cNvPr>
          <p:cNvSpPr txBox="1"/>
          <p:nvPr/>
        </p:nvSpPr>
        <p:spPr>
          <a:xfrm>
            <a:off x="662595" y="730594"/>
            <a:ext cx="10282213" cy="5632311"/>
          </a:xfrm>
          <a:prstGeom prst="rect">
            <a:avLst/>
          </a:prstGeom>
          <a:noFill/>
        </p:spPr>
        <p:txBody>
          <a:bodyPr wrap="square">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 </a:t>
            </a:r>
            <a:r>
              <a:rPr lang="en-US" dirty="0">
                <a:solidFill>
                  <a:schemeClr val="accent2">
                    <a:lumMod val="75000"/>
                  </a:schemeClr>
                </a:solidFill>
                <a:latin typeface="Arial" panose="020B0604020202020204" pitchFamily="34" charset="0"/>
                <a:cs typeface="Arial" panose="020B0604020202020204" pitchFamily="34" charset="0"/>
              </a:rPr>
              <a:t>: </a:t>
            </a:r>
            <a:r>
              <a:rPr lang="en-US" b="1" i="0" dirty="0">
                <a:solidFill>
                  <a:srgbClr val="333333"/>
                </a:solidFill>
                <a:effectLst/>
                <a:latin typeface="Arial" panose="020B0604020202020204" pitchFamily="34" charset="0"/>
              </a:rPr>
              <a:t>Short term wind and energy prediction for offshore wind farms  </a:t>
            </a:r>
          </a:p>
          <a:p>
            <a:r>
              <a:rPr lang="en-US" b="1" i="0" dirty="0">
                <a:solidFill>
                  <a:srgbClr val="333333"/>
                </a:solidFill>
                <a:effectLst/>
                <a:latin typeface="Arial" panose="020B0604020202020204" pitchFamily="34" charset="0"/>
              </a:rPr>
              <a:t>using neural networks                                                                                                                                                                    </a:t>
            </a:r>
          </a:p>
          <a:p>
            <a:pPr marL="0" indent="0">
              <a:buNone/>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de-DE" dirty="0">
                <a:solidFill>
                  <a:srgbClr val="006699"/>
                </a:solidFill>
                <a:latin typeface="Arial" panose="020B0604020202020204" pitchFamily="34" charset="0"/>
              </a:rPr>
              <a:t>Stefan Balluff</a:t>
            </a:r>
            <a:r>
              <a:rPr lang="de-DE" u="none" strike="noStrike" dirty="0">
                <a:solidFill>
                  <a:srgbClr val="333333"/>
                </a:solidFill>
                <a:latin typeface="Arial" panose="020B0604020202020204" pitchFamily="34" charset="0"/>
              </a:rPr>
              <a:t>, </a:t>
            </a:r>
            <a:r>
              <a:rPr lang="de-DE" dirty="0">
                <a:solidFill>
                  <a:srgbClr val="006699"/>
                </a:solidFill>
                <a:latin typeface="Arial" panose="020B0604020202020204" pitchFamily="34" charset="0"/>
              </a:rPr>
              <a:t>Jörg Bendfeld</a:t>
            </a:r>
            <a:r>
              <a:rPr lang="de-DE" u="none" strike="noStrike" dirty="0">
                <a:solidFill>
                  <a:srgbClr val="333333"/>
                </a:solidFill>
                <a:latin typeface="Arial" panose="020B0604020202020204" pitchFamily="34" charset="0"/>
              </a:rPr>
              <a:t>, </a:t>
            </a:r>
            <a:r>
              <a:rPr lang="de-DE" dirty="0">
                <a:solidFill>
                  <a:srgbClr val="006699"/>
                </a:solidFill>
                <a:latin typeface="Arial" panose="020B0604020202020204" pitchFamily="34" charset="0"/>
              </a:rPr>
              <a:t>Stefan Krauter</a:t>
            </a:r>
            <a:endParaRPr lang="en-US" dirty="0">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2015 International Conference on Renewable Energy Research and Applications (ICRERA)</a:t>
            </a:r>
            <a:endParaRPr lang="en-US" b="1" dirty="0">
              <a:solidFill>
                <a:schemeClr val="accent1">
                  <a:lumMod val="50000"/>
                </a:schemeClr>
              </a:solidFill>
              <a:latin typeface="Arial" panose="020B0604020202020204" pitchFamily="34" charset="0"/>
              <a:cs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a:t>
            </a:r>
            <a:r>
              <a:rPr lang="en-IN" b="0" i="0" dirty="0">
                <a:solidFill>
                  <a:srgbClr val="333333"/>
                </a:solidFill>
                <a:effectLst/>
                <a:latin typeface="Arial" panose="020B0604020202020204" pitchFamily="34" charset="0"/>
              </a:rPr>
              <a:t>November 2015</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i="0" dirty="0">
                <a:solidFill>
                  <a:schemeClr val="accent1">
                    <a:lumMod val="50000"/>
                  </a:schemeClr>
                </a:solidFill>
                <a:effectLst/>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Forecasting short term wind speed is of high importance for wind farm managers. The knowledge of the expected winds helps taking decisions (decision support) as the likes of maintenance and repair jobs or finishing works as health and safety is not guaranteed anymore. There are a number of methods and computations currently being used for forecasts: fuzzy logic, linear prediction or neural networks. For the latter there are also various algorithms and methods, from feed forward up to recurrent neural networks (RNN) and long short-term memory (LSTM). Recurrent neural networks belong to the group of machine learning algorithms and are part of artificial intelligence research. This paper is about forecasting wind speed and pressure using RNN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51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C1436-7020-2D26-326A-B6F874798E2E}"/>
              </a:ext>
            </a:extLst>
          </p:cNvPr>
          <p:cNvSpPr txBox="1"/>
          <p:nvPr/>
        </p:nvSpPr>
        <p:spPr>
          <a:xfrm>
            <a:off x="915178" y="809128"/>
            <a:ext cx="9704696" cy="5632311"/>
          </a:xfrm>
          <a:prstGeom prst="rect">
            <a:avLst/>
          </a:prstGeom>
          <a:noFill/>
        </p:spPr>
        <p:txBody>
          <a:bodyPr wrap="square">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dirty="0">
                <a:solidFill>
                  <a:srgbClr val="008000"/>
                </a:solidFill>
                <a:latin typeface="Arial" panose="020B0604020202020204" pitchFamily="34" charset="0"/>
              </a:rPr>
              <a:t>Prediction</a:t>
            </a:r>
            <a:r>
              <a:rPr lang="en-US" b="1" dirty="0">
                <a:solidFill>
                  <a:srgbClr val="006699"/>
                </a:solidFill>
                <a:latin typeface="Arial" panose="020B0604020202020204" pitchFamily="34" charset="0"/>
              </a:rPr>
              <a:t> of </a:t>
            </a:r>
            <a:r>
              <a:rPr lang="en-US" b="1" dirty="0">
                <a:solidFill>
                  <a:srgbClr val="008000"/>
                </a:solidFill>
                <a:latin typeface="Arial" panose="020B0604020202020204" pitchFamily="34" charset="0"/>
              </a:rPr>
              <a:t>wind</a:t>
            </a:r>
            <a:r>
              <a:rPr lang="en-US" b="1" dirty="0">
                <a:solidFill>
                  <a:srgbClr val="006699"/>
                </a:solidFill>
                <a:latin typeface="Arial" panose="020B0604020202020204" pitchFamily="34" charset="0"/>
              </a:rPr>
              <a:t> </a:t>
            </a:r>
            <a:r>
              <a:rPr lang="en-US" b="1" dirty="0">
                <a:solidFill>
                  <a:srgbClr val="008000"/>
                </a:solidFill>
                <a:latin typeface="Arial" panose="020B0604020202020204" pitchFamily="34" charset="0"/>
              </a:rPr>
              <a:t>energy</a:t>
            </a:r>
            <a:r>
              <a:rPr lang="en-US" b="1" dirty="0">
                <a:solidFill>
                  <a:srgbClr val="006699"/>
                </a:solidFill>
                <a:latin typeface="Arial" panose="020B0604020202020204" pitchFamily="34" charset="0"/>
              </a:rPr>
              <a:t> using intelligent approach</a:t>
            </a:r>
            <a:endParaRPr lang="en-US" b="1" i="0" dirty="0">
              <a:solidFill>
                <a:srgbClr val="333333"/>
              </a:solidFill>
              <a:effectLst/>
              <a:latin typeface="Arial" panose="020B0604020202020204" pitchFamily="34" charset="0"/>
            </a:endParaRPr>
          </a:p>
          <a:p>
            <a:pPr marL="0" indent="0">
              <a:buNone/>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a:t>
            </a:r>
            <a:r>
              <a:rPr lang="fi-FI" dirty="0">
                <a:solidFill>
                  <a:srgbClr val="006699"/>
                </a:solidFill>
                <a:latin typeface="Arial" panose="020B0604020202020204" pitchFamily="34" charset="0"/>
              </a:rPr>
              <a:t>M. Rizwan</a:t>
            </a:r>
            <a:r>
              <a:rPr lang="fi-FI" u="none" strike="noStrike" dirty="0">
                <a:solidFill>
                  <a:srgbClr val="333333"/>
                </a:solidFill>
                <a:latin typeface="Arial" panose="020B0604020202020204" pitchFamily="34" charset="0"/>
              </a:rPr>
              <a:t>, </a:t>
            </a:r>
            <a:r>
              <a:rPr lang="fi-FI" dirty="0">
                <a:solidFill>
                  <a:srgbClr val="006699"/>
                </a:solidFill>
                <a:latin typeface="Arial" panose="020B0604020202020204" pitchFamily="34" charset="0"/>
              </a:rPr>
              <a:t>Sanju Saini</a:t>
            </a:r>
            <a:r>
              <a:rPr lang="fi-FI" u="none" strike="noStrike" dirty="0">
                <a:solidFill>
                  <a:srgbClr val="333333"/>
                </a:solidFill>
                <a:latin typeface="Arial" panose="020B0604020202020204" pitchFamily="34" charset="0"/>
              </a:rPr>
              <a:t>, </a:t>
            </a:r>
            <a:r>
              <a:rPr lang="fi-FI" dirty="0">
                <a:solidFill>
                  <a:srgbClr val="006699"/>
                </a:solidFill>
                <a:latin typeface="Arial" panose="020B0604020202020204" pitchFamily="34" charset="0"/>
              </a:rPr>
              <a:t>Upma Singh</a:t>
            </a:r>
          </a:p>
          <a:p>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a:t>
            </a:r>
            <a:r>
              <a:rPr lang="en-US" dirty="0">
                <a:latin typeface="Arial" panose="020B0604020202020204" pitchFamily="34" charset="0"/>
                <a:cs typeface="Arial" panose="020B0604020202020204" pitchFamily="34" charset="0"/>
              </a:rPr>
              <a:t>:</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2012 IEEE 5th India International Conference on Power Electronics (IICPE)</a:t>
            </a:r>
          </a:p>
          <a:p>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MONTH AND YEAR PUBLISHED</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December 2012</a:t>
            </a:r>
            <a:r>
              <a:rPr lang="en-US" dirty="0">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a:t>
            </a:r>
          </a:p>
          <a:p>
            <a:endParaRPr lang="en-US" b="1" i="0" dirty="0">
              <a:solidFill>
                <a:schemeClr val="accent1">
                  <a:lumMod val="50000"/>
                </a:schemeClr>
              </a:solidFill>
              <a:effectLst/>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Wind energy is one of the most promising renewable energy sources for power generation. As India has wind energy potential of around 45195 MW and the installed capacity is 17967 MW only. Keeping in view of the aforesaid prediction of wind energy is an important study for harnessing the wind energy potential. Various conventional and intelligent models are available in the literature for the prediction of wind Power. In this paper fuzzy logic and ANN based models have been developed and presented for the prediction of wind power using wind speed and air density as input parameters. Obtained results are compared with the available models and found better. Therefore, the proposed ANN model may be useful for the prediction of wind power.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82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4D8CD-CFE2-95BC-FC2E-45C5339677AB}"/>
              </a:ext>
            </a:extLst>
          </p:cNvPr>
          <p:cNvSpPr txBox="1"/>
          <p:nvPr/>
        </p:nvSpPr>
        <p:spPr>
          <a:xfrm>
            <a:off x="503854" y="760415"/>
            <a:ext cx="11047444" cy="5632311"/>
          </a:xfrm>
          <a:prstGeom prst="rect">
            <a:avLst/>
          </a:prstGeom>
          <a:noFill/>
        </p:spPr>
        <p:txBody>
          <a:bodyPr wrap="square">
            <a:spAutoFit/>
          </a:bodyPr>
          <a:lstStyle/>
          <a:p>
            <a:r>
              <a:rPr lang="en-US" b="1" dirty="0">
                <a:solidFill>
                  <a:schemeClr val="accent2">
                    <a:lumMod val="75000"/>
                  </a:schemeClr>
                </a:solidFill>
                <a:latin typeface="Arial" panose="020B0604020202020204" pitchFamily="34" charset="0"/>
                <a:cs typeface="Arial" panose="020B0604020202020204" pitchFamily="34" charset="0"/>
              </a:rPr>
              <a:t>NAME OF THE PAPER</a:t>
            </a:r>
            <a:r>
              <a:rPr lang="en-US" dirty="0">
                <a:solidFill>
                  <a:schemeClr val="accent2">
                    <a:lumMod val="75000"/>
                  </a:schemeClr>
                </a:solidFill>
                <a:latin typeface="Arial" panose="020B0604020202020204" pitchFamily="34" charset="0"/>
                <a:cs typeface="Arial" panose="020B0604020202020204" pitchFamily="34" charset="0"/>
              </a:rPr>
              <a:t>: </a:t>
            </a:r>
            <a:r>
              <a:rPr lang="en-US" b="1" dirty="0">
                <a:solidFill>
                  <a:srgbClr val="008000"/>
                </a:solidFill>
                <a:latin typeface="Arial" panose="020B0604020202020204" pitchFamily="34" charset="0"/>
              </a:rPr>
              <a:t>Wind</a:t>
            </a:r>
            <a:r>
              <a:rPr lang="en-US" b="1" dirty="0">
                <a:solidFill>
                  <a:srgbClr val="006699"/>
                </a:solidFill>
                <a:latin typeface="Arial" panose="020B0604020202020204" pitchFamily="34" charset="0"/>
              </a:rPr>
              <a:t> power </a:t>
            </a:r>
            <a:r>
              <a:rPr lang="en-US" b="1" dirty="0">
                <a:solidFill>
                  <a:srgbClr val="008000"/>
                </a:solidFill>
                <a:latin typeface="Arial" panose="020B0604020202020204" pitchFamily="34" charset="0"/>
              </a:rPr>
              <a:t>prediction</a:t>
            </a:r>
            <a:r>
              <a:rPr lang="en-US" b="1" dirty="0">
                <a:solidFill>
                  <a:srgbClr val="006699"/>
                </a:solidFill>
                <a:latin typeface="Arial" panose="020B0604020202020204" pitchFamily="34" charset="0"/>
              </a:rPr>
              <a:t> using wavelet transform and chaotic characteristics              </a:t>
            </a:r>
            <a:endParaRPr lang="en-US" b="1" i="0" dirty="0">
              <a:solidFill>
                <a:srgbClr val="333333"/>
              </a:solidFill>
              <a:effectLst/>
              <a:latin typeface="Arial" panose="020B0604020202020204" pitchFamily="34" charset="0"/>
            </a:endParaRPr>
          </a:p>
          <a:p>
            <a:pPr marL="0" indent="0">
              <a:buNone/>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NAME OF THE AUTHOR : </a:t>
            </a:r>
            <a:r>
              <a:rPr lang="en-IN" dirty="0" err="1">
                <a:solidFill>
                  <a:srgbClr val="006699"/>
                </a:solidFill>
                <a:latin typeface="Arial" panose="020B0604020202020204" pitchFamily="34" charset="0"/>
              </a:rPr>
              <a:t>Lijie</a:t>
            </a:r>
            <a:r>
              <a:rPr lang="en-IN" dirty="0">
                <a:solidFill>
                  <a:srgbClr val="006699"/>
                </a:solidFill>
                <a:latin typeface="Arial" panose="020B0604020202020204" pitchFamily="34" charset="0"/>
              </a:rPr>
              <a:t> Wang</a:t>
            </a:r>
            <a:r>
              <a:rPr lang="en-IN" u="none" strike="noStrike" dirty="0">
                <a:solidFill>
                  <a:srgbClr val="333333"/>
                </a:solidFill>
                <a:latin typeface="Arial" panose="020B0604020202020204" pitchFamily="34" charset="0"/>
              </a:rPr>
              <a:t>, </a:t>
            </a:r>
            <a:r>
              <a:rPr lang="en-IN" dirty="0">
                <a:solidFill>
                  <a:srgbClr val="006699"/>
                </a:solidFill>
                <a:latin typeface="Arial" panose="020B0604020202020204" pitchFamily="34" charset="0"/>
              </a:rPr>
              <a:t>Lei </a:t>
            </a:r>
            <a:r>
              <a:rPr lang="en-IN" dirty="0" err="1">
                <a:solidFill>
                  <a:srgbClr val="006699"/>
                </a:solidFill>
                <a:latin typeface="Arial" panose="020B0604020202020204" pitchFamily="34" charset="0"/>
              </a:rPr>
              <a:t>Dong</a:t>
            </a:r>
            <a:r>
              <a:rPr lang="en-IN" u="none" strike="noStrike" dirty="0" err="1">
                <a:solidFill>
                  <a:srgbClr val="333333"/>
                </a:solidFill>
                <a:latin typeface="Arial" panose="020B0604020202020204" pitchFamily="34" charset="0"/>
              </a:rPr>
              <a:t>,</a:t>
            </a:r>
            <a:r>
              <a:rPr lang="en-IN" dirty="0" err="1">
                <a:solidFill>
                  <a:srgbClr val="006699"/>
                </a:solidFill>
                <a:latin typeface="Arial" panose="020B0604020202020204" pitchFamily="34" charset="0"/>
              </a:rPr>
              <a:t>Ying</a:t>
            </a:r>
            <a:r>
              <a:rPr lang="en-IN" dirty="0">
                <a:solidFill>
                  <a:srgbClr val="006699"/>
                </a:solidFill>
                <a:latin typeface="Arial" panose="020B0604020202020204" pitchFamily="34" charset="0"/>
              </a:rPr>
              <a:t> Hao</a:t>
            </a:r>
            <a:r>
              <a:rPr lang="en-IN" u="none" strike="noStrike" dirty="0">
                <a:solidFill>
                  <a:srgbClr val="333333"/>
                </a:solidFill>
                <a:latin typeface="Arial" panose="020B0604020202020204" pitchFamily="34" charset="0"/>
              </a:rPr>
              <a:t>, </a:t>
            </a:r>
            <a:r>
              <a:rPr lang="en-IN" dirty="0" err="1">
                <a:solidFill>
                  <a:srgbClr val="006699"/>
                </a:solidFill>
                <a:latin typeface="Arial" panose="020B0604020202020204" pitchFamily="34" charset="0"/>
              </a:rPr>
              <a:t>Xiaozhong</a:t>
            </a:r>
            <a:r>
              <a:rPr lang="en-IN" dirty="0">
                <a:solidFill>
                  <a:srgbClr val="006699"/>
                </a:solidFill>
                <a:latin typeface="Arial" panose="020B0604020202020204" pitchFamily="34" charset="0"/>
              </a:rPr>
              <a:t> Liao</a:t>
            </a:r>
            <a:endParaRPr lang="en-IN" b="0" i="0" u="none" strike="noStrike" dirty="0">
              <a:solidFill>
                <a:srgbClr val="006699"/>
              </a:solidFill>
              <a:effectLst/>
              <a:latin typeface="Arial" panose="020B0604020202020204" pitchFamily="34" charset="0"/>
            </a:endParaRP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JOURNAL PUBLISHED : </a:t>
            </a:r>
            <a:r>
              <a:rPr lang="en-US" b="1" i="0" dirty="0">
                <a:solidFill>
                  <a:srgbClr val="333333"/>
                </a:solidFill>
                <a:effectLst/>
                <a:latin typeface="Arial" panose="020B0604020202020204" pitchFamily="34" charset="0"/>
              </a:rPr>
              <a:t> </a:t>
            </a:r>
            <a:r>
              <a:rPr lang="en-US" dirty="0">
                <a:solidFill>
                  <a:srgbClr val="006699"/>
                </a:solidFill>
                <a:latin typeface="Arial" panose="020B0604020202020204" pitchFamily="34" charset="0"/>
              </a:rPr>
              <a:t>2009 World Non-Grid-Connected Wind Power and Energy Conference</a:t>
            </a:r>
            <a:endParaRPr lang="en-US" b="0" i="0" u="none" strike="noStrike" dirty="0">
              <a:solidFill>
                <a:srgbClr val="006699"/>
              </a:solidFill>
              <a:effectLst/>
              <a:latin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MONTH AND YEAR PUBLISHED </a:t>
            </a:r>
            <a:r>
              <a:rPr lang="en-US" dirty="0">
                <a:latin typeface="Arial" panose="020B0604020202020204" pitchFamily="34" charset="0"/>
                <a:cs typeface="Arial" panose="020B0604020202020204" pitchFamily="34" charset="0"/>
              </a:rPr>
              <a:t>: </a:t>
            </a:r>
            <a:r>
              <a:rPr lang="en-IN" b="0" i="0" dirty="0">
                <a:solidFill>
                  <a:srgbClr val="333333"/>
                </a:solidFill>
                <a:effectLst/>
                <a:latin typeface="Arial" panose="020B0604020202020204" pitchFamily="34" charset="0"/>
              </a:rPr>
              <a:t>September 2009</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OBJECTIVE OF THE PROJECT :</a:t>
            </a:r>
          </a:p>
          <a:p>
            <a:endParaRPr lang="en-US" b="1"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rPr>
              <a:t>In the electricity system, supply and demand must be equal at all times. Wind power generation is fluctuating due to the variation of wind. As more and more wind power generation is integrated into the power system, it is very important to predict the wind power production to contribute the system reserve reduction and the operational costs of the power plants. This paper brings wavelet transform into the time series of wind power and verifies that the decomposed series all have chaotic characteristic, so a new method of wind power prediction in short-term with Artificial Neural Network (ANN) model based on wavelet transform is presented. To test the approach, the wind power data from the </a:t>
            </a:r>
            <a:r>
              <a:rPr lang="en-US" b="0" i="0" dirty="0" err="1">
                <a:solidFill>
                  <a:srgbClr val="333333"/>
                </a:solidFill>
                <a:effectLst/>
                <a:latin typeface="Arial" panose="020B0604020202020204" pitchFamily="34" charset="0"/>
              </a:rPr>
              <a:t>Fujin</a:t>
            </a:r>
            <a:r>
              <a:rPr lang="en-US" b="0" i="0" dirty="0">
                <a:solidFill>
                  <a:srgbClr val="333333"/>
                </a:solidFill>
                <a:effectLst/>
                <a:latin typeface="Arial" panose="020B0604020202020204" pitchFamily="34" charset="0"/>
              </a:rPr>
              <a:t> wind farm and </a:t>
            </a:r>
            <a:r>
              <a:rPr lang="en-US" b="0" i="0" dirty="0" err="1">
                <a:solidFill>
                  <a:srgbClr val="333333"/>
                </a:solidFill>
                <a:effectLst/>
                <a:latin typeface="Arial" panose="020B0604020202020204" pitchFamily="34" charset="0"/>
              </a:rPr>
              <a:t>Saihanba</a:t>
            </a:r>
            <a:r>
              <a:rPr lang="en-US" b="0" i="0" dirty="0">
                <a:solidFill>
                  <a:srgbClr val="333333"/>
                </a:solidFill>
                <a:effectLst/>
                <a:latin typeface="Arial" panose="020B0604020202020204" pitchFamily="34" charset="0"/>
              </a:rPr>
              <a:t> wind farm of China are used for this study. The prediction results are presented and compared to the no wavelet transform method and ARMA method. The results show that the new method based on wavelet transform neural networks will be a useful tool in wind power prediction.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7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2152</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PREDICTING THE OUTPUT ENERGY USING WIND ENERGY  PREDICTION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nandhinis2@outlook.com</dc:creator>
  <cp:lastModifiedBy>nandhinis2@outlook.com</cp:lastModifiedBy>
  <cp:revision>4</cp:revision>
  <dcterms:created xsi:type="dcterms:W3CDTF">2022-09-13T09:15:32Z</dcterms:created>
  <dcterms:modified xsi:type="dcterms:W3CDTF">2022-09-14T08:56:55Z</dcterms:modified>
</cp:coreProperties>
</file>