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4"/>
  </p:notesMasterIdLst>
  <p:handoutMasterIdLst>
    <p:handoutMasterId r:id="rId15"/>
  </p:handoutMasterIdLst>
  <p:sldIdLst>
    <p:sldId id="256" r:id="rId2"/>
    <p:sldId id="309" r:id="rId3"/>
    <p:sldId id="301" r:id="rId4"/>
    <p:sldId id="319" r:id="rId5"/>
    <p:sldId id="312" r:id="rId6"/>
    <p:sldId id="306" r:id="rId7"/>
    <p:sldId id="320" r:id="rId8"/>
    <p:sldId id="313" r:id="rId9"/>
    <p:sldId id="321" r:id="rId10"/>
    <p:sldId id="322" r:id="rId11"/>
    <p:sldId id="318"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9/17/2022</a:t>
            </a:fld>
            <a:endParaRPr lang="en-US" dirty="0"/>
          </a:p>
        </p:txBody>
      </p:sp>
      <p:sp>
        <p:nvSpPr>
          <p:cNvPr id="4" name="Footer Placeholder 3">
            <a:extLst>
              <a:ext uri="{FF2B5EF4-FFF2-40B4-BE49-F238E27FC236}">
                <a16:creationId xmlns:a16="http://schemas.microsoft.com/office/drawing/2014/main" xmlns=""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9/17/2022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9497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0943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9/17/2022</a:t>
            </a:fld>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xmlns=""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xmlns=""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xmlns=""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xmlns=""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xmlns=""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xmlns=""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xmlns=""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xmlns=""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xmlns=""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xmlns=""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xmlns=""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xmlns=""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xmlns=""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23" name="Slide Number Placeholder 6">
            <a:extLst>
              <a:ext uri="{FF2B5EF4-FFF2-40B4-BE49-F238E27FC236}">
                <a16:creationId xmlns:a16="http://schemas.microsoft.com/office/drawing/2014/main" xmlns=""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xmlns=""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9/17/2022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xmlns=""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xmlns=""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xmlns=""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5" name="Slide Number Placeholder 4">
            <a:extLst>
              <a:ext uri="{FF2B5EF4-FFF2-40B4-BE49-F238E27FC236}">
                <a16:creationId xmlns:a16="http://schemas.microsoft.com/office/drawing/2014/main" xmlns=""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xmlns=""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xmlns=""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9/17/2022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xmlns=""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xmlns=""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xmlns=""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xmlns=""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9/17/2022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9/17/2022</a:t>
            </a:fld>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xmlns=""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xmlns=""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xmlns=""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xmlns=""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xmlns=""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9" name="Slide Number Placeholder 8">
            <a:extLst>
              <a:ext uri="{FF2B5EF4-FFF2-40B4-BE49-F238E27FC236}">
                <a16:creationId xmlns:a16="http://schemas.microsoft.com/office/drawing/2014/main" xmlns=""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xmlns=""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xmlns=""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xmlns=""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xmlns=""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xmlns=""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xmlns=""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xmlns=""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5" name="Slide Number Placeholder 4">
            <a:extLst>
              <a:ext uri="{FF2B5EF4-FFF2-40B4-BE49-F238E27FC236}">
                <a16:creationId xmlns:a16="http://schemas.microsoft.com/office/drawing/2014/main" xmlns=""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xmlns=""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xmlns=""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xmlns=""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9/17/2022</a:t>
            </a:fld>
            <a:endParaRPr lang="en-US" noProof="0" dirty="0"/>
          </a:p>
        </p:txBody>
      </p:sp>
      <p:sp>
        <p:nvSpPr>
          <p:cNvPr id="4" name="Slide Number Placeholder 3">
            <a:extLst>
              <a:ext uri="{FF2B5EF4-FFF2-40B4-BE49-F238E27FC236}">
                <a16:creationId xmlns:a16="http://schemas.microsoft.com/office/drawing/2014/main" xmlns=""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xmlns=""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7" name="Slide Number Placeholder 6">
            <a:extLst>
              <a:ext uri="{FF2B5EF4-FFF2-40B4-BE49-F238E27FC236}">
                <a16:creationId xmlns:a16="http://schemas.microsoft.com/office/drawing/2014/main" xmlns=""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xmlns=""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xmlns=""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xmlns=""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xmlns=""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xmlns=""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9/17/2022</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xmlns=""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xmlns=""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xmlns=""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xmlns=""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9/17/2022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42D4960A-896E-4F6B-BF65-B4662AC9DE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xmlns="" id="{5684944A-8803-462C-84C5-4576C56A77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07F3B49-8C20-42F5-831D-59306D05F6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3AA242D-B507-4381-A8CB-EFA346570379}"/>
              </a:ext>
            </a:extLst>
          </p:cNvPr>
          <p:cNvSpPr>
            <a:spLocks noGrp="1"/>
          </p:cNvSpPr>
          <p:nvPr>
            <p:ph type="ctrTitle"/>
          </p:nvPr>
        </p:nvSpPr>
        <p:spPr>
          <a:xfrm>
            <a:off x="8119870" y="457199"/>
            <a:ext cx="3618828" cy="1801068"/>
          </a:xfrm>
        </p:spPr>
        <p:txBody>
          <a:bodyPr anchor="ctr">
            <a:normAutofit/>
          </a:bodyPr>
          <a:lstStyle/>
          <a:p>
            <a:r>
              <a:rPr lang="en-US" b="1" dirty="0">
                <a:solidFill>
                  <a:schemeClr val="bg1"/>
                </a:solidFill>
                <a:latin typeface="Times New Roman" panose="02020603050405020304" pitchFamily="18" charset="0"/>
                <a:cs typeface="Times New Roman" panose="02020603050405020304" pitchFamily="18" charset="0"/>
              </a:rPr>
              <a:t>s</a:t>
            </a:r>
            <a:r>
              <a:rPr lang="en-US" sz="1600" b="1" dirty="0">
                <a:solidFill>
                  <a:schemeClr val="bg1"/>
                </a:solidFill>
                <a:latin typeface="Times New Roman" panose="02020603050405020304" pitchFamily="18" charset="0"/>
                <a:cs typeface="Times New Roman" panose="02020603050405020304" pitchFamily="18" charset="0"/>
              </a:rPr>
              <a:t>kills &amp; </a:t>
            </a:r>
            <a:r>
              <a:rPr lang="en-US" sz="3200" b="1" dirty="0">
                <a:solidFill>
                  <a:schemeClr val="bg1"/>
                </a:solidFill>
                <a:latin typeface="Times New Roman" panose="02020603050405020304" pitchFamily="18" charset="0"/>
                <a:cs typeface="Times New Roman" panose="02020603050405020304" pitchFamily="18" charset="0"/>
              </a:rPr>
              <a:t>J</a:t>
            </a:r>
            <a:r>
              <a:rPr lang="en-US" sz="1600" b="1" dirty="0">
                <a:solidFill>
                  <a:schemeClr val="bg1"/>
                </a:solidFill>
                <a:latin typeface="Times New Roman" panose="02020603050405020304" pitchFamily="18" charset="0"/>
                <a:cs typeface="Times New Roman" panose="02020603050405020304" pitchFamily="18" charset="0"/>
              </a:rPr>
              <a:t>ob 					       </a:t>
            </a:r>
            <a:r>
              <a:rPr lang="en-US" sz="3200" b="1" dirty="0">
                <a:solidFill>
                  <a:schemeClr val="bg1"/>
                </a:solidFill>
                <a:latin typeface="Times New Roman" panose="02020603050405020304" pitchFamily="18" charset="0"/>
                <a:cs typeface="Times New Roman" panose="02020603050405020304" pitchFamily="18" charset="0"/>
              </a:rPr>
              <a:t>r</a:t>
            </a:r>
            <a:r>
              <a:rPr lang="en-US" sz="1600" b="1" dirty="0">
                <a:solidFill>
                  <a:schemeClr val="bg1"/>
                </a:solidFill>
                <a:latin typeface="Times New Roman" panose="02020603050405020304" pitchFamily="18" charset="0"/>
                <a:cs typeface="Times New Roman" panose="02020603050405020304" pitchFamily="18" charset="0"/>
              </a:rPr>
              <a:t>ecommender</a:t>
            </a:r>
            <a:br>
              <a:rPr lang="en-US" sz="1600" b="1" dirty="0">
                <a:solidFill>
                  <a:schemeClr val="bg1"/>
                </a:solidFill>
                <a:latin typeface="Times New Roman" panose="02020603050405020304" pitchFamily="18" charset="0"/>
                <a:cs typeface="Times New Roman" panose="02020603050405020304" pitchFamily="18" charset="0"/>
              </a:rPr>
            </a:br>
            <a:r>
              <a:rPr lang="en-US" sz="1600" b="1" dirty="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a</a:t>
            </a:r>
            <a:r>
              <a:rPr lang="en-US" sz="1600" b="1" dirty="0">
                <a:solidFill>
                  <a:schemeClr val="bg1"/>
                </a:solidFill>
                <a:latin typeface="Times New Roman" panose="02020603050405020304" pitchFamily="18" charset="0"/>
                <a:cs typeface="Times New Roman" panose="02020603050405020304" pitchFamily="18" charset="0"/>
              </a:rPr>
              <a:t>pplication</a:t>
            </a:r>
          </a:p>
        </p:txBody>
      </p:sp>
      <p:sp>
        <p:nvSpPr>
          <p:cNvPr id="3" name="Subtitle 2">
            <a:extLst>
              <a:ext uri="{FF2B5EF4-FFF2-40B4-BE49-F238E27FC236}">
                <a16:creationId xmlns:a16="http://schemas.microsoft.com/office/drawing/2014/main" xmlns="" id="{A4F4068D-37AE-4B7D-BC75-216B123A6C44}"/>
              </a:ext>
            </a:extLst>
          </p:cNvPr>
          <p:cNvSpPr>
            <a:spLocks noGrp="1"/>
          </p:cNvSpPr>
          <p:nvPr>
            <p:ph type="subTitle" idx="1"/>
          </p:nvPr>
        </p:nvSpPr>
        <p:spPr>
          <a:xfrm>
            <a:off x="8372723" y="5545331"/>
            <a:ext cx="3202016" cy="656686"/>
          </a:xfrm>
          <a:noFill/>
        </p:spPr>
        <p:txBody>
          <a:bodyPr anchor="ctr">
            <a:normAutofit fontScale="25000" lnSpcReduction="20000"/>
          </a:bodyPr>
          <a:lstStyle/>
          <a:p>
            <a:r>
              <a:rPr lang="en-US" sz="2900" dirty="0">
                <a:solidFill>
                  <a:schemeClr val="tx2">
                    <a:lumMod val="25000"/>
                    <a:lumOff val="75000"/>
                    <a:alpha val="75000"/>
                  </a:schemeClr>
                </a:solidFill>
              </a:rPr>
              <a:t>	</a:t>
            </a:r>
            <a:r>
              <a:rPr lang="en-US" sz="6400" b="1" dirty="0">
                <a:solidFill>
                  <a:schemeClr val="tx2">
                    <a:lumMod val="25000"/>
                    <a:lumOff val="75000"/>
                    <a:alpha val="75000"/>
                  </a:schemeClr>
                </a:solidFill>
                <a:latin typeface="Times New Roman" panose="02020603050405020304" pitchFamily="18" charset="0"/>
                <a:cs typeface="Times New Roman" panose="02020603050405020304" pitchFamily="18" charset="0"/>
              </a:rPr>
              <a:t>CLOUD APPLICATION 	    	       DEVELOPMENT</a:t>
            </a:r>
          </a:p>
          <a:p>
            <a:pPr algn="ctr"/>
            <a:r>
              <a:rPr lang="en-US" sz="6400" b="1" cap="none" dirty="0">
                <a:solidFill>
                  <a:schemeClr val="tx2">
                    <a:lumMod val="25000"/>
                    <a:lumOff val="75000"/>
                    <a:alpha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Spinz.co</a:t>
            </a:r>
            <a:endParaRPr lang="en-US" sz="6400" b="1" dirty="0">
              <a:solidFill>
                <a:schemeClr val="tx2">
                  <a:lumMod val="25000"/>
                  <a:lumOff val="75000"/>
                  <a:alpha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descr="people gathered around blueprints">
            <a:extLst>
              <a:ext uri="{FF2B5EF4-FFF2-40B4-BE49-F238E27FC236}">
                <a16:creationId xmlns:a16="http://schemas.microsoft.com/office/drawing/2014/main" xmlns="" id="{424717DA-0300-4297-B453-65314C5BEA09}"/>
              </a:ext>
            </a:extLst>
          </p:cNvPr>
          <p:cNvPicPr>
            <a:picLocks noChangeAspect="1"/>
          </p:cNvPicPr>
          <p:nvPr/>
        </p:nvPicPr>
        <p:blipFill>
          <a:blip r:embed="rId3"/>
          <a:srcRect/>
          <a:stretch/>
        </p:blipFill>
        <p:spPr>
          <a:xfrm>
            <a:off x="414460" y="481999"/>
            <a:ext cx="7588885" cy="5894002"/>
          </a:xfrm>
          <a:prstGeom prst="rect">
            <a:avLst/>
          </a:prstGeom>
        </p:spPr>
      </p:pic>
      <p:sp>
        <p:nvSpPr>
          <p:cNvPr id="7" name="TextBox 6">
            <a:extLst>
              <a:ext uri="{FF2B5EF4-FFF2-40B4-BE49-F238E27FC236}">
                <a16:creationId xmlns:a16="http://schemas.microsoft.com/office/drawing/2014/main" xmlns="" id="{A303C274-8DB7-4C95-84B4-5DF02D69CEE8}"/>
              </a:ext>
            </a:extLst>
          </p:cNvPr>
          <p:cNvSpPr txBox="1"/>
          <p:nvPr/>
        </p:nvSpPr>
        <p:spPr>
          <a:xfrm>
            <a:off x="9149693" y="2298332"/>
            <a:ext cx="2293526" cy="307777"/>
          </a:xfrm>
          <a:prstGeom prst="rect">
            <a:avLst/>
          </a:prstGeom>
          <a:no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PRESENTED BY</a:t>
            </a:r>
          </a:p>
        </p:txBody>
      </p:sp>
      <p:sp>
        <p:nvSpPr>
          <p:cNvPr id="8" name="TextBox 7">
            <a:extLst>
              <a:ext uri="{FF2B5EF4-FFF2-40B4-BE49-F238E27FC236}">
                <a16:creationId xmlns:a16="http://schemas.microsoft.com/office/drawing/2014/main" xmlns="" id="{A5C6975B-8454-4FE3-8A80-6D94F3C1713C}"/>
              </a:ext>
            </a:extLst>
          </p:cNvPr>
          <p:cNvSpPr txBox="1"/>
          <p:nvPr/>
        </p:nvSpPr>
        <p:spPr>
          <a:xfrm>
            <a:off x="8372723" y="2605651"/>
            <a:ext cx="3696510" cy="126188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a:t>
            </a:r>
            <a:r>
              <a:rPr lang="en-US" sz="1400" dirty="0">
                <a:latin typeface="Times New Roman" panose="02020603050405020304" pitchFamily="18" charset="0"/>
                <a:cs typeface="Times New Roman" panose="02020603050405020304" pitchFamily="18" charset="0"/>
              </a:rPr>
              <a:t>ERIYARDHASAN  (610819205302)</a:t>
            </a:r>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a:t>
            </a:r>
            <a:r>
              <a:rPr lang="en-US" sz="1400" dirty="0">
                <a:latin typeface="Times New Roman" panose="02020603050405020304" pitchFamily="18" charset="0"/>
                <a:cs typeface="Times New Roman" panose="02020603050405020304" pitchFamily="18" charset="0"/>
              </a:rPr>
              <a:t>RI ANNAMALAI    (610819205049)</a:t>
            </a:r>
          </a:p>
          <a:p>
            <a:r>
              <a:rPr lang="en-US" sz="1400" dirty="0">
                <a:latin typeface="Times New Roman" panose="02020603050405020304" pitchFamily="18" charset="0"/>
                <a:cs typeface="Times New Roman" panose="02020603050405020304" pitchFamily="18" charset="0"/>
              </a:rPr>
              <a:t> MOHEETH                 (610819205028)</a:t>
            </a:r>
          </a:p>
          <a:p>
            <a:r>
              <a:rPr lang="en-US" sz="1400" dirty="0">
                <a:latin typeface="Times New Roman" panose="02020603050405020304" pitchFamily="18" charset="0"/>
                <a:cs typeface="Times New Roman" panose="02020603050405020304" pitchFamily="18" charset="0"/>
              </a:rPr>
              <a:t> NAGABUSHAN        (610819205031)</a:t>
            </a:r>
          </a:p>
          <a:p>
            <a:r>
              <a:rPr lang="en-US" sz="1400" dirty="0">
                <a:latin typeface="Times New Roman" panose="02020603050405020304" pitchFamily="18" charset="0"/>
                <a:cs typeface="Times New Roman" panose="02020603050405020304" pitchFamily="18" charset="0"/>
              </a:rPr>
              <a:t> INBARAJ                   </a:t>
            </a:r>
            <a:r>
              <a:rPr lang="en-US" sz="1400">
                <a:latin typeface="Times New Roman" panose="02020603050405020304" pitchFamily="18" charset="0"/>
                <a:cs typeface="Times New Roman" panose="02020603050405020304" pitchFamily="18" charset="0"/>
              </a:rPr>
              <a:t>(</a:t>
            </a:r>
            <a:r>
              <a:rPr lang="en-US" sz="1400" smtClean="0">
                <a:latin typeface="Times New Roman" panose="02020603050405020304" pitchFamily="18" charset="0"/>
                <a:cs typeface="Times New Roman" panose="02020603050405020304" pitchFamily="18" charset="0"/>
              </a:rPr>
              <a:t>610819205013)</a:t>
            </a:r>
            <a:endParaRPr 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160E28DB-28F7-4977-AB77-D37FF779523A}"/>
              </a:ext>
            </a:extLst>
          </p:cNvPr>
          <p:cNvSpPr txBox="1"/>
          <p:nvPr/>
        </p:nvSpPr>
        <p:spPr>
          <a:xfrm>
            <a:off x="8125476" y="3868596"/>
            <a:ext cx="369651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ER. PMC  TECH  ENGINEERING                </a:t>
            </a:r>
          </a:p>
          <a:p>
            <a:r>
              <a:rPr lang="en-US" b="1" dirty="0">
                <a:solidFill>
                  <a:schemeClr val="bg1"/>
                </a:solidFill>
                <a:latin typeface="Times New Roman" panose="02020603050405020304" pitchFamily="18" charset="0"/>
                <a:cs typeface="Times New Roman" panose="02020603050405020304" pitchFamily="18" charset="0"/>
              </a:rPr>
              <a:t>            COLLEGE, HOSUR</a:t>
            </a:r>
          </a:p>
        </p:txBody>
      </p:sp>
      <p:sp>
        <p:nvSpPr>
          <p:cNvPr id="10" name="TextBox 9">
            <a:extLst>
              <a:ext uri="{FF2B5EF4-FFF2-40B4-BE49-F238E27FC236}">
                <a16:creationId xmlns:a16="http://schemas.microsoft.com/office/drawing/2014/main" xmlns="" id="{81F953D6-DD9A-4280-80AD-6C4766B9A838}"/>
              </a:ext>
            </a:extLst>
          </p:cNvPr>
          <p:cNvSpPr txBox="1"/>
          <p:nvPr/>
        </p:nvSpPr>
        <p:spPr>
          <a:xfrm>
            <a:off x="7592736" y="4745701"/>
            <a:ext cx="2594752" cy="369332"/>
          </a:xfrm>
          <a:prstGeom prst="rect">
            <a:avLst/>
          </a:prstGeom>
          <a:noFill/>
        </p:spPr>
        <p:txBody>
          <a:bodyPr wrap="square" rtlCol="0">
            <a:spAutoFit/>
          </a:bodyPr>
          <a:lstStyle/>
          <a:p>
            <a:r>
              <a:rPr lang="en-US" dirty="0"/>
              <a:t>                 </a:t>
            </a:r>
            <a:r>
              <a:rPr lang="en-US" sz="1400" b="1" dirty="0">
                <a:solidFill>
                  <a:srgbClr val="FFFF00"/>
                </a:solidFill>
                <a:latin typeface="Times New Roman" panose="02020603050405020304" pitchFamily="18" charset="0"/>
                <a:cs typeface="Times New Roman" panose="02020603050405020304" pitchFamily="18" charset="0"/>
              </a:rPr>
              <a:t>GUIDED BY</a:t>
            </a:r>
          </a:p>
        </p:txBody>
      </p:sp>
      <p:sp>
        <p:nvSpPr>
          <p:cNvPr id="11" name="TextBox 10">
            <a:extLst>
              <a:ext uri="{FF2B5EF4-FFF2-40B4-BE49-F238E27FC236}">
                <a16:creationId xmlns:a16="http://schemas.microsoft.com/office/drawing/2014/main" xmlns="" id="{2238C7DF-575B-4E38-8AC7-375D65D7C0D4}"/>
              </a:ext>
            </a:extLst>
          </p:cNvPr>
          <p:cNvSpPr txBox="1"/>
          <p:nvPr/>
        </p:nvSpPr>
        <p:spPr>
          <a:xfrm>
            <a:off x="9482509" y="4755019"/>
            <a:ext cx="2295031" cy="369332"/>
          </a:xfrm>
          <a:prstGeom prst="rect">
            <a:avLst/>
          </a:prstGeom>
          <a:noFill/>
        </p:spPr>
        <p:txBody>
          <a:bodyPr wrap="square" rtlCol="0">
            <a:spAutoFit/>
          </a:bodyPr>
          <a:lstStyle/>
          <a:p>
            <a:r>
              <a:rPr lang="en-US" b="1" dirty="0">
                <a:solidFill>
                  <a:schemeClr val="tx1">
                    <a:lumMod val="85000"/>
                    <a:lumOff val="15000"/>
                  </a:schemeClr>
                </a:solidFill>
              </a:rPr>
              <a:t>      : </a:t>
            </a:r>
            <a:r>
              <a:rPr lang="en-US" b="1" dirty="0">
                <a:latin typeface="Times New Roman" panose="02020603050405020304" pitchFamily="18" charset="0"/>
                <a:cs typeface="Times New Roman" panose="02020603050405020304" pitchFamily="18" charset="0"/>
              </a:rPr>
              <a:t>Mahesh</a:t>
            </a:r>
            <a:r>
              <a:rPr lang="en-US" b="1" dirty="0">
                <a:solidFill>
                  <a:schemeClr val="bg2">
                    <a:lumMod val="10000"/>
                  </a:schemeClr>
                </a:solidFill>
                <a:latin typeface="Times New Roman" panose="02020603050405020304" pitchFamily="18" charset="0"/>
                <a:cs typeface="Times New Roman" panose="02020603050405020304" pitchFamily="18" charset="0"/>
              </a:rPr>
              <a:t> </a:t>
            </a:r>
            <a:r>
              <a:rPr lang="en-US" sz="1050" b="1" dirty="0">
                <a:solidFill>
                  <a:schemeClr val="tx1">
                    <a:lumMod val="85000"/>
                    <a:lumOff val="15000"/>
                  </a:schemeClr>
                </a:solidFill>
                <a:latin typeface="Times New Roman" panose="02020603050405020304" pitchFamily="18" charset="0"/>
                <a:cs typeface="Times New Roman" panose="02020603050405020304" pitchFamily="18" charset="0"/>
              </a:rPr>
              <a:t>M.E.PHD</a:t>
            </a:r>
          </a:p>
        </p:txBody>
      </p:sp>
      <p:sp>
        <p:nvSpPr>
          <p:cNvPr id="5" name="TextBox 4">
            <a:extLst>
              <a:ext uri="{FF2B5EF4-FFF2-40B4-BE49-F238E27FC236}">
                <a16:creationId xmlns:a16="http://schemas.microsoft.com/office/drawing/2014/main" xmlns="" id="{3747CC1E-78B7-42F5-ABA1-5A2DD2B76359}"/>
              </a:ext>
            </a:extLst>
          </p:cNvPr>
          <p:cNvSpPr txBox="1"/>
          <p:nvPr/>
        </p:nvSpPr>
        <p:spPr>
          <a:xfrm>
            <a:off x="8372723" y="4415038"/>
            <a:ext cx="3070496" cy="369332"/>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IBM MENTOR </a:t>
            </a:r>
            <a:r>
              <a:rPr lang="en-US" dirty="0"/>
              <a:t>: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Vasugi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050" b="1" dirty="0">
                <a:solidFill>
                  <a:schemeClr val="tx1">
                    <a:lumMod val="85000"/>
                    <a:lumOff val="15000"/>
                  </a:schemeClr>
                </a:solidFill>
                <a:latin typeface="Times New Roman" panose="02020603050405020304" pitchFamily="18" charset="0"/>
                <a:cs typeface="Times New Roman" panose="02020603050405020304" pitchFamily="18" charset="0"/>
              </a:rPr>
              <a:t>M.TECH</a:t>
            </a:r>
          </a:p>
        </p:txBody>
      </p:sp>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62B8B63-820C-4F4B-9D8C-FA49920100AA}"/>
              </a:ext>
            </a:extLst>
          </p:cNvPr>
          <p:cNvSpPr>
            <a:spLocks noGrp="1"/>
          </p:cNvSpPr>
          <p:nvPr>
            <p:ph type="title"/>
          </p:nvPr>
        </p:nvSpPr>
        <p:spPr>
          <a:xfrm>
            <a:off x="581192" y="3540060"/>
            <a:ext cx="11029616" cy="566738"/>
          </a:xfrm>
        </p:spPr>
        <p:txBody>
          <a:bodyPr/>
          <a:lstStyle/>
          <a:p>
            <a:r>
              <a:rPr lang="en-US" b="1" dirty="0">
                <a:latin typeface="Times New Roman" panose="02020603050405020304" pitchFamily="18" charset="0"/>
                <a:cs typeface="Times New Roman" panose="02020603050405020304" pitchFamily="18" charset="0"/>
              </a:rPr>
              <a:t>CONCLUSION</a:t>
            </a:r>
          </a:p>
        </p:txBody>
      </p:sp>
      <p:pic>
        <p:nvPicPr>
          <p:cNvPr id="12" name="Picture Placeholder 11" descr="Men is writing ">
            <a:extLst>
              <a:ext uri="{FF2B5EF4-FFF2-40B4-BE49-F238E27FC236}">
                <a16:creationId xmlns:a16="http://schemas.microsoft.com/office/drawing/2014/main" xmlns=""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581192" y="601351"/>
            <a:ext cx="10908443" cy="3042997"/>
          </a:xfrm>
        </p:spPr>
      </p:pic>
      <p:sp>
        <p:nvSpPr>
          <p:cNvPr id="6" name="Text Placeholder 5">
            <a:extLst>
              <a:ext uri="{FF2B5EF4-FFF2-40B4-BE49-F238E27FC236}">
                <a16:creationId xmlns:a16="http://schemas.microsoft.com/office/drawing/2014/main" xmlns="" id="{EA58F096-46A3-4EB4-950C-04CC7361A037}"/>
              </a:ext>
            </a:extLst>
          </p:cNvPr>
          <p:cNvSpPr>
            <a:spLocks noGrp="1"/>
          </p:cNvSpPr>
          <p:nvPr>
            <p:ph type="body" sz="half" idx="2"/>
          </p:nvPr>
        </p:nvSpPr>
        <p:spPr>
          <a:xfrm>
            <a:off x="641778" y="4076811"/>
            <a:ext cx="10908443" cy="2372231"/>
          </a:xfrm>
        </p:spPr>
        <p:txBody>
          <a:bodyPr>
            <a:noAutofit/>
          </a:bodyPr>
          <a:lstStyle/>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we used a literature analysis of many journals and proceedings related to the recruiting process and the job recommendation researches. We have seen from our literature review and from the challenges that faced the e-recruiting platforms, an increased need for enhancing the quality of candidates/job matching. The recommender system technologies accomplished significant success in a broad range of applications and potentially a powerful searching and recommending techniques. Consequently, there is a great opportunity for applying these technologies in recruitment environment to improve the matching quality. This survey shows that several approaches for job recommendation have been proposed, and many techniques combined in order to produce the best fit between jobs and candidates. We presented state of the art of job recommendation as well as, a comparative study for its approaches that proposed by literatures. Additionally, we reviewed typical recommender system techniques and the recruiting process related issues. We conclude that the field of job recommendations is still unripe and require further improvements.</a:t>
            </a:r>
          </a:p>
        </p:txBody>
      </p:sp>
      <p:sp>
        <p:nvSpPr>
          <p:cNvPr id="2" name="Slide Number Placeholder 1">
            <a:extLst>
              <a:ext uri="{FF2B5EF4-FFF2-40B4-BE49-F238E27FC236}">
                <a16:creationId xmlns:a16="http://schemas.microsoft.com/office/drawing/2014/main" xmlns="" id="{7F2BD5CD-FE0A-435A-88F4-C85979451FBF}"/>
              </a:ext>
            </a:extLst>
          </p:cNvPr>
          <p:cNvSpPr>
            <a:spLocks noGrp="1"/>
          </p:cNvSpPr>
          <p:nvPr>
            <p:ph type="sldNum" sz="quarter" idx="12"/>
          </p:nvPr>
        </p:nvSpPr>
        <p:spPr/>
        <p:txBody>
          <a:bodyPr/>
          <a:lstStyle/>
          <a:p>
            <a:fld id="{F603CDE5-C1D8-4EDD-870F-A498BAFA520F}" type="slidenum">
              <a:rPr lang="en-US" smtClean="0"/>
              <a:t>10</a:t>
            </a:fld>
            <a:endParaRPr lang="en-US" dirty="0"/>
          </a:p>
        </p:txBody>
      </p:sp>
    </p:spTree>
    <p:extLst>
      <p:ext uri="{BB962C8B-B14F-4D97-AF65-F5344CB8AC3E}">
        <p14:creationId xmlns:p14="http://schemas.microsoft.com/office/powerpoint/2010/main" val="26080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4EC38A0-3DAB-4B29-9BBE-45A9EBDBF4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ru-RU" dirty="0">
              <a:latin typeface="Times New Roman" panose="02020603050405020304" pitchFamily="18" charset="0"/>
              <a:cs typeface="Times New Roman" panose="02020603050405020304" pitchFamily="18" charset="0"/>
            </a:endParaRPr>
          </a:p>
        </p:txBody>
      </p:sp>
      <p:pic>
        <p:nvPicPr>
          <p:cNvPr id="14" name="Picture Placeholder 13" descr="Young women in a library">
            <a:extLst>
              <a:ext uri="{FF2B5EF4-FFF2-40B4-BE49-F238E27FC236}">
                <a16:creationId xmlns:a16="http://schemas.microsoft.com/office/drawing/2014/main" xmlns=""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Text Placeholder 3">
            <a:extLst>
              <a:ext uri="{FF2B5EF4-FFF2-40B4-BE49-F238E27FC236}">
                <a16:creationId xmlns:a16="http://schemas.microsoft.com/office/drawing/2014/main" xmlns=""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Autofit/>
          </a:bodyPr>
          <a:lstStyle/>
          <a:p>
            <a:pPr marL="0" indent="0">
              <a:lnSpc>
                <a:spcPct val="120000"/>
              </a:lnSpc>
              <a:spcBef>
                <a:spcPct val="20000"/>
              </a:spcBef>
              <a:buNone/>
            </a:pPr>
            <a:r>
              <a:rPr lang="en-US" sz="1200" cap="all" dirty="0">
                <a:solidFill>
                  <a:schemeClr val="tx2">
                    <a:lumMod val="10000"/>
                    <a:lumOff val="90000"/>
                    <a:alpha val="75000"/>
                  </a:schemeClr>
                </a:solidFill>
              </a:rPr>
              <a:t>Adomavicius G, Tuzhilin A (2005). Toward the Next Generation of Recommender Systems: A Survey of the State-of-the-Art and Possible Extensions. IEEE Trans. Knowl. Data Eng. 17(6):734-749.Barbieri N, Costa G, Manco G, Ortale R (2011). Modeling Item Selection and Relevance for Accurate Recommendations: A Bayesian Approach. In Proceedings of the fifth ACM conference on Recommender systems (RecSys '11), Chicago, Illinois, USA, ACMpp. 21-28.</a:t>
            </a:r>
          </a:p>
        </p:txBody>
      </p:sp>
    </p:spTree>
    <p:extLst>
      <p:ext uri="{BB962C8B-B14F-4D97-AF65-F5344CB8AC3E}">
        <p14:creationId xmlns:p14="http://schemas.microsoft.com/office/powerpoint/2010/main" val="379830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1CB3694-3353-41D8-9F49-A4EE2FB46FD9}"/>
              </a:ext>
            </a:extLst>
          </p:cNvPr>
          <p:cNvSpPr>
            <a:spLocks noGrp="1"/>
          </p:cNvSpPr>
          <p:nvPr>
            <p:ph type="sldNum" sz="quarter" idx="12"/>
          </p:nvPr>
        </p:nvSpPr>
        <p:spPr/>
        <p:txBody>
          <a:bodyPr/>
          <a:lstStyle/>
          <a:p>
            <a:fld id="{F603CDE5-C1D8-4EDD-870F-A498BAFA520F}" type="slidenum">
              <a:rPr lang="en-US" noProof="0" smtClean="0"/>
              <a:t>12</a:t>
            </a:fld>
            <a:endParaRPr lang="en-US" noProof="0" dirty="0"/>
          </a:p>
        </p:txBody>
      </p:sp>
      <p:pic>
        <p:nvPicPr>
          <p:cNvPr id="10" name="Picture 9">
            <a:extLst>
              <a:ext uri="{FF2B5EF4-FFF2-40B4-BE49-F238E27FC236}">
                <a16:creationId xmlns:a16="http://schemas.microsoft.com/office/drawing/2014/main" xmlns="" id="{AEC8999C-07D5-4EDF-8621-6A6108A54BAD}"/>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93569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xmlns="" id="{69B35BB5-1630-45F0-B55C-B6847DF216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xmlns="" id="{D3EF5146-0A37-42B3-AF51-CBFCE4002B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xmlns="" id="{DDED8BF8-49A0-47C5-84AB-93BBEEBCC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xmlns="" id="{E3609DE7-3DD1-4216-8540-70829BC889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07EA47CF-8CF4-49F8-B441-9678508C0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2A4091D8-88CA-44CE-B83F-8F383F1AFB07}"/>
              </a:ext>
            </a:extLst>
          </p:cNvPr>
          <p:cNvSpPr>
            <a:spLocks noGrp="1"/>
          </p:cNvSpPr>
          <p:nvPr>
            <p:ph type="sldNum" sz="quarter" idx="12"/>
          </p:nvPr>
        </p:nvSpPr>
        <p:spPr>
          <a:xfrm>
            <a:off x="10795364" y="6423914"/>
            <a:ext cx="1052510" cy="365125"/>
          </a:xfrm>
        </p:spPr>
        <p:txBody>
          <a:bodyPr>
            <a:normAutofit/>
          </a:bodyPr>
          <a:lstStyle/>
          <a:p>
            <a:pPr>
              <a:spcAft>
                <a:spcPts val="600"/>
              </a:spcAft>
            </a:pPr>
            <a:fld id="{3A98EE3D-8CD1-4C3F-BD1C-C98C9596463C}" type="slidenum">
              <a:rPr lang="en-US" smtClean="0"/>
              <a:pPr>
                <a:spcAft>
                  <a:spcPts val="600"/>
                </a:spcAft>
              </a:pPr>
              <a:t>2</a:t>
            </a:fld>
            <a:endParaRPr lang="en-US" dirty="0"/>
          </a:p>
        </p:txBody>
      </p:sp>
      <p:sp>
        <p:nvSpPr>
          <p:cNvPr id="7" name="Title 6">
            <a:extLst>
              <a:ext uri="{FF2B5EF4-FFF2-40B4-BE49-F238E27FC236}">
                <a16:creationId xmlns:a16="http://schemas.microsoft.com/office/drawing/2014/main" xmlns="" id="{DEEBEB69-A4C9-4F8E-88FC-58205A972436}"/>
              </a:ext>
            </a:extLst>
          </p:cNvPr>
          <p:cNvSpPr>
            <a:spLocks noGrp="1"/>
          </p:cNvSpPr>
          <p:nvPr>
            <p:ph type="title"/>
          </p:nvPr>
        </p:nvSpPr>
        <p:spPr>
          <a:xfrm>
            <a:off x="581192" y="610716"/>
            <a:ext cx="11029616" cy="599207"/>
          </a:xfrm>
        </p:spPr>
        <p:txBody>
          <a:bodyPr>
            <a:normAutofit fontScale="90000"/>
          </a:bodyPr>
          <a:lstStyle/>
          <a:p>
            <a:r>
              <a:rPr lang="en-US" cap="none" dirty="0">
                <a:solidFill>
                  <a:schemeClr val="accent1"/>
                </a:solidFill>
              </a:rPr>
              <a:t>                          			        </a:t>
            </a:r>
            <a:r>
              <a:rPr lang="en-US" sz="4000" b="1" cap="none" dirty="0">
                <a:solidFill>
                  <a:schemeClr val="accent1"/>
                </a:solidFill>
                <a:latin typeface="Times New Roman" panose="02020603050405020304" pitchFamily="18" charset="0"/>
                <a:cs typeface="Times New Roman" panose="02020603050405020304" pitchFamily="18" charset="0"/>
              </a:rPr>
              <a:t>CONTENT</a:t>
            </a:r>
          </a:p>
        </p:txBody>
      </p:sp>
      <p:sp>
        <p:nvSpPr>
          <p:cNvPr id="11" name="TextBox 10">
            <a:extLst>
              <a:ext uri="{FF2B5EF4-FFF2-40B4-BE49-F238E27FC236}">
                <a16:creationId xmlns:a16="http://schemas.microsoft.com/office/drawing/2014/main" xmlns="" id="{59C82040-E50D-4F7B-9E70-03E094BB6519}"/>
              </a:ext>
            </a:extLst>
          </p:cNvPr>
          <p:cNvSpPr txBox="1"/>
          <p:nvPr/>
        </p:nvSpPr>
        <p:spPr>
          <a:xfrm>
            <a:off x="95536" y="1282346"/>
            <a:ext cx="7356812" cy="3785652"/>
          </a:xfrm>
          <a:prstGeom prst="rect">
            <a:avLst/>
          </a:prstGeom>
          <a:noFill/>
        </p:spPr>
        <p:txBody>
          <a:bodyPr wrap="square" rtlCol="0">
            <a:spAutoFit/>
          </a:bodyPr>
          <a:lstStyle/>
          <a:p>
            <a:pPr algn="ctr"/>
            <a:r>
              <a:rPr lang="en-US" dirty="0"/>
              <a:t>					</a:t>
            </a:r>
            <a:r>
              <a:rPr lang="en-US" sz="2400" dirty="0">
                <a:latin typeface="Times New Roman" panose="02020603050405020304" pitchFamily="18" charset="0"/>
                <a:cs typeface="Times New Roman" panose="02020603050405020304" pitchFamily="18" charset="0"/>
              </a:rPr>
              <a:t>ABSTRACT</a:t>
            </a:r>
          </a:p>
          <a:p>
            <a:pPr algn="ctr"/>
            <a:r>
              <a:rPr lang="en-US" sz="2400" dirty="0">
                <a:latin typeface="Times New Roman" panose="02020603050405020304" pitchFamily="18" charset="0"/>
                <a:cs typeface="Times New Roman" panose="02020603050405020304" pitchFamily="18" charset="0"/>
              </a:rPr>
              <a:t>					INTRODUCTION</a:t>
            </a:r>
          </a:p>
          <a:p>
            <a:pPr algn="ctr"/>
            <a:r>
              <a:rPr lang="en-US" sz="2400" dirty="0">
                <a:latin typeface="Times New Roman" panose="02020603050405020304" pitchFamily="18" charset="0"/>
                <a:cs typeface="Times New Roman" panose="02020603050405020304" pitchFamily="18" charset="0"/>
              </a:rPr>
              <a:t>					NOVELTY</a:t>
            </a:r>
          </a:p>
          <a:p>
            <a:pPr algn="ctr"/>
            <a:r>
              <a:rPr lang="en-US" sz="2400" dirty="0">
                <a:latin typeface="Times New Roman" panose="02020603050405020304" pitchFamily="18" charset="0"/>
                <a:cs typeface="Times New Roman" panose="02020603050405020304" pitchFamily="18" charset="0"/>
              </a:rPr>
              <a:t>					FEASIBILITY</a:t>
            </a:r>
          </a:p>
          <a:p>
            <a:pPr algn="ctr"/>
            <a:r>
              <a:rPr lang="en-US" sz="2400" dirty="0">
                <a:latin typeface="Times New Roman" panose="02020603050405020304" pitchFamily="18" charset="0"/>
                <a:cs typeface="Times New Roman" panose="02020603050405020304" pitchFamily="18" charset="0"/>
              </a:rPr>
              <a:t>					BUSINESS MODEL</a:t>
            </a:r>
          </a:p>
          <a:p>
            <a:pPr algn="ctr"/>
            <a:r>
              <a:rPr lang="en-US" sz="2400" dirty="0">
                <a:latin typeface="Times New Roman" panose="02020603050405020304" pitchFamily="18" charset="0"/>
                <a:cs typeface="Times New Roman" panose="02020603050405020304" pitchFamily="18" charset="0"/>
              </a:rPr>
              <a:t>					SOCIAL IMPACT</a:t>
            </a:r>
          </a:p>
          <a:p>
            <a:pPr algn="ctr"/>
            <a:r>
              <a:rPr lang="en-US" sz="2400" dirty="0">
                <a:latin typeface="Times New Roman" panose="02020603050405020304" pitchFamily="18" charset="0"/>
                <a:cs typeface="Times New Roman" panose="02020603050405020304" pitchFamily="18" charset="0"/>
              </a:rPr>
              <a:t>					SCALABILITY</a:t>
            </a:r>
          </a:p>
          <a:p>
            <a:pPr algn="ctr"/>
            <a:r>
              <a:rPr lang="en-US" sz="2400" dirty="0">
                <a:latin typeface="Times New Roman" panose="02020603050405020304" pitchFamily="18" charset="0"/>
                <a:cs typeface="Times New Roman" panose="02020603050405020304" pitchFamily="18" charset="0"/>
              </a:rPr>
              <a:t>					CONCLUSION</a:t>
            </a:r>
          </a:p>
          <a:p>
            <a:pPr algn="ctr"/>
            <a:r>
              <a:rPr lang="en-US" sz="2400" dirty="0">
                <a:latin typeface="Times New Roman" panose="02020603050405020304" pitchFamily="18" charset="0"/>
                <a:cs typeface="Times New Roman" panose="02020603050405020304" pitchFamily="18" charset="0"/>
              </a:rPr>
              <a:t>					REFERENCE</a:t>
            </a:r>
          </a:p>
          <a:p>
            <a:pPr algn="ctr"/>
            <a:r>
              <a:rPr lang="en-US" sz="2400" dirty="0"/>
              <a:t>	</a:t>
            </a:r>
          </a:p>
        </p:txBody>
      </p:sp>
      <p:sp>
        <p:nvSpPr>
          <p:cNvPr id="2" name="TextBox 1">
            <a:extLst>
              <a:ext uri="{FF2B5EF4-FFF2-40B4-BE49-F238E27FC236}">
                <a16:creationId xmlns:a16="http://schemas.microsoft.com/office/drawing/2014/main" xmlns="" id="{0CC45134-9C7D-468E-8124-0C9CF42A37E4}"/>
              </a:ext>
            </a:extLst>
          </p:cNvPr>
          <p:cNvSpPr txBox="1"/>
          <p:nvPr/>
        </p:nvSpPr>
        <p:spPr>
          <a:xfrm>
            <a:off x="838760" y="5278384"/>
            <a:ext cx="10508974"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t>
            </a:r>
            <a:r>
              <a:rPr lang="en-US" sz="3200" b="1" dirty="0">
                <a:solidFill>
                  <a:schemeClr val="bg2">
                    <a:lumMod val="75000"/>
                  </a:schemeClr>
                </a:solidFill>
                <a:latin typeface="Times New Roman" panose="02020603050405020304" pitchFamily="18" charset="0"/>
                <a:cs typeface="Times New Roman" panose="02020603050405020304" pitchFamily="18" charset="0"/>
              </a:rPr>
              <a:t>CLOUD  APPLICATION DEVELOPMENT</a:t>
            </a:r>
          </a:p>
          <a:p>
            <a:r>
              <a:rPr lang="en-US" sz="3200" dirty="0">
                <a:latin typeface="Times New Roman" panose="02020603050405020304" pitchFamily="18" charset="0"/>
                <a:cs typeface="Times New Roman" panose="02020603050405020304" pitchFamily="18" charset="0"/>
              </a:rPr>
              <a:t>				       </a:t>
            </a:r>
            <a:r>
              <a:rPr lang="en-US" sz="3200" b="1" dirty="0">
                <a:solidFill>
                  <a:schemeClr val="bg2">
                    <a:lumMod val="75000"/>
                  </a:schemeClr>
                </a:solidFill>
                <a:latin typeface="Times New Roman" panose="02020603050405020304" pitchFamily="18" charset="0"/>
                <a:cs typeface="Times New Roman" panose="02020603050405020304" pitchFamily="18" charset="0"/>
              </a:rPr>
              <a:t>Spinz.co</a:t>
            </a:r>
          </a:p>
        </p:txBody>
      </p:sp>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xmlns=""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xmlns=""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xmlns=""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xmlns=""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7071E00-ABE1-44FD-92BD-2769C2C9C727}"/>
              </a:ext>
            </a:extLst>
          </p:cNvPr>
          <p:cNvSpPr>
            <a:spLocks noGrp="1"/>
          </p:cNvSpPr>
          <p:nvPr>
            <p:ph type="title"/>
          </p:nvPr>
        </p:nvSpPr>
        <p:spPr>
          <a:xfrm>
            <a:off x="609905" y="502919"/>
            <a:ext cx="3568661" cy="1188720"/>
          </a:xfrm>
        </p:spPr>
        <p:txBody>
          <a:bodyPr vert="horz" lIns="91440" tIns="45720" rIns="91440" bIns="45720" rtlCol="0" anchor="b">
            <a:normAutofit/>
          </a:bodyPr>
          <a:lstStyle/>
          <a:p>
            <a:r>
              <a:rPr lang="en-US" dirty="0">
                <a:solidFill>
                  <a:schemeClr val="accent1">
                    <a:lumMod val="75000"/>
                  </a:schemeClr>
                </a:solidFill>
              </a:rPr>
              <a:t>ABSTRACT</a:t>
            </a:r>
          </a:p>
        </p:txBody>
      </p:sp>
      <p:sp>
        <p:nvSpPr>
          <p:cNvPr id="67" name="Rectangle 66">
            <a:extLst>
              <a:ext uri="{FF2B5EF4-FFF2-40B4-BE49-F238E27FC236}">
                <a16:creationId xmlns:a16="http://schemas.microsoft.com/office/drawing/2014/main" xmlns=""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6A7BD30D-629F-49D4-AE04-2D99B365E4B8}"/>
              </a:ext>
            </a:extLst>
          </p:cNvPr>
          <p:cNvSpPr>
            <a:spLocks noGrp="1"/>
          </p:cNvSpPr>
          <p:nvPr>
            <p:ph sz="half" idx="4294967295"/>
          </p:nvPr>
        </p:nvSpPr>
        <p:spPr>
          <a:xfrm>
            <a:off x="446534" y="1200250"/>
            <a:ext cx="3568661" cy="5949221"/>
          </a:xfrm>
        </p:spPr>
        <p:txBody>
          <a:bodyPr vert="horz" lIns="91440" tIns="45720" rIns="91440" bIns="45720" rtlCol="0" anchor="ctr">
            <a:normAutofit/>
          </a:bodyPr>
          <a:lstStyle/>
          <a:p>
            <a:pPr>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Job skills are all the skills you use to complete your work  from workplace skills like time management to technical skills like programming.</a:t>
            </a:r>
          </a:p>
          <a:p>
            <a:pPr>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Use 'action' words such as achieved, awarded, organised, led, assisted, managed, increased, developed, built or won. Use positive words to describe yourself and your achievements such as accurate, willing to learn, organised, hardworking, dependable, motivated or creative</a:t>
            </a:r>
            <a:r>
              <a:rPr lang="en-US" sz="1600" i="0" dirty="0">
                <a:solidFill>
                  <a:schemeClr val="tx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descr="women collaborating&#10;">
            <a:extLst>
              <a:ext uri="{FF2B5EF4-FFF2-40B4-BE49-F238E27FC236}">
                <a16:creationId xmlns:a16="http://schemas.microsoft.com/office/drawing/2014/main" xmlns="" id="{BF79C0FC-6A53-48FD-A2FB-DC1F7E6C6B69}"/>
              </a:ext>
            </a:extLst>
          </p:cNvPr>
          <p:cNvPicPr>
            <a:picLocks noGrp="1" noChangeAspect="1"/>
          </p:cNvPicPr>
          <p:nvPr>
            <p:ph sz="half" idx="4294967295"/>
          </p:nvPr>
        </p:nvPicPr>
        <p:blipFill>
          <a:blip r:embed="rId3"/>
          <a:srcRect/>
          <a:stretch/>
        </p:blipFill>
        <p:spPr>
          <a:xfrm>
            <a:off x="4656010" y="0"/>
            <a:ext cx="7534275" cy="6858000"/>
          </a:xfrm>
          <a:prstGeom prst="rect">
            <a:avLst/>
          </a:prstGeom>
        </p:spPr>
      </p:pic>
      <p:sp>
        <p:nvSpPr>
          <p:cNvPr id="5" name="Slide Number Placeholder 4">
            <a:extLst>
              <a:ext uri="{FF2B5EF4-FFF2-40B4-BE49-F238E27FC236}">
                <a16:creationId xmlns:a16="http://schemas.microsoft.com/office/drawing/2014/main" xmlns=""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D5A4A71-BF4C-4D5C-BFC7-87532A78DCB1}"/>
              </a:ext>
            </a:extLst>
          </p:cNvPr>
          <p:cNvSpPr>
            <a:spLocks noGrp="1"/>
          </p:cNvSpPr>
          <p:nvPr>
            <p:ph type="title"/>
          </p:nvPr>
        </p:nvSpPr>
        <p:spPr>
          <a:xfrm>
            <a:off x="360010" y="434086"/>
            <a:ext cx="3790884" cy="1600200"/>
          </a:xfrm>
        </p:spPr>
        <p:txBody>
          <a:bodyPr/>
          <a:lstStyle/>
          <a:p>
            <a:r>
              <a:rPr lang="en-US" dirty="0"/>
              <a:t>INTRODUCTION</a:t>
            </a:r>
          </a:p>
        </p:txBody>
      </p:sp>
      <p:sp>
        <p:nvSpPr>
          <p:cNvPr id="5" name="Text Placeholder 4">
            <a:extLst>
              <a:ext uri="{FF2B5EF4-FFF2-40B4-BE49-F238E27FC236}">
                <a16:creationId xmlns:a16="http://schemas.microsoft.com/office/drawing/2014/main" xmlns="" id="{192DC2B5-5E26-4712-A72B-C467FF94253F}"/>
              </a:ext>
            </a:extLst>
          </p:cNvPr>
          <p:cNvSpPr>
            <a:spLocks noGrp="1"/>
          </p:cNvSpPr>
          <p:nvPr>
            <p:ph type="body" sz="half" idx="2"/>
          </p:nvPr>
        </p:nvSpPr>
        <p:spPr>
          <a:xfrm>
            <a:off x="344127" y="861391"/>
            <a:ext cx="7380741" cy="5562523"/>
          </a:xfrm>
        </p:spPr>
        <p:txBody>
          <a:bodyPr/>
          <a:lstStyle/>
          <a:p>
            <a:pPr marL="0" indent="0">
              <a:buNone/>
            </a:pPr>
            <a:endParaRPr lang="en-US" sz="1800" b="0" i="0" dirty="0">
              <a:solidFill>
                <a:srgbClr val="677076"/>
              </a:solidFill>
              <a:effectLst/>
              <a:latin typeface="Roboto" panose="020B0604020202020204" pitchFamily="2" charset="0"/>
            </a:endParaRPr>
          </a:p>
          <a:p>
            <a:r>
              <a:rPr lang="en-US" sz="1800" b="0" i="0" dirty="0">
                <a:solidFill>
                  <a:schemeClr val="tx1"/>
                </a:solidFill>
                <a:effectLst/>
                <a:latin typeface="Times New Roman" panose="02020603050405020304" pitchFamily="18" charset="0"/>
                <a:cs typeface="Times New Roman" panose="02020603050405020304" pitchFamily="18" charset="0"/>
              </a:rPr>
              <a:t>The Introduction to Skills for Work ( ISFW) is a programme, designed by teachers for teachers, and focused on developing the self-awareness of pupils skills and strengths.</a:t>
            </a:r>
          </a:p>
          <a:p>
            <a:r>
              <a:rPr lang="en-US" sz="1800" b="0" i="0" dirty="0">
                <a:solidFill>
                  <a:schemeClr val="tx1"/>
                </a:solidFill>
                <a:effectLst/>
                <a:latin typeface="Times New Roman" panose="02020603050405020304" pitchFamily="18" charset="0"/>
                <a:cs typeface="Times New Roman" panose="02020603050405020304" pitchFamily="18" charset="0"/>
              </a:rPr>
              <a:t>This free online course, Introduction to Job Search Skills, is designed to give anyone who is looking for work the skillset they need to find the job they are searching for. Searching for a new job is both an exciting and stressful process. From students looking for internships to experienced professionals, job search skills can be invaluable for almost everyone. With this free online course, gain a few more of these skills, today</a:t>
            </a:r>
            <a:r>
              <a:rPr lang="en-US" sz="1800" dirty="0">
                <a:solidFill>
                  <a:schemeClr val="tx1"/>
                </a:solidFill>
                <a:latin typeface="Times New Roman" panose="02020603050405020304" pitchFamily="18" charset="0"/>
                <a:cs typeface="Times New Roman" panose="02020603050405020304" pitchFamily="18" charset="0"/>
              </a:rPr>
              <a:t>.</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10" name="Picture Placeholder 9" descr="two women look at two laptops&#10;">
            <a:extLst>
              <a:ext uri="{FF2B5EF4-FFF2-40B4-BE49-F238E27FC236}">
                <a16:creationId xmlns:a16="http://schemas.microsoft.com/office/drawing/2014/main" xmlns="" id="{109874DF-4483-4899-A10C-B0C5378B0136}"/>
              </a:ext>
            </a:extLst>
          </p:cNvPr>
          <p:cNvPicPr>
            <a:picLocks noGrp="1" noChangeAspect="1"/>
          </p:cNvPicPr>
          <p:nvPr>
            <p:ph type="pic" idx="1"/>
          </p:nvPr>
        </p:nvPicPr>
        <p:blipFill>
          <a:blip r:embed="rId3"/>
          <a:srcRect t="6" b="6"/>
          <a:stretch>
            <a:fillRect/>
          </a:stretch>
        </p:blipFill>
        <p:spPr>
          <a:xfrm>
            <a:off x="8042589" y="674453"/>
            <a:ext cx="3702877" cy="5749461"/>
          </a:xfrm>
        </p:spPr>
      </p:pic>
      <p:sp>
        <p:nvSpPr>
          <p:cNvPr id="6" name="Slide Number Placeholder 5">
            <a:extLst>
              <a:ext uri="{FF2B5EF4-FFF2-40B4-BE49-F238E27FC236}">
                <a16:creationId xmlns:a16="http://schemas.microsoft.com/office/drawing/2014/main" xmlns="" id="{FA73604A-7E08-4A9B-A7E1-F008615923E8}"/>
              </a:ext>
            </a:extLst>
          </p:cNvPr>
          <p:cNvSpPr>
            <a:spLocks noGrp="1"/>
          </p:cNvSpPr>
          <p:nvPr>
            <p:ph type="sldNum" sz="quarter" idx="12"/>
          </p:nvPr>
        </p:nvSpPr>
        <p:spPr/>
        <p:txBody>
          <a:bodyPr/>
          <a:lstStyle/>
          <a:p>
            <a:fld id="{F603CDE5-C1D8-4EDD-870F-A498BAFA520F}" type="slidenum">
              <a:rPr lang="en-US" smtClean="0"/>
              <a:t>4</a:t>
            </a:fld>
            <a:endParaRPr lang="en-US" dirty="0"/>
          </a:p>
        </p:txBody>
      </p:sp>
    </p:spTree>
    <p:extLst>
      <p:ext uri="{BB962C8B-B14F-4D97-AF65-F5344CB8AC3E}">
        <p14:creationId xmlns:p14="http://schemas.microsoft.com/office/powerpoint/2010/main" val="98565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A019A2A-640A-4285-BA5E-7A47E95D04EC}"/>
              </a:ext>
            </a:extLst>
          </p:cNvPr>
          <p:cNvSpPr>
            <a:spLocks noGrp="1"/>
          </p:cNvSpPr>
          <p:nvPr>
            <p:ph type="title"/>
          </p:nvPr>
        </p:nvSpPr>
        <p:spPr>
          <a:xfrm>
            <a:off x="4242341" y="457200"/>
            <a:ext cx="3693000" cy="1600200"/>
          </a:xfrm>
        </p:spPr>
        <p:txBody>
          <a:bodyPr/>
          <a:lstStyle/>
          <a:p>
            <a:pPr algn="ctr"/>
            <a:r>
              <a:rPr lang="en-US" dirty="0"/>
              <a:t>NOVELTY</a:t>
            </a:r>
          </a:p>
        </p:txBody>
      </p:sp>
      <p:sp>
        <p:nvSpPr>
          <p:cNvPr id="6" name="Slide Number Placeholder 5">
            <a:extLst>
              <a:ext uri="{FF2B5EF4-FFF2-40B4-BE49-F238E27FC236}">
                <a16:creationId xmlns:a16="http://schemas.microsoft.com/office/drawing/2014/main" xmlns="" id="{F2CF6BB9-EEA3-41F4-8032-BEDB0257613C}"/>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pPr/>
              <a:t>5</a:t>
            </a:fld>
            <a:endParaRPr lang="en-US" dirty="0"/>
          </a:p>
        </p:txBody>
      </p:sp>
      <p:sp>
        <p:nvSpPr>
          <p:cNvPr id="11" name="Content Placeholder 10">
            <a:extLst>
              <a:ext uri="{FF2B5EF4-FFF2-40B4-BE49-F238E27FC236}">
                <a16:creationId xmlns:a16="http://schemas.microsoft.com/office/drawing/2014/main" xmlns="" id="{7CBE04D3-6110-4D33-9287-786F5B6BDA3C}"/>
              </a:ext>
            </a:extLst>
          </p:cNvPr>
          <p:cNvSpPr>
            <a:spLocks noGrp="1"/>
          </p:cNvSpPr>
          <p:nvPr>
            <p:ph sz="quarter" idx="14"/>
          </p:nvPr>
        </p:nvSpPr>
        <p:spPr>
          <a:xfrm>
            <a:off x="810331" y="944217"/>
            <a:ext cx="10571337" cy="3998844"/>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Simply put, it is a system that gives us recommendations based on the data that it has collected from us, and other users like us, over a course of time. These systems today, work in areas like movies, music, news, research articles, search queries, restaurants, hashtags, and more.</a:t>
            </a:r>
          </a:p>
        </p:txBody>
      </p:sp>
      <p:pic>
        <p:nvPicPr>
          <p:cNvPr id="13" name="Picture 12">
            <a:extLst>
              <a:ext uri="{FF2B5EF4-FFF2-40B4-BE49-F238E27FC236}">
                <a16:creationId xmlns:a16="http://schemas.microsoft.com/office/drawing/2014/main" xmlns="" id="{DDB5B92B-E1E1-43F5-AC01-2711E254C858}"/>
              </a:ext>
            </a:extLst>
          </p:cNvPr>
          <p:cNvPicPr>
            <a:picLocks noChangeAspect="1"/>
          </p:cNvPicPr>
          <p:nvPr/>
        </p:nvPicPr>
        <p:blipFill>
          <a:blip r:embed="rId3"/>
          <a:stretch>
            <a:fillRect/>
          </a:stretch>
        </p:blipFill>
        <p:spPr>
          <a:xfrm>
            <a:off x="1637057" y="3623848"/>
            <a:ext cx="8096250" cy="2638425"/>
          </a:xfrm>
          <a:prstGeom prst="rect">
            <a:avLst/>
          </a:prstGeom>
        </p:spPr>
      </p:pic>
    </p:spTree>
    <p:extLst>
      <p:ext uri="{BB962C8B-B14F-4D97-AF65-F5344CB8AC3E}">
        <p14:creationId xmlns:p14="http://schemas.microsoft.com/office/powerpoint/2010/main" val="50241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A019A2A-640A-4285-BA5E-7A47E95D04EC}"/>
              </a:ext>
            </a:extLst>
          </p:cNvPr>
          <p:cNvSpPr>
            <a:spLocks noGrp="1"/>
          </p:cNvSpPr>
          <p:nvPr>
            <p:ph type="title"/>
          </p:nvPr>
        </p:nvSpPr>
        <p:spPr>
          <a:xfrm>
            <a:off x="516996" y="674453"/>
            <a:ext cx="3577394" cy="886488"/>
          </a:xfrm>
        </p:spPr>
        <p:txBody>
          <a:bodyPr/>
          <a:lstStyle/>
          <a:p>
            <a:r>
              <a:rPr lang="en-US" dirty="0"/>
              <a:t>FEASIBILITY</a:t>
            </a:r>
          </a:p>
        </p:txBody>
      </p:sp>
      <p:pic>
        <p:nvPicPr>
          <p:cNvPr id="15" name="Picture Placeholder 14" descr="people at conference table viewing laptops">
            <a:extLst>
              <a:ext uri="{FF2B5EF4-FFF2-40B4-BE49-F238E27FC236}">
                <a16:creationId xmlns:a16="http://schemas.microsoft.com/office/drawing/2014/main" xmlns="" id="{60700499-F5C8-4234-A554-8E26834CCF11}"/>
              </a:ext>
            </a:extLst>
          </p:cNvPr>
          <p:cNvPicPr>
            <a:picLocks noGrp="1" noChangeAspect="1"/>
          </p:cNvPicPr>
          <p:nvPr>
            <p:ph type="pic" idx="1"/>
          </p:nvPr>
        </p:nvPicPr>
        <p:blipFill>
          <a:blip r:embed="rId3"/>
          <a:srcRect t="6" b="6"/>
          <a:stretch>
            <a:fillRect/>
          </a:stretch>
        </p:blipFill>
        <p:spPr>
          <a:xfrm>
            <a:off x="8134022" y="674453"/>
            <a:ext cx="3702877" cy="5749461"/>
          </a:xfrm>
        </p:spPr>
      </p:pic>
      <p:sp>
        <p:nvSpPr>
          <p:cNvPr id="4" name="Text Placeholder 3">
            <a:extLst>
              <a:ext uri="{FF2B5EF4-FFF2-40B4-BE49-F238E27FC236}">
                <a16:creationId xmlns:a16="http://schemas.microsoft.com/office/drawing/2014/main" xmlns="" id="{FBA1D6E0-6A9C-4ADB-984E-B54DD59C6DF0}"/>
              </a:ext>
            </a:extLst>
          </p:cNvPr>
          <p:cNvSpPr>
            <a:spLocks noGrp="1"/>
          </p:cNvSpPr>
          <p:nvPr>
            <p:ph sz="quarter" idx="14"/>
          </p:nvPr>
        </p:nvSpPr>
        <p:spPr>
          <a:xfrm>
            <a:off x="355101" y="1017340"/>
            <a:ext cx="7596203" cy="2083669"/>
          </a:xfrm>
        </p:spPr>
        <p:txBody>
          <a:bodyPr/>
          <a:lstStyle/>
          <a:p>
            <a:pPr marL="216000" indent="-216000">
              <a:buFont typeface="Wingdings" panose="05000000000000000000" pitchFamily="2" charset="2"/>
              <a:buChar char="§"/>
            </a:pPr>
            <a:r>
              <a:rPr lang="en-US" sz="1800" i="0" dirty="0">
                <a:solidFill>
                  <a:schemeClr val="tx1"/>
                </a:solidFill>
                <a:effectLst/>
                <a:latin typeface="Times New Roman" panose="02020603050405020304" pitchFamily="18" charset="0"/>
                <a:cs typeface="Times New Roman" panose="02020603050405020304" pitchFamily="18" charset="0"/>
              </a:rPr>
              <a:t>skills required for conducting a good feasibility study: environmental analytical skills, market analysis skill, technical analysis skills, economic analysis skills and financial analysis skills</a:t>
            </a:r>
            <a:r>
              <a:rPr lang="en-US" b="1" i="0" dirty="0">
                <a:solidFill>
                  <a:schemeClr val="tx1"/>
                </a:solidFill>
                <a:effectLst/>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F2CF6BB9-EEA3-41F4-8032-BEDB0257613C}"/>
              </a:ext>
            </a:extLst>
          </p:cNvPr>
          <p:cNvSpPr>
            <a:spLocks noGrp="1"/>
          </p:cNvSpPr>
          <p:nvPr>
            <p:ph type="sldNum" sz="quarter" idx="12"/>
          </p:nvPr>
        </p:nvSpPr>
        <p:spPr/>
        <p:txBody>
          <a:bodyPr/>
          <a:lstStyle/>
          <a:p>
            <a:fld id="{3A98EE3D-8CD1-4C3F-BD1C-C98C9596463C}" type="slidenum">
              <a:rPr lang="en-US" smtClean="0"/>
              <a:pPr/>
              <a:t>6</a:t>
            </a:fld>
            <a:endParaRPr lang="en-US" dirty="0"/>
          </a:p>
        </p:txBody>
      </p:sp>
      <p:pic>
        <p:nvPicPr>
          <p:cNvPr id="7" name="Content Placeholder 3">
            <a:extLst>
              <a:ext uri="{FF2B5EF4-FFF2-40B4-BE49-F238E27FC236}">
                <a16:creationId xmlns:a16="http://schemas.microsoft.com/office/drawing/2014/main" xmlns="" id="{7D6E73F2-F4B9-4B57-8491-A58E25178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864" y="2411192"/>
            <a:ext cx="7787051" cy="3626581"/>
          </a:xfrm>
          <a:prstGeom prst="rect">
            <a:avLst/>
          </a:prstGeom>
          <a:solidFill>
            <a:schemeClr val="bg1">
              <a:lumMod val="85000"/>
            </a:schemeClr>
          </a:solidFill>
        </p:spPr>
      </p:pic>
    </p:spTree>
    <p:extLst>
      <p:ext uri="{BB962C8B-B14F-4D97-AF65-F5344CB8AC3E}">
        <p14:creationId xmlns:p14="http://schemas.microsoft.com/office/powerpoint/2010/main" val="13392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C3D8B0C-EFCA-45C3-A92A-E9B17B93DAF7}"/>
              </a:ext>
            </a:extLst>
          </p:cNvPr>
          <p:cNvSpPr>
            <a:spLocks noGrp="1"/>
          </p:cNvSpPr>
          <p:nvPr>
            <p:ph type="title"/>
          </p:nvPr>
        </p:nvSpPr>
        <p:spPr>
          <a:xfrm>
            <a:off x="7979516" y="185367"/>
            <a:ext cx="3392382" cy="1070586"/>
          </a:xfrm>
        </p:spPr>
        <p:txBody>
          <a:bodyPr/>
          <a:lstStyle/>
          <a:p>
            <a:r>
              <a:rPr lang="en-US" sz="2800" dirty="0">
                <a:latin typeface="Times New Roman" panose="02020603050405020304" pitchFamily="18" charset="0"/>
                <a:cs typeface="Times New Roman" panose="02020603050405020304" pitchFamily="18" charset="0"/>
              </a:rPr>
              <a:t>BUSiNESS MODEL</a:t>
            </a:r>
            <a:endParaRPr lang="ru-RU" dirty="0"/>
          </a:p>
        </p:txBody>
      </p:sp>
      <p:pic>
        <p:nvPicPr>
          <p:cNvPr id="8" name="Picture Placeholder 7" descr="Women with a pencil">
            <a:extLst>
              <a:ext uri="{FF2B5EF4-FFF2-40B4-BE49-F238E27FC236}">
                <a16:creationId xmlns:a16="http://schemas.microsoft.com/office/drawing/2014/main" xmlns=""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4" name="Slide Number Placeholder 3">
            <a:extLst>
              <a:ext uri="{FF2B5EF4-FFF2-40B4-BE49-F238E27FC236}">
                <a16:creationId xmlns:a16="http://schemas.microsoft.com/office/drawing/2014/main" xmlns="" id="{36B7E12A-8BF8-4D3D-842F-D070248D1B08}"/>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7</a:t>
            </a:fld>
            <a:endParaRPr lang="en-US" dirty="0"/>
          </a:p>
        </p:txBody>
      </p:sp>
      <p:sp>
        <p:nvSpPr>
          <p:cNvPr id="7" name="Content Placeholder 6">
            <a:extLst>
              <a:ext uri="{FF2B5EF4-FFF2-40B4-BE49-F238E27FC236}">
                <a16:creationId xmlns:a16="http://schemas.microsoft.com/office/drawing/2014/main" xmlns="" id="{270C1C26-5521-4C4E-9CDA-0F7EF211BEAB}"/>
              </a:ext>
            </a:extLst>
          </p:cNvPr>
          <p:cNvSpPr>
            <a:spLocks noGrp="1"/>
          </p:cNvSpPr>
          <p:nvPr>
            <p:ph sz="quarter" idx="14"/>
          </p:nvPr>
        </p:nvSpPr>
        <p:spPr>
          <a:xfrm>
            <a:off x="8020805" y="1553800"/>
            <a:ext cx="3392382" cy="4595191"/>
          </a:xfrm>
        </p:spPr>
        <p:txBody>
          <a:bodyPr>
            <a:noAutofit/>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Spinz.co</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connects you with other professionals also with companies and recruiters. Along with professionals, it also serves companies and even charges for providing certain premium services</a:t>
            </a:r>
            <a:r>
              <a:rPr lang="en-US" sz="1800" dirty="0">
                <a:solidFill>
                  <a:schemeClr val="tx1">
                    <a:lumMod val="95000"/>
                    <a:lumOff val="5000"/>
                  </a:schemeClr>
                </a:solidFill>
              </a:rPr>
              <a:t>.</a:t>
            </a:r>
          </a:p>
          <a:p>
            <a:pPr marL="285750" indent="-285750">
              <a:buFont typeface="Wingdings" panose="05000000000000000000" pitchFamily="2" charset="2"/>
              <a:buChar char="q"/>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Spinz.co</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is solution to increase your professional network and find new opportunities. Be it finding new networking opportunities, potential employees, marketing of new campaigns, searching for a sales lead or learning business concepts,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Spinz.co</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business solutions have services to fulfil most of these needs.</a:t>
            </a:r>
          </a:p>
        </p:txBody>
      </p:sp>
    </p:spTree>
    <p:extLst>
      <p:ext uri="{BB962C8B-B14F-4D97-AF65-F5344CB8AC3E}">
        <p14:creationId xmlns:p14="http://schemas.microsoft.com/office/powerpoint/2010/main" val="29553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r>
              <a:rPr lang="en-US" sz="2800" b="1" dirty="0">
                <a:latin typeface="Times New Roman" panose="02020603050405020304" pitchFamily="18" charset="0"/>
                <a:cs typeface="Times New Roman" panose="02020603050405020304" pitchFamily="18" charset="0"/>
              </a:rPr>
              <a:t>SOCIAL  IMPaCT</a:t>
            </a:r>
            <a:endParaRPr lang="en-US" b="1" dirty="0"/>
          </a:p>
        </p:txBody>
      </p:sp>
      <p:pic>
        <p:nvPicPr>
          <p:cNvPr id="6" name="Content Placeholder 5" descr="Two women with a smartphone">
            <a:extLst>
              <a:ext uri="{FF2B5EF4-FFF2-40B4-BE49-F238E27FC236}">
                <a16:creationId xmlns:a16="http://schemas.microsoft.com/office/drawing/2014/main" xmlns=""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5486400" y="1921565"/>
            <a:ext cx="6259871" cy="4731025"/>
          </a:xfrm>
          <a:prstGeom prst="rect">
            <a:avLst/>
          </a:prstGeom>
          <a:noFill/>
        </p:spPr>
      </p:pic>
      <p:sp>
        <p:nvSpPr>
          <p:cNvPr id="4" name="Slide Number Placeholder 3">
            <a:extLst>
              <a:ext uri="{FF2B5EF4-FFF2-40B4-BE49-F238E27FC236}">
                <a16:creationId xmlns:a16="http://schemas.microsoft.com/office/drawing/2014/main" xmlns=""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8</a:t>
            </a:fld>
            <a:endParaRPr lang="en-US" dirty="0"/>
          </a:p>
        </p:txBody>
      </p:sp>
      <p:sp>
        <p:nvSpPr>
          <p:cNvPr id="7" name="Content Placeholder 6">
            <a:extLst>
              <a:ext uri="{FF2B5EF4-FFF2-40B4-BE49-F238E27FC236}">
                <a16:creationId xmlns:a16="http://schemas.microsoft.com/office/drawing/2014/main" xmlns="" id="{C1A3C85F-6226-438C-B79F-785E96B25134}"/>
              </a:ext>
            </a:extLst>
          </p:cNvPr>
          <p:cNvSpPr>
            <a:spLocks noGrp="1"/>
          </p:cNvSpPr>
          <p:nvPr>
            <p:ph sz="half" idx="1"/>
          </p:nvPr>
        </p:nvSpPr>
        <p:spPr>
          <a:xfrm>
            <a:off x="329054" y="2025197"/>
            <a:ext cx="5316372" cy="4103145"/>
          </a:xfrm>
        </p:spPr>
        <p:txBody>
          <a:bodyPr/>
          <a:lstStyle/>
          <a:p>
            <a:r>
              <a:rPr lang="en-US" dirty="0">
                <a:latin typeface="Times New Roman" panose="02020603050405020304" pitchFamily="18" charset="0"/>
                <a:cs typeface="Times New Roman" panose="02020603050405020304" pitchFamily="18" charset="0"/>
              </a:rPr>
              <a:t>At Last We Believe That Two People With Equal Talent Should Have Equal Access To Oppurtnity And We’re Committed To Making This Vision Reality Through Our Global Social Impact Programs.</a:t>
            </a:r>
          </a:p>
          <a:p>
            <a:r>
              <a:rPr lang="en-US" dirty="0"/>
              <a:t> </a:t>
            </a:r>
            <a:r>
              <a:rPr lang="en-US" dirty="0">
                <a:latin typeface="Times New Roman" panose="02020603050405020304" pitchFamily="18" charset="0"/>
                <a:cs typeface="Times New Roman" panose="02020603050405020304" pitchFamily="18" charset="0"/>
              </a:rPr>
              <a:t>We Create Opportunities For “</a:t>
            </a:r>
            <a:r>
              <a:rPr lang="en-US" b="1" dirty="0">
                <a:latin typeface="Times New Roman" panose="02020603050405020304" pitchFamily="18" charset="0"/>
                <a:cs typeface="Times New Roman" panose="02020603050405020304" pitchFamily="18" charset="0"/>
              </a:rPr>
              <a:t>Spinz.co” </a:t>
            </a:r>
            <a:r>
              <a:rPr lang="en-US" dirty="0">
                <a:latin typeface="Times New Roman" panose="02020603050405020304" pitchFamily="18" charset="0"/>
                <a:cs typeface="Times New Roman" panose="02020603050405020304" pitchFamily="18" charset="0"/>
              </a:rPr>
              <a:t>Employees To Engage In Social Impact By Contributing Their Skills And Time To Support Their Communities</a:t>
            </a:r>
            <a:r>
              <a:rPr lang="en-US" dirty="0"/>
              <a:t>.</a:t>
            </a:r>
          </a:p>
          <a:p>
            <a:r>
              <a:rPr lang="en-US" dirty="0">
                <a:latin typeface="Times New Roman" panose="02020603050405020304" pitchFamily="18" charset="0"/>
                <a:cs typeface="Times New Roman" panose="02020603050405020304" pitchFamily="18" charset="0"/>
              </a:rPr>
              <a:t>Workshops Include But Are Not Limited To :Speed Mentoring “</a:t>
            </a:r>
            <a:r>
              <a:rPr lang="en-US" b="1" dirty="0">
                <a:latin typeface="Times New Roman" panose="02020603050405020304" pitchFamily="18" charset="0"/>
                <a:cs typeface="Times New Roman" panose="02020603050405020304" pitchFamily="18" charset="0"/>
              </a:rPr>
              <a:t>Spinz.co</a:t>
            </a:r>
            <a:r>
              <a:rPr lang="en-US" dirty="0">
                <a:latin typeface="Times New Roman" panose="02020603050405020304" pitchFamily="18" charset="0"/>
                <a:cs typeface="Times New Roman" panose="02020603050405020304" pitchFamily="18" charset="0"/>
              </a:rPr>
              <a:t>” Training Sessions and       Skill-based Coaching.</a:t>
            </a:r>
          </a:p>
          <a:p>
            <a:endParaRPr lang="en-US" dirty="0"/>
          </a:p>
        </p:txBody>
      </p:sp>
    </p:spTree>
    <p:extLst>
      <p:ext uri="{BB962C8B-B14F-4D97-AF65-F5344CB8AC3E}">
        <p14:creationId xmlns:p14="http://schemas.microsoft.com/office/powerpoint/2010/main" val="1432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11E0DA9-F80F-4FD2-86AD-FCB7040886B0}"/>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SCALABILITY</a:t>
            </a:r>
            <a:endParaRPr lang="ru-RU" b="1" dirty="0"/>
          </a:p>
        </p:txBody>
      </p:sp>
      <p:sp>
        <p:nvSpPr>
          <p:cNvPr id="5" name="Content Placeholder 4">
            <a:extLst>
              <a:ext uri="{FF2B5EF4-FFF2-40B4-BE49-F238E27FC236}">
                <a16:creationId xmlns:a16="http://schemas.microsoft.com/office/drawing/2014/main" xmlns="" id="{CE60D718-AF05-43B9-B478-C057FE5DF5E0}"/>
              </a:ext>
            </a:extLst>
          </p:cNvPr>
          <p:cNvSpPr>
            <a:spLocks noGrp="1"/>
          </p:cNvSpPr>
          <p:nvPr>
            <p:ph idx="1"/>
          </p:nvPr>
        </p:nvSpPr>
        <p:spPr>
          <a:xfrm>
            <a:off x="581192" y="1047843"/>
            <a:ext cx="11266681" cy="5949305"/>
          </a:xfrm>
        </p:spPr>
        <p:txBody>
          <a:bodyPr numCol="1" spcCol="540000">
            <a:noAutofit/>
          </a:bodyPr>
          <a:lstStyle/>
          <a:p>
            <a:pPr marL="216000" indent="-216000">
              <a:lnSpc>
                <a:spcPct val="90000"/>
              </a:lnSpc>
            </a:pPr>
            <a:r>
              <a:rPr lang="en-US" sz="2000" dirty="0">
                <a:latin typeface="Times New Roman" panose="02020603050405020304" pitchFamily="18" charset="0"/>
                <a:cs typeface="Times New Roman" panose="02020603050405020304" pitchFamily="18" charset="0"/>
              </a:rPr>
              <a:t>Scalability is a custom training and organizational development firm dedicated to helping businesses scale.</a:t>
            </a:r>
          </a:p>
          <a:p>
            <a:pPr marL="216000" indent="-216000">
              <a:lnSpc>
                <a:spcPct val="90000"/>
              </a:lnSpc>
            </a:pPr>
            <a:r>
              <a:rPr lang="en-US" sz="2000" dirty="0">
                <a:latin typeface="Times New Roman" panose="02020603050405020304" pitchFamily="18" charset="0"/>
                <a:cs typeface="Times New Roman" panose="02020603050405020304" pitchFamily="18" charset="0"/>
              </a:rPr>
              <a:t>And also improve job opportunities to freshers and unemployed person and also carrier development to the industrial and organization.</a:t>
            </a:r>
          </a:p>
          <a:p>
            <a:pPr marL="216000" indent="-216000">
              <a:lnSpc>
                <a:spcPct val="90000"/>
              </a:lnSpc>
            </a:pPr>
            <a:r>
              <a:rPr lang="en-US" sz="2000" b="0" i="0" dirty="0">
                <a:solidFill>
                  <a:srgbClr val="4C4C4C"/>
                </a:solidFill>
                <a:effectLst/>
                <a:latin typeface="Times New Roman" panose="02020603050405020304" pitchFamily="18" charset="0"/>
                <a:cs typeface="Times New Roman" panose="02020603050405020304" pitchFamily="18" charset="0"/>
              </a:rPr>
              <a:t>Today, </a:t>
            </a:r>
            <a:r>
              <a:rPr lang="en-US" sz="2000" dirty="0">
                <a:solidFill>
                  <a:srgbClr val="4C4C4C"/>
                </a:solidFill>
                <a:latin typeface="Times New Roman" panose="02020603050405020304" pitchFamily="18" charset="0"/>
                <a:cs typeface="Times New Roman" panose="02020603050405020304" pitchFamily="18" charset="0"/>
              </a:rPr>
              <a:t>“</a:t>
            </a:r>
            <a:r>
              <a:rPr lang="en-US" sz="2000" b="1" dirty="0">
                <a:solidFill>
                  <a:srgbClr val="4C4C4C"/>
                </a:solidFill>
                <a:latin typeface="Times New Roman" panose="02020603050405020304" pitchFamily="18" charset="0"/>
                <a:cs typeface="Times New Roman" panose="02020603050405020304" pitchFamily="18" charset="0"/>
              </a:rPr>
              <a:t>Spinz.co</a:t>
            </a:r>
            <a:r>
              <a:rPr lang="en-US" sz="2000" dirty="0">
                <a:solidFill>
                  <a:srgbClr val="4C4C4C"/>
                </a:solidFill>
                <a:latin typeface="Times New Roman" panose="02020603050405020304" pitchFamily="18" charset="0"/>
                <a:cs typeface="Times New Roman" panose="02020603050405020304" pitchFamily="18" charset="0"/>
              </a:rPr>
              <a:t>” </a:t>
            </a:r>
            <a:r>
              <a:rPr lang="en-US" sz="2000" b="0" i="0" dirty="0">
                <a:solidFill>
                  <a:srgbClr val="4C4C4C"/>
                </a:solidFill>
                <a:effectLst/>
                <a:latin typeface="Times New Roman" panose="02020603050405020304" pitchFamily="18" charset="0"/>
                <a:cs typeface="Times New Roman" panose="02020603050405020304" pitchFamily="18" charset="0"/>
              </a:rPr>
              <a:t>operates globally with more than 350 million members. We serve tens of thousands of web pages every second of every day. We've hit our mobile moment where mobile accounts for more than 50 percent of all global traffic. All those requests are fetching data from our backend systems, which in turn handle millions of queries per second.</a:t>
            </a:r>
          </a:p>
          <a:p>
            <a:pPr marL="216000" indent="-216000">
              <a:lnSpc>
                <a:spcPct val="90000"/>
              </a:lnSpc>
            </a:pPr>
            <a:r>
              <a:rPr lang="en-US" sz="2000" dirty="0">
                <a:solidFill>
                  <a:srgbClr val="4C4C4C"/>
                </a:solidFill>
                <a:latin typeface="Times New Roman" panose="02020603050405020304" pitchFamily="18" charset="0"/>
                <a:cs typeface="Times New Roman" panose="02020603050405020304" pitchFamily="18" charset="0"/>
              </a:rPr>
              <a:t>“</a:t>
            </a:r>
            <a:r>
              <a:rPr lang="en-US" sz="2000" b="1" dirty="0">
                <a:solidFill>
                  <a:srgbClr val="4C4C4C"/>
                </a:solidFill>
                <a:latin typeface="Times New Roman" panose="02020603050405020304" pitchFamily="18" charset="0"/>
                <a:cs typeface="Times New Roman" panose="02020603050405020304" pitchFamily="18" charset="0"/>
              </a:rPr>
              <a:t>Spinz.co</a:t>
            </a:r>
            <a:r>
              <a:rPr lang="en-US" sz="2000" dirty="0">
                <a:solidFill>
                  <a:srgbClr val="4C4C4C"/>
                </a:solidFill>
                <a:latin typeface="Times New Roman" panose="02020603050405020304" pitchFamily="18" charset="0"/>
                <a:cs typeface="Times New Roman" panose="02020603050405020304" pitchFamily="18" charset="0"/>
              </a:rPr>
              <a:t>”</a:t>
            </a:r>
            <a:r>
              <a:rPr lang="en-US" sz="2000" dirty="0">
                <a:solidFill>
                  <a:srgbClr val="4C4C4C"/>
                </a:solidFill>
                <a:effectLst/>
                <a:latin typeface="Times New Roman" panose="02020603050405020304" pitchFamily="18" charset="0"/>
                <a:cs typeface="Times New Roman" panose="02020603050405020304" pitchFamily="18" charset="0"/>
              </a:rPr>
              <a:t> continues to grow quickly and there’s still a ton of work we can do to improve. We’re working on problems that very few ever get to solve </a:t>
            </a:r>
            <a:endParaRPr lang="ru-RU"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F78FE736-F0FD-4999-AE0C-8138EF4B90F7}"/>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40915921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246</TotalTime>
  <Words>762</Words>
  <Application>Microsoft Office PowerPoint</Application>
  <PresentationFormat>Widescreen</PresentationFormat>
  <Paragraphs>75</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Corbel</vt:lpstr>
      <vt:lpstr>Gill Sans MT</vt:lpstr>
      <vt:lpstr>Roboto</vt:lpstr>
      <vt:lpstr>Times New Roman</vt:lpstr>
      <vt:lpstr>Wingdings</vt:lpstr>
      <vt:lpstr>Wingdings 2</vt:lpstr>
      <vt:lpstr>DividendVTI</vt:lpstr>
      <vt:lpstr>skills &amp; Job             recommender                application</vt:lpstr>
      <vt:lpstr>                                     CONTENT</vt:lpstr>
      <vt:lpstr>ABSTRACT</vt:lpstr>
      <vt:lpstr>INTRODUCTION</vt:lpstr>
      <vt:lpstr>NOVELTY</vt:lpstr>
      <vt:lpstr>FEASIBILITY</vt:lpstr>
      <vt:lpstr>BUSiNESS MODEL</vt:lpstr>
      <vt:lpstr>SOCIAL  IMPaCT</vt:lpstr>
      <vt:lpstr>SCALABILITY</vt:lpstr>
      <vt:lpstr>CONCLUSION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 &amp; Job             recommender                application</dc:title>
  <dc:creator>PMCTECH</dc:creator>
  <cp:lastModifiedBy>Microsoft account</cp:lastModifiedBy>
  <cp:revision>19</cp:revision>
  <dcterms:created xsi:type="dcterms:W3CDTF">2022-09-17T04:40:30Z</dcterms:created>
  <dcterms:modified xsi:type="dcterms:W3CDTF">2022-09-17T13:58:54Z</dcterms:modified>
</cp:coreProperties>
</file>