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varScale="1">
        <p:scale>
          <a:sx n="65" d="100"/>
          <a:sy n="65" d="100"/>
        </p:scale>
        <p:origin x="-1272"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15D71B9-CD67-4742-A210-A6FB5ABA53C9}" type="datetimeFigureOut">
              <a:rPr lang="en-US" smtClean="0"/>
              <a:t>11/20/2022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7F17453-55B4-43A7-8F1D-784A055903C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5D71B9-CD67-4742-A210-A6FB5ABA53C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17453-55B4-43A7-8F1D-784A055903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15D71B9-CD67-4742-A210-A6FB5ABA53C9}" type="datetimeFigureOut">
              <a:rPr lang="en-US" smtClean="0"/>
              <a:t>11/20/2022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7F17453-55B4-43A7-8F1D-784A055903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5D71B9-CD67-4742-A210-A6FB5ABA53C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7F17453-55B4-43A7-8F1D-784A055903C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15D71B9-CD67-4742-A210-A6FB5ABA53C9}" type="datetimeFigureOut">
              <a:rPr lang="en-US" smtClean="0"/>
              <a:t>11/20/2022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7F17453-55B4-43A7-8F1D-784A055903C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15D71B9-CD67-4742-A210-A6FB5ABA53C9}" type="datetimeFigureOut">
              <a:rPr lang="en-US" smtClean="0"/>
              <a:t>11/20/2022</a:t>
            </a:fld>
            <a:endParaRPr lang="en-US"/>
          </a:p>
        </p:txBody>
      </p:sp>
      <p:sp>
        <p:nvSpPr>
          <p:cNvPr id="10" name="Slide Number Placeholder 9"/>
          <p:cNvSpPr>
            <a:spLocks noGrp="1"/>
          </p:cNvSpPr>
          <p:nvPr>
            <p:ph type="sldNum" sz="quarter" idx="16"/>
          </p:nvPr>
        </p:nvSpPr>
        <p:spPr/>
        <p:txBody>
          <a:bodyPr rtlCol="0"/>
          <a:lstStyle/>
          <a:p>
            <a:fld id="{D7F17453-55B4-43A7-8F1D-784A055903C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15D71B9-CD67-4742-A210-A6FB5ABA53C9}" type="datetimeFigureOut">
              <a:rPr lang="en-US" smtClean="0"/>
              <a:t>11/20/2022</a:t>
            </a:fld>
            <a:endParaRPr lang="en-US"/>
          </a:p>
        </p:txBody>
      </p:sp>
      <p:sp>
        <p:nvSpPr>
          <p:cNvPr id="12" name="Slide Number Placeholder 11"/>
          <p:cNvSpPr>
            <a:spLocks noGrp="1"/>
          </p:cNvSpPr>
          <p:nvPr>
            <p:ph type="sldNum" sz="quarter" idx="16"/>
          </p:nvPr>
        </p:nvSpPr>
        <p:spPr/>
        <p:txBody>
          <a:bodyPr rtlCol="0"/>
          <a:lstStyle/>
          <a:p>
            <a:fld id="{D7F17453-55B4-43A7-8F1D-784A055903C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5D71B9-CD67-4742-A210-A6FB5ABA53C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7F17453-55B4-43A7-8F1D-784A055903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D71B9-CD67-4742-A210-A6FB5ABA53C9}"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7F17453-55B4-43A7-8F1D-784A055903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5D71B9-CD67-4742-A210-A6FB5ABA53C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7F17453-55B4-43A7-8F1D-784A055903C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15D71B9-CD67-4742-A210-A6FB5ABA53C9}" type="datetimeFigureOut">
              <a:rPr lang="en-US" smtClean="0"/>
              <a:t>11/20/2022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7F17453-55B4-43A7-8F1D-784A055903C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15D71B9-CD67-4742-A210-A6FB5ABA53C9}" type="datetimeFigureOut">
              <a:rPr lang="en-US" smtClean="0"/>
              <a:t>11/20/2022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7F17453-55B4-43A7-8F1D-784A055903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Signs with smart connectivity for better road safety</a:t>
            </a:r>
            <a:endParaRPr lang="en-US" dirty="0"/>
          </a:p>
        </p:txBody>
      </p:sp>
      <p:sp>
        <p:nvSpPr>
          <p:cNvPr id="3" name="Content Placeholder 2"/>
          <p:cNvSpPr>
            <a:spLocks noGrp="1"/>
          </p:cNvSpPr>
          <p:nvPr>
            <p:ph sz="quarter" idx="1"/>
          </p:nvPr>
        </p:nvSpPr>
        <p:spPr/>
        <p:txBody>
          <a:bodyPr/>
          <a:lstStyle/>
          <a:p>
            <a:pPr>
              <a:buNone/>
            </a:pPr>
            <a:r>
              <a:rPr lang="en-US" dirty="0" smtClean="0"/>
              <a:t>                     IBM PROJECT PPT</a:t>
            </a:r>
            <a:endParaRPr lang="en-US" dirty="0" smtClean="0"/>
          </a:p>
          <a:p>
            <a:pPr>
              <a:buNone/>
            </a:pPr>
            <a:r>
              <a:rPr lang="en-US" dirty="0" smtClean="0"/>
              <a:t>           Team Id : PNT2022TMID18923</a:t>
            </a:r>
          </a:p>
          <a:p>
            <a:pPr>
              <a:buNone/>
            </a:pPr>
            <a:r>
              <a:rPr lang="en-US" dirty="0" smtClean="0"/>
              <a:t>                   Submitted by </a:t>
            </a:r>
          </a:p>
          <a:p>
            <a:pPr>
              <a:buNone/>
            </a:pPr>
            <a:r>
              <a:rPr lang="en-US" dirty="0"/>
              <a:t> </a:t>
            </a:r>
            <a:r>
              <a:rPr lang="en-US" dirty="0" smtClean="0"/>
              <a:t>                                 </a:t>
            </a:r>
            <a:r>
              <a:rPr lang="en-US" dirty="0" err="1" smtClean="0"/>
              <a:t>Hariharan</a:t>
            </a:r>
            <a:r>
              <a:rPr lang="en-US" dirty="0" smtClean="0"/>
              <a:t> R(Team lead)</a:t>
            </a:r>
          </a:p>
          <a:p>
            <a:pPr>
              <a:buNone/>
            </a:pPr>
            <a:r>
              <a:rPr lang="en-US" dirty="0"/>
              <a:t> </a:t>
            </a:r>
            <a:r>
              <a:rPr lang="en-US" dirty="0" smtClean="0"/>
              <a:t>                                 </a:t>
            </a:r>
            <a:r>
              <a:rPr lang="en-US" dirty="0" err="1" smtClean="0"/>
              <a:t>Harishankar</a:t>
            </a:r>
            <a:r>
              <a:rPr lang="en-US" dirty="0" smtClean="0"/>
              <a:t> T</a:t>
            </a:r>
          </a:p>
          <a:p>
            <a:pPr>
              <a:buNone/>
            </a:pPr>
            <a:r>
              <a:rPr lang="en-US" dirty="0"/>
              <a:t> </a:t>
            </a:r>
            <a:r>
              <a:rPr lang="en-US" dirty="0" smtClean="0"/>
              <a:t>                                 </a:t>
            </a:r>
            <a:r>
              <a:rPr lang="en-US" dirty="0" err="1" smtClean="0"/>
              <a:t>Jaganraj</a:t>
            </a:r>
            <a:r>
              <a:rPr lang="en-US" dirty="0" smtClean="0"/>
              <a:t> R</a:t>
            </a:r>
          </a:p>
          <a:p>
            <a:pPr>
              <a:buNone/>
            </a:pPr>
            <a:r>
              <a:rPr lang="en-US" dirty="0"/>
              <a:t> </a:t>
            </a:r>
            <a:r>
              <a:rPr lang="en-US" dirty="0" smtClean="0"/>
              <a:t>                                 </a:t>
            </a:r>
            <a:r>
              <a:rPr lang="en-US" dirty="0" err="1" smtClean="0"/>
              <a:t>Jananisri</a:t>
            </a:r>
            <a:r>
              <a:rPr lang="en-US" dirty="0" smtClean="0"/>
              <a:t>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pic>
        <p:nvPicPr>
          <p:cNvPr id="4" name="image7.jpeg"/>
          <p:cNvPicPr>
            <a:picLocks noGrp="1"/>
          </p:cNvPicPr>
          <p:nvPr>
            <p:ph sz="quarter" idx="1"/>
          </p:nvPr>
        </p:nvPicPr>
        <p:blipFill>
          <a:blip r:embed="rId2" cstate="print"/>
          <a:stretch>
            <a:fillRect/>
          </a:stretch>
        </p:blipFill>
        <p:spPr>
          <a:xfrm>
            <a:off x="914400" y="1600200"/>
            <a:ext cx="7543800" cy="4800600"/>
          </a:xfrm>
          <a:prstGeom prst="rect">
            <a:avLst/>
          </a:prstGeom>
        </p:spPr>
      </p:pic>
      <p:sp>
        <p:nvSpPr>
          <p:cNvPr id="5" name="TextBox 4"/>
          <p:cNvSpPr txBox="1"/>
          <p:nvPr/>
        </p:nvSpPr>
        <p:spPr>
          <a:xfrm>
            <a:off x="5867400" y="6172200"/>
            <a:ext cx="27432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and technical architecture</a:t>
            </a:r>
            <a:endParaRPr lang="en-US" dirty="0"/>
          </a:p>
        </p:txBody>
      </p:sp>
      <p:pic>
        <p:nvPicPr>
          <p:cNvPr id="4" name="image8.jpeg"/>
          <p:cNvPicPr>
            <a:picLocks noGrp="1"/>
          </p:cNvPicPr>
          <p:nvPr>
            <p:ph sz="quarter" idx="1"/>
          </p:nvPr>
        </p:nvPicPr>
        <p:blipFill>
          <a:blip r:embed="rId2" cstate="print"/>
          <a:stretch>
            <a:fillRect/>
          </a:stretch>
        </p:blipFill>
        <p:spPr>
          <a:xfrm>
            <a:off x="953994" y="1600200"/>
            <a:ext cx="7470962" cy="4495800"/>
          </a:xfrm>
          <a:prstGeom prst="rect">
            <a:avLst/>
          </a:prstGeom>
        </p:spPr>
      </p:pic>
      <p:sp>
        <p:nvSpPr>
          <p:cNvPr id="5" name="TextBox 4"/>
          <p:cNvSpPr txBox="1"/>
          <p:nvPr/>
        </p:nvSpPr>
        <p:spPr>
          <a:xfrm>
            <a:off x="5791200" y="6324600"/>
            <a:ext cx="29718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pic>
        <p:nvPicPr>
          <p:cNvPr id="4" name="image9.jpeg"/>
          <p:cNvPicPr>
            <a:picLocks noGrp="1"/>
          </p:cNvPicPr>
          <p:nvPr>
            <p:ph sz="quarter" idx="1"/>
          </p:nvPr>
        </p:nvPicPr>
        <p:blipFill>
          <a:blip r:embed="rId2" cstate="print"/>
          <a:stretch>
            <a:fillRect/>
          </a:stretch>
        </p:blipFill>
        <p:spPr>
          <a:xfrm>
            <a:off x="381000" y="1600200"/>
            <a:ext cx="8305800" cy="4876800"/>
          </a:xfrm>
          <a:prstGeom prst="rect">
            <a:avLst/>
          </a:prstGeom>
        </p:spPr>
      </p:pic>
      <p:sp>
        <p:nvSpPr>
          <p:cNvPr id="5" name="TextBox 4"/>
          <p:cNvSpPr txBox="1"/>
          <p:nvPr/>
        </p:nvSpPr>
        <p:spPr>
          <a:xfrm>
            <a:off x="5943600" y="6477000"/>
            <a:ext cx="26670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a:t>
            </a:r>
            <a:r>
              <a:rPr lang="en-US" dirty="0" err="1" smtClean="0"/>
              <a:t>solutioning</a:t>
            </a:r>
            <a:r>
              <a:rPr lang="en-US" dirty="0" smtClean="0"/>
              <a:t> </a:t>
            </a:r>
            <a:endParaRPr lang="en-US" dirty="0"/>
          </a:p>
        </p:txBody>
      </p:sp>
      <p:pic>
        <p:nvPicPr>
          <p:cNvPr id="4" name="image12.png"/>
          <p:cNvPicPr>
            <a:picLocks noGrp="1"/>
          </p:cNvPicPr>
          <p:nvPr>
            <p:ph sz="quarter" idx="1"/>
          </p:nvPr>
        </p:nvPicPr>
        <p:blipFill>
          <a:blip r:embed="rId2" cstate="print"/>
          <a:stretch>
            <a:fillRect/>
          </a:stretch>
        </p:blipFill>
        <p:spPr>
          <a:xfrm>
            <a:off x="609600" y="1828800"/>
            <a:ext cx="8153400" cy="1260200"/>
          </a:xfrm>
          <a:prstGeom prst="rect">
            <a:avLst/>
          </a:prstGeom>
        </p:spPr>
      </p:pic>
      <p:pic>
        <p:nvPicPr>
          <p:cNvPr id="5" name="image13.png"/>
          <p:cNvPicPr/>
          <p:nvPr/>
        </p:nvPicPr>
        <p:blipFill>
          <a:blip r:embed="rId3" cstate="print"/>
          <a:stretch>
            <a:fillRect/>
          </a:stretch>
        </p:blipFill>
        <p:spPr>
          <a:xfrm>
            <a:off x="685800" y="3733800"/>
            <a:ext cx="7848600" cy="1354238"/>
          </a:xfrm>
          <a:prstGeom prst="rect">
            <a:avLst/>
          </a:prstGeom>
        </p:spPr>
      </p:pic>
      <p:sp>
        <p:nvSpPr>
          <p:cNvPr id="6" name="TextBox 5"/>
          <p:cNvSpPr txBox="1"/>
          <p:nvPr/>
        </p:nvSpPr>
        <p:spPr>
          <a:xfrm>
            <a:off x="5715000" y="6324600"/>
            <a:ext cx="29718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This part of Node RED flow accepts an http GET end point at </a:t>
            </a:r>
            <a:r>
              <a:rPr lang="en-US" b="1" dirty="0" smtClean="0"/>
              <a:t>"/get Speed" </a:t>
            </a:r>
            <a:r>
              <a:rPr lang="en-US" dirty="0" smtClean="0"/>
              <a:t>from which the location, </a:t>
            </a:r>
            <a:r>
              <a:rPr lang="en-US" dirty="0" err="1" smtClean="0"/>
              <a:t>uid</a:t>
            </a:r>
            <a:r>
              <a:rPr lang="en-US" dirty="0" smtClean="0"/>
              <a:t>, hospital/school zone info are passed.</a:t>
            </a:r>
          </a:p>
          <a:p>
            <a:r>
              <a:rPr lang="en-US" dirty="0" smtClean="0"/>
              <a:t>Message parser sets the required APIKEY for </a:t>
            </a:r>
            <a:r>
              <a:rPr lang="en-US" b="1" dirty="0" smtClean="0"/>
              <a:t>Open Weather API</a:t>
            </a:r>
            <a:endParaRPr lang="en-US" dirty="0" smtClean="0"/>
          </a:p>
          <a:p>
            <a:r>
              <a:rPr lang="en-US" dirty="0" smtClean="0"/>
              <a:t>for the next block.</a:t>
            </a:r>
          </a:p>
          <a:p>
            <a:r>
              <a:rPr lang="en-US" dirty="0" smtClean="0"/>
              <a:t>This data is then passed onto Decision Maker which makes all the decisions regarding the message to be output at the display and sends it as a http response.</a:t>
            </a:r>
          </a:p>
          <a:p>
            <a:r>
              <a:rPr lang="en-US" dirty="0" smtClean="0"/>
              <a:t>This data is displayed at the microcontroller. Thus, a lot of battery is saved due to lesser processing time.</a:t>
            </a:r>
          </a:p>
          <a:p>
            <a:r>
              <a:rPr lang="en-US" dirty="0" smtClean="0"/>
              <a:t>This part of Node RED flow accepts an </a:t>
            </a:r>
            <a:r>
              <a:rPr lang="en-US" b="1" dirty="0" smtClean="0"/>
              <a:t>http GET </a:t>
            </a:r>
            <a:r>
              <a:rPr lang="en-US" dirty="0" smtClean="0"/>
              <a:t>end point at </a:t>
            </a:r>
            <a:r>
              <a:rPr lang="en-US" b="1" dirty="0" smtClean="0"/>
              <a:t>"/</a:t>
            </a:r>
            <a:r>
              <a:rPr lang="en-US" b="1" dirty="0" err="1" smtClean="0"/>
              <a:t>setDirection</a:t>
            </a:r>
            <a:r>
              <a:rPr lang="en-US" b="1" dirty="0" smtClean="0"/>
              <a:t>" </a:t>
            </a:r>
            <a:r>
              <a:rPr lang="en-US" dirty="0" smtClean="0"/>
              <a:t>from which the </a:t>
            </a:r>
            <a:r>
              <a:rPr lang="en-US" dirty="0" err="1" smtClean="0"/>
              <a:t>uid</a:t>
            </a:r>
            <a:r>
              <a:rPr lang="en-US" dirty="0" smtClean="0"/>
              <a:t> and direction information are passed by the respective authorities</a:t>
            </a:r>
            <a:r>
              <a:rPr lang="en-US" b="1" dirty="0" smtClean="0"/>
              <a:t>. Set Direction </a:t>
            </a:r>
            <a:r>
              <a:rPr lang="en-US" dirty="0" smtClean="0"/>
              <a:t>Function block adds the direction information to the database and returns the same as an http response. This data is sent to the microcontroller along with the </a:t>
            </a:r>
            <a:r>
              <a:rPr lang="en-US" b="1" dirty="0" smtClean="0"/>
              <a:t>"/</a:t>
            </a:r>
            <a:r>
              <a:rPr lang="en-US" b="1" dirty="0" err="1" smtClean="0"/>
              <a:t>getSpeed</a:t>
            </a:r>
            <a:r>
              <a:rPr lang="en-US" b="1" dirty="0" smtClean="0"/>
              <a:t>" </a:t>
            </a:r>
            <a:r>
              <a:rPr lang="en-US" dirty="0" smtClean="0"/>
              <a:t>path and the microcontroller displays it</a:t>
            </a:r>
            <a:r>
              <a:rPr lang="en-US" dirty="0" smtClean="0"/>
              <a:t>.</a:t>
            </a:r>
            <a:endParaRPr lang="en-US" dirty="0" smtClean="0"/>
          </a:p>
        </p:txBody>
      </p:sp>
      <p:sp>
        <p:nvSpPr>
          <p:cNvPr id="4" name="TextBox 3"/>
          <p:cNvSpPr txBox="1"/>
          <p:nvPr/>
        </p:nvSpPr>
        <p:spPr>
          <a:xfrm>
            <a:off x="5715000" y="6324600"/>
            <a:ext cx="28194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Test Cases</a:t>
            </a:r>
          </a:p>
          <a:p>
            <a:pPr lvl="0">
              <a:buNone/>
            </a:pPr>
            <a:r>
              <a:rPr lang="en-US" b="1" dirty="0" smtClean="0"/>
              <a:t>TEST CASE 1</a:t>
            </a:r>
          </a:p>
          <a:p>
            <a:r>
              <a:rPr lang="en-US" dirty="0" smtClean="0"/>
              <a:t>Clear weather - Usual Speed Limit.</a:t>
            </a:r>
          </a:p>
          <a:p>
            <a:pPr lvl="0">
              <a:buNone/>
            </a:pPr>
            <a:r>
              <a:rPr lang="en-US" b="1" dirty="0" smtClean="0"/>
              <a:t>TEST CASE 2</a:t>
            </a:r>
          </a:p>
          <a:p>
            <a:r>
              <a:rPr lang="en-US" dirty="0" smtClean="0"/>
              <a:t>Foggy Weather - Reduced Speed Limit.</a:t>
            </a:r>
          </a:p>
          <a:p>
            <a:pPr lvl="0">
              <a:buNone/>
            </a:pPr>
            <a:r>
              <a:rPr lang="en-US" b="1" dirty="0" smtClean="0"/>
              <a:t>TEST CASE 3</a:t>
            </a:r>
          </a:p>
          <a:p>
            <a:r>
              <a:rPr lang="en-US" dirty="0" smtClean="0"/>
              <a:t>Rainy Weather - Further Reduced Speed Limit.</a:t>
            </a:r>
          </a:p>
          <a:p>
            <a:pPr lvl="0">
              <a:buNone/>
            </a:pPr>
            <a:r>
              <a:rPr lang="en-US" b="1" dirty="0" smtClean="0"/>
              <a:t>TEST CASE 4</a:t>
            </a:r>
          </a:p>
          <a:p>
            <a:r>
              <a:rPr lang="en-US" dirty="0" smtClean="0"/>
              <a:t>School/Hospital Zone - Do not Honk sign is displayed.</a:t>
            </a:r>
          </a:p>
          <a:p>
            <a:endParaRPr lang="en-US" dirty="0"/>
          </a:p>
        </p:txBody>
      </p:sp>
      <p:sp>
        <p:nvSpPr>
          <p:cNvPr id="4" name="TextBox 3"/>
          <p:cNvSpPr txBox="1"/>
          <p:nvPr/>
        </p:nvSpPr>
        <p:spPr>
          <a:xfrm>
            <a:off x="5791200" y="6096000"/>
            <a:ext cx="29718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Acceptance Testing</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Dynamic speed &amp; diversion variations based on the weather and traffic helps user to avoid traffic and have a safe journey home. </a:t>
            </a:r>
            <a:endParaRPr lang="en-US" dirty="0" smtClean="0"/>
          </a:p>
          <a:p>
            <a:r>
              <a:rPr lang="en-US" dirty="0" smtClean="0"/>
              <a:t>The users would welcome this idea to be implemented everywhere.</a:t>
            </a:r>
            <a:endParaRPr lang="en-US" dirty="0"/>
          </a:p>
        </p:txBody>
      </p:sp>
      <p:sp>
        <p:nvSpPr>
          <p:cNvPr id="4" name="TextBox 3"/>
          <p:cNvSpPr txBox="1"/>
          <p:nvPr/>
        </p:nvSpPr>
        <p:spPr>
          <a:xfrm>
            <a:off x="5867400" y="62484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Metrics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Based on the IBM pack we chose, the performance of the website varies. Built upon </a:t>
            </a:r>
            <a:r>
              <a:rPr lang="en-US" dirty="0" err="1" smtClean="0"/>
              <a:t>NodeJS</a:t>
            </a:r>
            <a:r>
              <a:rPr lang="en-US" dirty="0" smtClean="0"/>
              <a:t>, a light and high performance engine, Node RED is capable of handling up to 10,000 requests per second. </a:t>
            </a:r>
            <a:endParaRPr lang="en-US" dirty="0" smtClean="0"/>
          </a:p>
          <a:p>
            <a:r>
              <a:rPr lang="en-US" dirty="0" smtClean="0"/>
              <a:t>Moreover, since the system is horizontally scalable, an even higher demand of customers can be served.</a:t>
            </a:r>
          </a:p>
          <a:p>
            <a:endParaRPr lang="en-US" dirty="0"/>
          </a:p>
        </p:txBody>
      </p:sp>
      <p:sp>
        <p:nvSpPr>
          <p:cNvPr id="4" name="TextBox 3"/>
          <p:cNvSpPr txBox="1"/>
          <p:nvPr/>
        </p:nvSpPr>
        <p:spPr>
          <a:xfrm>
            <a:off x="6096000" y="6324600"/>
            <a:ext cx="26670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lvl="0">
              <a:buNone/>
            </a:pPr>
            <a:r>
              <a:rPr lang="en-US" sz="3200" b="1" dirty="0" smtClean="0"/>
              <a:t>ADVANTAGES</a:t>
            </a:r>
          </a:p>
          <a:p>
            <a:pPr lvl="1"/>
            <a:r>
              <a:rPr lang="en-US" sz="2800" dirty="0" smtClean="0"/>
              <a:t>Lower battery consumption since processing is done mostly by Node RED servers in the cloud.</a:t>
            </a:r>
            <a:endParaRPr lang="en-US" sz="1800" dirty="0" smtClean="0"/>
          </a:p>
          <a:p>
            <a:pPr>
              <a:buNone/>
            </a:pPr>
            <a:r>
              <a:rPr lang="en-US" sz="3200" dirty="0" smtClean="0"/>
              <a:t> </a:t>
            </a:r>
            <a:endParaRPr lang="en-US" sz="2800" dirty="0" smtClean="0"/>
          </a:p>
          <a:p>
            <a:pPr lvl="1"/>
            <a:r>
              <a:rPr lang="en-US" sz="2800" dirty="0" smtClean="0"/>
              <a:t>Cheaper and low requirement micro controllers can be used since processing requirements are reduced.</a:t>
            </a:r>
            <a:endParaRPr lang="en-US" sz="1800" dirty="0" smtClean="0"/>
          </a:p>
          <a:p>
            <a:pPr>
              <a:buNone/>
            </a:pPr>
            <a:r>
              <a:rPr lang="en-US" sz="3200" dirty="0" smtClean="0"/>
              <a:t> </a:t>
            </a:r>
            <a:endParaRPr lang="en-US" sz="2800" dirty="0" smtClean="0"/>
          </a:p>
          <a:p>
            <a:pPr lvl="1"/>
            <a:r>
              <a:rPr lang="en-US" sz="2800" dirty="0" smtClean="0"/>
              <a:t>Longer lasting systems.</a:t>
            </a:r>
            <a:endParaRPr lang="en-US" sz="1800" dirty="0" smtClean="0"/>
          </a:p>
          <a:p>
            <a:pPr>
              <a:buNone/>
            </a:pPr>
            <a:r>
              <a:rPr lang="en-US" sz="3200" dirty="0" smtClean="0"/>
              <a:t> </a:t>
            </a:r>
            <a:endParaRPr lang="en-US" sz="2800" dirty="0" smtClean="0"/>
          </a:p>
          <a:p>
            <a:pPr lvl="1"/>
            <a:r>
              <a:rPr lang="en-US" sz="2800" dirty="0" smtClean="0"/>
              <a:t>Dynamic Sign updating.</a:t>
            </a:r>
            <a:endParaRPr lang="en-US" sz="1800" dirty="0" smtClean="0"/>
          </a:p>
          <a:p>
            <a:pPr>
              <a:buNone/>
            </a:pPr>
            <a:r>
              <a:rPr lang="en-US" sz="3200" dirty="0" smtClean="0"/>
              <a:t> </a:t>
            </a:r>
            <a:endParaRPr lang="en-US" sz="2400" dirty="0" smtClean="0"/>
          </a:p>
          <a:p>
            <a:pPr lvl="1"/>
            <a:r>
              <a:rPr lang="en-US" sz="2800" dirty="0" smtClean="0"/>
              <a:t>School/Hospital Zone alerts</a:t>
            </a:r>
            <a:endParaRPr lang="en-US" sz="1800" dirty="0" smtClean="0"/>
          </a:p>
          <a:p>
            <a:endParaRPr lang="en-US" dirty="0"/>
          </a:p>
        </p:txBody>
      </p:sp>
      <p:sp>
        <p:nvSpPr>
          <p:cNvPr id="4" name="TextBox 3"/>
          <p:cNvSpPr txBox="1"/>
          <p:nvPr/>
        </p:nvSpPr>
        <p:spPr>
          <a:xfrm>
            <a:off x="5410200" y="6400800"/>
            <a:ext cx="31242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buNone/>
            </a:pPr>
            <a:r>
              <a:rPr lang="en-US" sz="3200" b="1" dirty="0" smtClean="0"/>
              <a:t>DISADAVNTAGES</a:t>
            </a:r>
          </a:p>
          <a:p>
            <a:pPr lvl="1"/>
            <a:r>
              <a:rPr lang="en-US" sz="2800" dirty="0" smtClean="0"/>
              <a:t>The size of the display determines the requirement of the micro </a:t>
            </a:r>
            <a:r>
              <a:rPr lang="en-US" sz="2800" dirty="0" smtClean="0"/>
              <a:t>controller</a:t>
            </a:r>
            <a:r>
              <a:rPr lang="en-US" sz="3200" dirty="0" smtClean="0"/>
              <a:t> </a:t>
            </a:r>
            <a:endParaRPr lang="en-US" sz="3600" dirty="0" smtClean="0"/>
          </a:p>
          <a:p>
            <a:pPr lvl="1"/>
            <a:r>
              <a:rPr lang="en-US" sz="2800" dirty="0" smtClean="0"/>
              <a:t>Dependent on Open Weather Map API and hence the speed reduction is same for a large area in the scale of cities.</a:t>
            </a:r>
            <a:endParaRPr lang="en-US" sz="1800" dirty="0" smtClean="0"/>
          </a:p>
          <a:p>
            <a:endParaRPr lang="en-US" dirty="0"/>
          </a:p>
        </p:txBody>
      </p:sp>
      <p:sp>
        <p:nvSpPr>
          <p:cNvPr id="4" name="TextBox 3"/>
          <p:cNvSpPr txBox="1"/>
          <p:nvPr/>
        </p:nvSpPr>
        <p:spPr>
          <a:xfrm>
            <a:off x="5486400" y="6019800"/>
            <a:ext cx="32004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Introduction</a:t>
            </a:r>
          </a:p>
          <a:p>
            <a:r>
              <a:rPr lang="en-US" dirty="0" smtClean="0"/>
              <a:t>Literature survey</a:t>
            </a:r>
          </a:p>
          <a:p>
            <a:r>
              <a:rPr lang="en-US" dirty="0" smtClean="0"/>
              <a:t>Ideation and proposed solution</a:t>
            </a:r>
          </a:p>
          <a:p>
            <a:r>
              <a:rPr lang="en-US" dirty="0" smtClean="0"/>
              <a:t>Requirement analysis</a:t>
            </a:r>
          </a:p>
          <a:p>
            <a:r>
              <a:rPr lang="en-US" dirty="0" smtClean="0"/>
              <a:t>Project design</a:t>
            </a:r>
          </a:p>
          <a:p>
            <a:r>
              <a:rPr lang="en-US" dirty="0" smtClean="0"/>
              <a:t>Project planning and scheduling</a:t>
            </a:r>
          </a:p>
          <a:p>
            <a:r>
              <a:rPr lang="en-US" dirty="0" smtClean="0"/>
              <a:t>Coding and solution</a:t>
            </a:r>
          </a:p>
          <a:p>
            <a:r>
              <a:rPr lang="en-US" dirty="0" smtClean="0"/>
              <a:t>Testing</a:t>
            </a:r>
          </a:p>
          <a:p>
            <a:r>
              <a:rPr lang="en-US" dirty="0" smtClean="0"/>
              <a:t>Advantages and disadvantages</a:t>
            </a:r>
          </a:p>
          <a:p>
            <a:r>
              <a:rPr lang="en-US" dirty="0" smtClean="0"/>
              <a:t>Future scope</a:t>
            </a:r>
          </a:p>
          <a:p>
            <a:r>
              <a:rPr lang="en-US" dirty="0" smtClean="0"/>
              <a:t>conclusion</a:t>
            </a:r>
            <a:endParaRPr lang="en-US" dirty="0"/>
          </a:p>
        </p:txBody>
      </p:sp>
      <p:sp>
        <p:nvSpPr>
          <p:cNvPr id="4" name="TextBox 3"/>
          <p:cNvSpPr txBox="1"/>
          <p:nvPr/>
        </p:nvSpPr>
        <p:spPr>
          <a:xfrm>
            <a:off x="5562600" y="6096000"/>
            <a:ext cx="3276600" cy="369332"/>
          </a:xfrm>
          <a:prstGeom prst="rect">
            <a:avLst/>
          </a:prstGeom>
          <a:noFill/>
        </p:spPr>
        <p:txBody>
          <a:bodyPr wrap="square" rtlCol="0">
            <a:spAutoFit/>
          </a:bodyPr>
          <a:lstStyle/>
          <a:p>
            <a:r>
              <a:rPr lang="en-US" dirty="0" smtClean="0"/>
              <a:t>PNT2022TMID18923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Introduction of intelligent road sign groups in real life scenarios could have great impact on increasing the driving safety by providing the end-user (car driver) with the most accurate information regarding the current road and traffic conditions. Even displaying the information of a suggested driving speed and road surface condition (temperature, icy, wet or dry surface) could result in smoother traffic flows and, what is more important, in increasing a driver’s awareness of the road situation.</a:t>
            </a:r>
          </a:p>
          <a:p>
            <a:endParaRPr lang="en-US" dirty="0"/>
          </a:p>
        </p:txBody>
      </p:sp>
      <p:sp>
        <p:nvSpPr>
          <p:cNvPr id="4" name="TextBox 3"/>
          <p:cNvSpPr txBox="1"/>
          <p:nvPr/>
        </p:nvSpPr>
        <p:spPr>
          <a:xfrm>
            <a:off x="6172200" y="6096000"/>
            <a:ext cx="25908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Our project is capable of serving as a replacement for static signs for a comparatively lower cost and can be implemented in the very near future. </a:t>
            </a:r>
            <a:endParaRPr lang="en-US" dirty="0" smtClean="0"/>
          </a:p>
          <a:p>
            <a:r>
              <a:rPr lang="en-US" dirty="0" smtClean="0"/>
              <a:t>This </a:t>
            </a:r>
            <a:r>
              <a:rPr lang="en-US" dirty="0" smtClean="0"/>
              <a:t>will help reduce a lot of accidents and maintain a more peaceful traffic atmosphere in the country.</a:t>
            </a:r>
            <a:endParaRPr lang="en-US" dirty="0"/>
          </a:p>
        </p:txBody>
      </p:sp>
      <p:sp>
        <p:nvSpPr>
          <p:cNvPr id="4" name="TextBox 3"/>
          <p:cNvSpPr txBox="1"/>
          <p:nvPr/>
        </p:nvSpPr>
        <p:spPr>
          <a:xfrm>
            <a:off x="6096000" y="6096000"/>
            <a:ext cx="2514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70000" lnSpcReduction="20000"/>
          </a:bodyPr>
          <a:lstStyle/>
          <a:p>
            <a:pPr lvl="0"/>
            <a:r>
              <a:rPr lang="en-US" dirty="0" smtClean="0"/>
              <a:t>To replace the static signboards, smart connected signboards are used.</a:t>
            </a:r>
          </a:p>
          <a:p>
            <a:pPr lvl="0"/>
            <a:r>
              <a:rPr lang="en-US" dirty="0" smtClean="0"/>
              <a:t>These smart connected sign boards get the speed limitations from a web app using weather API and update automatically.</a:t>
            </a:r>
          </a:p>
          <a:p>
            <a:pPr lvl="0"/>
            <a:r>
              <a:rPr lang="en-US" dirty="0" smtClean="0"/>
              <a:t>Based on the weather changes the speed may increase or decrease.</a:t>
            </a:r>
          </a:p>
          <a:p>
            <a:pPr lvl="0"/>
            <a:r>
              <a:rPr lang="en-US" dirty="0" smtClean="0"/>
              <a:t>Based on the traffic and fatal situations the diversion signs are displayed.</a:t>
            </a:r>
          </a:p>
          <a:p>
            <a:pPr lvl="0"/>
            <a:r>
              <a:rPr lang="en-US" dirty="0" smtClean="0"/>
              <a:t>Guide (Schools), Warning and Service (Hospitals, Restaurants) signs are also displayed accordingly.</a:t>
            </a:r>
          </a:p>
          <a:p>
            <a:pPr lvl="0"/>
            <a:r>
              <a:rPr lang="en-US" dirty="0" smtClean="0"/>
              <a:t>Different modes of operations can be selected with the help of buttons</a:t>
            </a:r>
            <a:r>
              <a:rPr lang="en-US" dirty="0" smtClean="0"/>
              <a:t>.</a:t>
            </a:r>
          </a:p>
          <a:p>
            <a:pPr lvl="0"/>
            <a:r>
              <a:rPr lang="en-US" dirty="0" smtClean="0"/>
              <a:t>Smart Traffic Management is a system to monitor and control traffic signals using sensors to regulate the flow of traffic and to avoid congestion for a smooth flow of traffic</a:t>
            </a:r>
            <a:r>
              <a:rPr lang="en-US" dirty="0" smtClean="0"/>
              <a:t>.</a:t>
            </a:r>
            <a:r>
              <a:rPr lang="en-US" dirty="0" smtClean="0"/>
              <a:t> </a:t>
            </a:r>
          </a:p>
          <a:p>
            <a:pPr lvl="0"/>
            <a:r>
              <a:rPr lang="en-US" dirty="0" smtClean="0"/>
              <a:t>Prioritizing traffic like ambulances, police etc. is also one application comes under smart traffic management.</a:t>
            </a:r>
          </a:p>
          <a:p>
            <a:endParaRPr lang="en-US" dirty="0"/>
          </a:p>
        </p:txBody>
      </p:sp>
      <p:sp>
        <p:nvSpPr>
          <p:cNvPr id="5" name="TextBox 4"/>
          <p:cNvSpPr txBox="1"/>
          <p:nvPr/>
        </p:nvSpPr>
        <p:spPr>
          <a:xfrm>
            <a:off x="5867400" y="60198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normAutofit fontScale="70000" lnSpcReduction="20000"/>
          </a:bodyPr>
          <a:lstStyle/>
          <a:p>
            <a:pPr lvl="2"/>
            <a:r>
              <a:rPr lang="en-US" sz="2400" dirty="0" smtClean="0"/>
              <a:t>Analysis of crash data has suggested a link between roadside advertising signs and safety.</a:t>
            </a:r>
            <a:endParaRPr lang="en-US" sz="1600" dirty="0" smtClean="0"/>
          </a:p>
          <a:p>
            <a:pPr lvl="2"/>
            <a:r>
              <a:rPr lang="en-US" sz="2400" dirty="0" smtClean="0"/>
              <a:t>Research </a:t>
            </a:r>
            <a:r>
              <a:rPr lang="en-US" sz="2400" dirty="0" smtClean="0"/>
              <a:t>suggests that crash risk increases by </a:t>
            </a:r>
            <a:r>
              <a:rPr lang="en-US" sz="2400" dirty="0" err="1" smtClean="0"/>
              <a:t>appro</a:t>
            </a:r>
            <a:r>
              <a:rPr lang="en-US" sz="2000" dirty="0" err="1" smtClean="0"/>
              <a:t>X</a:t>
            </a:r>
            <a:r>
              <a:rPr lang="en-US" sz="2400" dirty="0" err="1" smtClean="0"/>
              <a:t>imate</a:t>
            </a:r>
            <a:r>
              <a:rPr lang="en-US" sz="2400" dirty="0" smtClean="0"/>
              <a:t> 25–29</a:t>
            </a:r>
            <a:r>
              <a:rPr lang="en-US" sz="2400" dirty="0" smtClean="0"/>
              <a:t>% in the presence of digital roadside advertising signs compared to control areas.</a:t>
            </a:r>
            <a:endParaRPr lang="en-US" sz="1600" dirty="0" smtClean="0"/>
          </a:p>
          <a:p>
            <a:pPr lvl="2"/>
            <a:r>
              <a:rPr lang="en-US" sz="2400" dirty="0" smtClean="0"/>
              <a:t>On </a:t>
            </a:r>
            <a:r>
              <a:rPr lang="en-US" sz="2400" dirty="0" smtClean="0"/>
              <a:t>the other hand, static roadside advertising signs have not been linked with differences in the crash count.</a:t>
            </a:r>
            <a:endParaRPr lang="en-US" sz="1600" dirty="0" smtClean="0"/>
          </a:p>
          <a:p>
            <a:pPr lvl="2"/>
            <a:r>
              <a:rPr lang="en-US" sz="2400" dirty="0" smtClean="0"/>
              <a:t>However</a:t>
            </a:r>
            <a:r>
              <a:rPr lang="en-US" sz="2400" dirty="0" smtClean="0"/>
              <a:t>, this finding is contrary to previous research that suggests differences in crash counts exist in the presence of static roadside advertising.</a:t>
            </a:r>
            <a:endParaRPr lang="en-US" sz="1600" dirty="0" smtClean="0"/>
          </a:p>
          <a:p>
            <a:pPr lvl="2"/>
            <a:r>
              <a:rPr lang="en-US" sz="2400" dirty="0" smtClean="0"/>
              <a:t>The </a:t>
            </a:r>
            <a:r>
              <a:rPr lang="en-US" sz="2400" dirty="0" smtClean="0"/>
              <a:t>quantity and quality of available evidence limit our conclusion.</a:t>
            </a:r>
            <a:endParaRPr lang="en-US" sz="1600" dirty="0" smtClean="0"/>
          </a:p>
          <a:p>
            <a:pPr lvl="2"/>
            <a:r>
              <a:rPr lang="en-US" sz="2400" dirty="0" smtClean="0"/>
              <a:t>Fixed </a:t>
            </a:r>
            <a:r>
              <a:rPr lang="en-US" sz="2400" dirty="0" smtClean="0"/>
              <a:t>object, side swipe and rear end crashes are the most common types of crashes in the presence of roadside advertising signs</a:t>
            </a:r>
            <a:r>
              <a:rPr lang="en-US" sz="2400" dirty="0" smtClean="0"/>
              <a:t>.</a:t>
            </a:r>
          </a:p>
          <a:p>
            <a:pPr lvl="2"/>
            <a:r>
              <a:rPr lang="en-US" sz="2400" dirty="0" smtClean="0"/>
              <a:t>PROBLEM STATEMENT : This </a:t>
            </a:r>
            <a:r>
              <a:rPr lang="en-US" sz="2400" dirty="0" smtClean="0"/>
              <a:t>project will replace the static boards to smart signed boards that will change the speed limits according to the weather climate and show diversion messages if there are accidents in the road and alert messages if there is hospital, schools or any </a:t>
            </a:r>
            <a:r>
              <a:rPr lang="en-US" sz="2400" dirty="0" smtClean="0"/>
              <a:t>road works.</a:t>
            </a:r>
          </a:p>
          <a:p>
            <a:pPr lvl="2"/>
            <a:endParaRPr lang="en-US" sz="1600" dirty="0" smtClean="0"/>
          </a:p>
        </p:txBody>
      </p:sp>
      <p:sp>
        <p:nvSpPr>
          <p:cNvPr id="4" name="TextBox 3"/>
          <p:cNvSpPr txBox="1"/>
          <p:nvPr/>
        </p:nvSpPr>
        <p:spPr>
          <a:xfrm>
            <a:off x="5791200" y="60198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 and proposed solution</a:t>
            </a:r>
            <a:endParaRPr lang="en-US" dirty="0"/>
          </a:p>
        </p:txBody>
      </p:sp>
      <p:sp>
        <p:nvSpPr>
          <p:cNvPr id="3" name="Content Placeholder 2"/>
          <p:cNvSpPr>
            <a:spLocks noGrp="1"/>
          </p:cNvSpPr>
          <p:nvPr>
            <p:ph sz="quarter" idx="1"/>
          </p:nvPr>
        </p:nvSpPr>
        <p:spPr/>
        <p:txBody>
          <a:bodyPr/>
          <a:lstStyle/>
          <a:p>
            <a:pPr>
              <a:buNone/>
            </a:pPr>
            <a:r>
              <a:rPr lang="en-US" dirty="0" smtClean="0"/>
              <a:t>Empathy map</a:t>
            </a:r>
          </a:p>
          <a:p>
            <a:pPr>
              <a:buNone/>
            </a:pPr>
            <a:endParaRPr lang="en-US" dirty="0"/>
          </a:p>
        </p:txBody>
      </p:sp>
      <p:pic>
        <p:nvPicPr>
          <p:cNvPr id="4" name="image3.jpeg"/>
          <p:cNvPicPr/>
          <p:nvPr/>
        </p:nvPicPr>
        <p:blipFill>
          <a:blip r:embed="rId2" cstate="print"/>
          <a:stretch>
            <a:fillRect/>
          </a:stretch>
        </p:blipFill>
        <p:spPr>
          <a:xfrm>
            <a:off x="990600" y="2057400"/>
            <a:ext cx="7162800" cy="4343400"/>
          </a:xfrm>
          <a:prstGeom prst="rect">
            <a:avLst/>
          </a:prstGeom>
        </p:spPr>
      </p:pic>
      <p:sp>
        <p:nvSpPr>
          <p:cNvPr id="5" name="TextBox 4"/>
          <p:cNvSpPr txBox="1"/>
          <p:nvPr/>
        </p:nvSpPr>
        <p:spPr>
          <a:xfrm>
            <a:off x="5791200" y="64008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 and brainstorming</a:t>
            </a:r>
            <a:endParaRPr lang="en-US" dirty="0"/>
          </a:p>
        </p:txBody>
      </p:sp>
      <p:pic>
        <p:nvPicPr>
          <p:cNvPr id="4" name="image4.jpeg"/>
          <p:cNvPicPr>
            <a:picLocks noGrp="1"/>
          </p:cNvPicPr>
          <p:nvPr>
            <p:ph sz="quarter" idx="1"/>
          </p:nvPr>
        </p:nvPicPr>
        <p:blipFill>
          <a:blip r:embed="rId2" cstate="print"/>
          <a:stretch>
            <a:fillRect/>
          </a:stretch>
        </p:blipFill>
        <p:spPr>
          <a:xfrm>
            <a:off x="612775" y="2277183"/>
            <a:ext cx="8153400" cy="3141834"/>
          </a:xfrm>
          <a:prstGeom prst="rect">
            <a:avLst/>
          </a:prstGeom>
        </p:spPr>
      </p:pic>
      <p:sp>
        <p:nvSpPr>
          <p:cNvPr id="5" name="TextBox 4"/>
          <p:cNvSpPr txBox="1"/>
          <p:nvPr/>
        </p:nvSpPr>
        <p:spPr>
          <a:xfrm>
            <a:off x="5943600" y="6096000"/>
            <a:ext cx="28194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 fit</a:t>
            </a:r>
            <a:endParaRPr lang="en-US" dirty="0"/>
          </a:p>
        </p:txBody>
      </p:sp>
      <p:pic>
        <p:nvPicPr>
          <p:cNvPr id="4" name="image5.jpeg"/>
          <p:cNvPicPr>
            <a:picLocks noGrp="1"/>
          </p:cNvPicPr>
          <p:nvPr>
            <p:ph sz="quarter" idx="1"/>
          </p:nvPr>
        </p:nvPicPr>
        <p:blipFill>
          <a:blip r:embed="rId2" cstate="print"/>
          <a:stretch>
            <a:fillRect/>
          </a:stretch>
        </p:blipFill>
        <p:spPr>
          <a:xfrm>
            <a:off x="612775" y="1828800"/>
            <a:ext cx="8153400" cy="4495800"/>
          </a:xfrm>
          <a:prstGeom prst="rect">
            <a:avLst/>
          </a:prstGeom>
        </p:spPr>
      </p:pic>
      <p:sp>
        <p:nvSpPr>
          <p:cNvPr id="5" name="TextBox 4"/>
          <p:cNvSpPr txBox="1"/>
          <p:nvPr/>
        </p:nvSpPr>
        <p:spPr>
          <a:xfrm>
            <a:off x="5867400" y="63246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6.png"/>
          <p:cNvPicPr>
            <a:picLocks noGrp="1"/>
          </p:cNvPicPr>
          <p:nvPr>
            <p:ph sz="quarter" idx="1"/>
          </p:nvPr>
        </p:nvPicPr>
        <p:blipFill>
          <a:blip r:embed="rId2" cstate="print"/>
          <a:stretch>
            <a:fillRect/>
          </a:stretch>
        </p:blipFill>
        <p:spPr>
          <a:xfrm>
            <a:off x="609600" y="1676400"/>
            <a:ext cx="8153400" cy="4419600"/>
          </a:xfrm>
          <a:prstGeom prst="rect">
            <a:avLst/>
          </a:prstGeom>
        </p:spPr>
      </p:pic>
      <p:sp>
        <p:nvSpPr>
          <p:cNvPr id="5" name="TextBox 4"/>
          <p:cNvSpPr txBox="1"/>
          <p:nvPr/>
        </p:nvSpPr>
        <p:spPr>
          <a:xfrm>
            <a:off x="5943600" y="64008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FR-I</a:t>
            </a:r>
            <a:endParaRPr lang="en-US" dirty="0" smtClean="0"/>
          </a:p>
          <a:p>
            <a:r>
              <a:rPr lang="en-US" dirty="0" smtClean="0"/>
              <a:t>User Visibility</a:t>
            </a:r>
          </a:p>
          <a:p>
            <a:r>
              <a:rPr lang="en-US" dirty="0" smtClean="0"/>
              <a:t>Sign Boards should be made of bright colored LEDs capable of attracting driver's attention Not too distracting to cause </a:t>
            </a:r>
            <a:r>
              <a:rPr lang="en-US" dirty="0" smtClean="0"/>
              <a:t>accidents</a:t>
            </a:r>
          </a:p>
          <a:p>
            <a:pPr>
              <a:buNone/>
            </a:pPr>
            <a:r>
              <a:rPr lang="en-US" dirty="0" smtClean="0"/>
              <a:t>FR-2</a:t>
            </a:r>
          </a:p>
          <a:p>
            <a:r>
              <a:rPr lang="en-US" dirty="0" smtClean="0"/>
              <a:t>User </a:t>
            </a:r>
            <a:r>
              <a:rPr lang="en-US" dirty="0" smtClean="0"/>
              <a:t>Understanding</a:t>
            </a:r>
          </a:p>
          <a:p>
            <a:r>
              <a:rPr lang="en-US" dirty="0" smtClean="0"/>
              <a:t>Should display information through means like images/illustrations with text so that the user can understand the signs correctly</a:t>
            </a:r>
          </a:p>
          <a:p>
            <a:pPr>
              <a:buNone/>
            </a:pPr>
            <a:r>
              <a:rPr lang="en-US" dirty="0" smtClean="0"/>
              <a:t>FR-3</a:t>
            </a:r>
          </a:p>
          <a:p>
            <a:r>
              <a:rPr lang="en-US" dirty="0" smtClean="0"/>
              <a:t>User Convenience</a:t>
            </a:r>
          </a:p>
          <a:p>
            <a:r>
              <a:rPr lang="en-US" dirty="0" smtClean="0"/>
              <a:t>Display should be big enough to display all the signs correctly so that it is visible even to far away drivers</a:t>
            </a:r>
          </a:p>
          <a:p>
            <a:pPr>
              <a:buNone/>
            </a:pPr>
            <a:endParaRPr lang="en-US" dirty="0"/>
          </a:p>
        </p:txBody>
      </p:sp>
      <p:sp>
        <p:nvSpPr>
          <p:cNvPr id="4" name="TextBox 3"/>
          <p:cNvSpPr txBox="1"/>
          <p:nvPr/>
        </p:nvSpPr>
        <p:spPr>
          <a:xfrm>
            <a:off x="5638800" y="6019800"/>
            <a:ext cx="2895600" cy="646331"/>
          </a:xfrm>
          <a:prstGeom prst="rect">
            <a:avLst/>
          </a:prstGeom>
          <a:noFill/>
        </p:spPr>
        <p:txBody>
          <a:bodyPr wrap="square" rtlCol="0">
            <a:spAutoFit/>
          </a:bodyPr>
          <a:lstStyle/>
          <a:p>
            <a:r>
              <a:rPr lang="en-US" dirty="0" smtClean="0"/>
              <a:t>PNT2022TMID18923</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TotalTime>
  <Words>939</Words>
  <Application>Microsoft Office PowerPoint</Application>
  <PresentationFormat>On-screen Show (4:3)</PresentationFormat>
  <Paragraphs>115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Signs with smart connectivity for better road safety</vt:lpstr>
      <vt:lpstr>Content:</vt:lpstr>
      <vt:lpstr>Introduction</vt:lpstr>
      <vt:lpstr>Literature Survey</vt:lpstr>
      <vt:lpstr>Ideation and proposed solution</vt:lpstr>
      <vt:lpstr>Ideation and brainstorming</vt:lpstr>
      <vt:lpstr>Problem solution fit</vt:lpstr>
      <vt:lpstr>Slide 8</vt:lpstr>
      <vt:lpstr>Requirement analysis</vt:lpstr>
      <vt:lpstr>Project design</vt:lpstr>
      <vt:lpstr>Solution and technical architecture</vt:lpstr>
      <vt:lpstr>User stories</vt:lpstr>
      <vt:lpstr>Coding and solutioning </vt:lpstr>
      <vt:lpstr>Slide 14</vt:lpstr>
      <vt:lpstr>Testing </vt:lpstr>
      <vt:lpstr>User Acceptance Testing </vt:lpstr>
      <vt:lpstr>Performance Metrics </vt:lpstr>
      <vt:lpstr>Slide 18</vt:lpstr>
      <vt:lpstr>Slide 19</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Signs with smart connectivity for better road safety</dc:title>
  <dc:creator>hari shankar</dc:creator>
  <cp:lastModifiedBy>hari shankar</cp:lastModifiedBy>
  <cp:revision>6</cp:revision>
  <dcterms:created xsi:type="dcterms:W3CDTF">2022-11-20T13:54:17Z</dcterms:created>
  <dcterms:modified xsi:type="dcterms:W3CDTF">2022-11-20T14:47:33Z</dcterms:modified>
</cp:coreProperties>
</file>