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32" autoAdjust="0"/>
  </p:normalViewPr>
  <p:slideViewPr>
    <p:cSldViewPr snapToGrid="0">
      <p:cViewPr varScale="1">
        <p:scale>
          <a:sx n="69" d="100"/>
          <a:sy n="69" d="100"/>
        </p:scale>
        <p:origin x="-78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97403E-4F48-EECD-7344-802F0DE9A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CDA771E-4157-ECB1-EAEB-C07CDF2D0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830AF29B-4CA2-8248-2B07-CF0201043E94}"/>
              </a:ext>
            </a:extLst>
          </p:cNvPr>
          <p:cNvSpPr>
            <a:spLocks noGrp="1"/>
          </p:cNvSpPr>
          <p:nvPr>
            <p:ph type="dt" sz="half" idx="10"/>
          </p:nvPr>
        </p:nvSpPr>
        <p:spPr/>
        <p:txBody>
          <a:bodyPr/>
          <a:lstStyle/>
          <a:p>
            <a:fld id="{216CEE0B-4475-4445-BF4C-E7A175DE3DD6}" type="datetimeFigureOut">
              <a:rPr lang="en-IN" smtClean="0"/>
              <a:pPr/>
              <a:t>27-10-2022</a:t>
            </a:fld>
            <a:endParaRPr lang="en-IN"/>
          </a:p>
        </p:txBody>
      </p:sp>
      <p:sp>
        <p:nvSpPr>
          <p:cNvPr id="5" name="Footer Placeholder 4">
            <a:extLst>
              <a:ext uri="{FF2B5EF4-FFF2-40B4-BE49-F238E27FC236}">
                <a16:creationId xmlns:a16="http://schemas.microsoft.com/office/drawing/2014/main" xmlns="" id="{33893191-6AA4-5B7F-B604-6ADADBC334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FD50D4F-C9A8-B08A-2331-6D286FC41CA7}"/>
              </a:ext>
            </a:extLst>
          </p:cNvPr>
          <p:cNvSpPr>
            <a:spLocks noGrp="1"/>
          </p:cNvSpPr>
          <p:nvPr>
            <p:ph type="sldNum" sz="quarter" idx="12"/>
          </p:nvPr>
        </p:nvSpPr>
        <p:spPr/>
        <p:txBody>
          <a:bodyPr/>
          <a:lstStyle/>
          <a:p>
            <a:fld id="{2FA386D8-AC47-4574-B4BC-E1B8537F426E}" type="slidenum">
              <a:rPr lang="en-IN" smtClean="0"/>
              <a:pPr/>
              <a:t>‹#›</a:t>
            </a:fld>
            <a:endParaRPr lang="en-IN"/>
          </a:p>
        </p:txBody>
      </p:sp>
    </p:spTree>
    <p:extLst>
      <p:ext uri="{BB962C8B-B14F-4D97-AF65-F5344CB8AC3E}">
        <p14:creationId xmlns:p14="http://schemas.microsoft.com/office/powerpoint/2010/main" xmlns="" val="78204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12391-494F-B252-BDD9-E3B4C7E44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DC64587-B3E3-5AB1-3EC3-DC41305227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6D076EA-DB08-3E46-AFD0-5822F87515E6}"/>
              </a:ext>
            </a:extLst>
          </p:cNvPr>
          <p:cNvSpPr>
            <a:spLocks noGrp="1"/>
          </p:cNvSpPr>
          <p:nvPr>
            <p:ph type="dt" sz="half" idx="10"/>
          </p:nvPr>
        </p:nvSpPr>
        <p:spPr/>
        <p:txBody>
          <a:bodyPr/>
          <a:lstStyle/>
          <a:p>
            <a:fld id="{216CEE0B-4475-4445-BF4C-E7A175DE3DD6}" type="datetimeFigureOut">
              <a:rPr lang="en-IN" smtClean="0"/>
              <a:pPr/>
              <a:t>27-10-2022</a:t>
            </a:fld>
            <a:endParaRPr lang="en-IN"/>
          </a:p>
        </p:txBody>
      </p:sp>
      <p:sp>
        <p:nvSpPr>
          <p:cNvPr id="5" name="Footer Placeholder 4">
            <a:extLst>
              <a:ext uri="{FF2B5EF4-FFF2-40B4-BE49-F238E27FC236}">
                <a16:creationId xmlns:a16="http://schemas.microsoft.com/office/drawing/2014/main" xmlns="" id="{C63A1B19-6370-E00C-6AD6-01802080F1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959C37D-D276-DF87-3BB5-A91CE2CA3B07}"/>
              </a:ext>
            </a:extLst>
          </p:cNvPr>
          <p:cNvSpPr>
            <a:spLocks noGrp="1"/>
          </p:cNvSpPr>
          <p:nvPr>
            <p:ph type="sldNum" sz="quarter" idx="12"/>
          </p:nvPr>
        </p:nvSpPr>
        <p:spPr/>
        <p:txBody>
          <a:bodyPr/>
          <a:lstStyle/>
          <a:p>
            <a:fld id="{2FA386D8-AC47-4574-B4BC-E1B8537F426E}" type="slidenum">
              <a:rPr lang="en-IN" smtClean="0"/>
              <a:pPr/>
              <a:t>‹#›</a:t>
            </a:fld>
            <a:endParaRPr lang="en-IN"/>
          </a:p>
        </p:txBody>
      </p:sp>
    </p:spTree>
    <p:extLst>
      <p:ext uri="{BB962C8B-B14F-4D97-AF65-F5344CB8AC3E}">
        <p14:creationId xmlns:p14="http://schemas.microsoft.com/office/powerpoint/2010/main" xmlns="" val="153376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A6F28DE-B329-1648-E221-5435BD6687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544FDC3-9BA3-DFD1-0EE0-86852C3E8A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CF00397-936D-FE4D-CBED-845A20FA7900}"/>
              </a:ext>
            </a:extLst>
          </p:cNvPr>
          <p:cNvSpPr>
            <a:spLocks noGrp="1"/>
          </p:cNvSpPr>
          <p:nvPr>
            <p:ph type="dt" sz="half" idx="10"/>
          </p:nvPr>
        </p:nvSpPr>
        <p:spPr/>
        <p:txBody>
          <a:bodyPr/>
          <a:lstStyle/>
          <a:p>
            <a:fld id="{216CEE0B-4475-4445-BF4C-E7A175DE3DD6}" type="datetimeFigureOut">
              <a:rPr lang="en-IN" smtClean="0"/>
              <a:pPr/>
              <a:t>27-10-2022</a:t>
            </a:fld>
            <a:endParaRPr lang="en-IN"/>
          </a:p>
        </p:txBody>
      </p:sp>
      <p:sp>
        <p:nvSpPr>
          <p:cNvPr id="5" name="Footer Placeholder 4">
            <a:extLst>
              <a:ext uri="{FF2B5EF4-FFF2-40B4-BE49-F238E27FC236}">
                <a16:creationId xmlns:a16="http://schemas.microsoft.com/office/drawing/2014/main" xmlns="" id="{AA60A307-7D84-80CC-5A6C-F2996EB64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72F9BAA-59B7-DDC5-D5FF-4D6737A7874F}"/>
              </a:ext>
            </a:extLst>
          </p:cNvPr>
          <p:cNvSpPr>
            <a:spLocks noGrp="1"/>
          </p:cNvSpPr>
          <p:nvPr>
            <p:ph type="sldNum" sz="quarter" idx="12"/>
          </p:nvPr>
        </p:nvSpPr>
        <p:spPr/>
        <p:txBody>
          <a:bodyPr/>
          <a:lstStyle/>
          <a:p>
            <a:fld id="{2FA386D8-AC47-4574-B4BC-E1B8537F426E}" type="slidenum">
              <a:rPr lang="en-IN" smtClean="0"/>
              <a:pPr/>
              <a:t>‹#›</a:t>
            </a:fld>
            <a:endParaRPr lang="en-IN"/>
          </a:p>
        </p:txBody>
      </p:sp>
    </p:spTree>
    <p:extLst>
      <p:ext uri="{BB962C8B-B14F-4D97-AF65-F5344CB8AC3E}">
        <p14:creationId xmlns:p14="http://schemas.microsoft.com/office/powerpoint/2010/main" xmlns="" val="71896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2796DA-6902-68A3-8F82-FFC0515AD3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B2D6B2A-AB73-E0CE-621F-52E58DA63B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7D83A3E-CF61-D9B9-8E1F-7D0B76085187}"/>
              </a:ext>
            </a:extLst>
          </p:cNvPr>
          <p:cNvSpPr>
            <a:spLocks noGrp="1"/>
          </p:cNvSpPr>
          <p:nvPr>
            <p:ph type="dt" sz="half" idx="10"/>
          </p:nvPr>
        </p:nvSpPr>
        <p:spPr/>
        <p:txBody>
          <a:bodyPr/>
          <a:lstStyle/>
          <a:p>
            <a:fld id="{216CEE0B-4475-4445-BF4C-E7A175DE3DD6}" type="datetimeFigureOut">
              <a:rPr lang="en-IN" smtClean="0"/>
              <a:pPr/>
              <a:t>27-10-2022</a:t>
            </a:fld>
            <a:endParaRPr lang="en-IN"/>
          </a:p>
        </p:txBody>
      </p:sp>
      <p:sp>
        <p:nvSpPr>
          <p:cNvPr id="5" name="Footer Placeholder 4">
            <a:extLst>
              <a:ext uri="{FF2B5EF4-FFF2-40B4-BE49-F238E27FC236}">
                <a16:creationId xmlns:a16="http://schemas.microsoft.com/office/drawing/2014/main" xmlns="" id="{2997D67E-2934-5020-7FE6-AA96B977F1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6DBC2F6-0FE4-8EFF-E5FA-DC6019386E52}"/>
              </a:ext>
            </a:extLst>
          </p:cNvPr>
          <p:cNvSpPr>
            <a:spLocks noGrp="1"/>
          </p:cNvSpPr>
          <p:nvPr>
            <p:ph type="sldNum" sz="quarter" idx="12"/>
          </p:nvPr>
        </p:nvSpPr>
        <p:spPr/>
        <p:txBody>
          <a:bodyPr/>
          <a:lstStyle/>
          <a:p>
            <a:fld id="{2FA386D8-AC47-4574-B4BC-E1B8537F426E}" type="slidenum">
              <a:rPr lang="en-IN" smtClean="0"/>
              <a:pPr/>
              <a:t>‹#›</a:t>
            </a:fld>
            <a:endParaRPr lang="en-IN"/>
          </a:p>
        </p:txBody>
      </p:sp>
    </p:spTree>
    <p:extLst>
      <p:ext uri="{BB962C8B-B14F-4D97-AF65-F5344CB8AC3E}">
        <p14:creationId xmlns:p14="http://schemas.microsoft.com/office/powerpoint/2010/main" xmlns="" val="145138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78F0C6-C7FE-0B22-5938-F4DA8DA39C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4214BED-9DBF-FEDA-F006-39B8D0B797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8E6B6BE-59FD-0819-D1B0-19CD68CC7933}"/>
              </a:ext>
            </a:extLst>
          </p:cNvPr>
          <p:cNvSpPr>
            <a:spLocks noGrp="1"/>
          </p:cNvSpPr>
          <p:nvPr>
            <p:ph type="dt" sz="half" idx="10"/>
          </p:nvPr>
        </p:nvSpPr>
        <p:spPr/>
        <p:txBody>
          <a:bodyPr/>
          <a:lstStyle/>
          <a:p>
            <a:fld id="{216CEE0B-4475-4445-BF4C-E7A175DE3DD6}" type="datetimeFigureOut">
              <a:rPr lang="en-IN" smtClean="0"/>
              <a:pPr/>
              <a:t>27-10-2022</a:t>
            </a:fld>
            <a:endParaRPr lang="en-IN"/>
          </a:p>
        </p:txBody>
      </p:sp>
      <p:sp>
        <p:nvSpPr>
          <p:cNvPr id="5" name="Footer Placeholder 4">
            <a:extLst>
              <a:ext uri="{FF2B5EF4-FFF2-40B4-BE49-F238E27FC236}">
                <a16:creationId xmlns:a16="http://schemas.microsoft.com/office/drawing/2014/main" xmlns="" id="{20E32AD2-404C-8073-CCCA-61204BF4C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F9F3F3E-A121-7E76-78A4-8477A317457C}"/>
              </a:ext>
            </a:extLst>
          </p:cNvPr>
          <p:cNvSpPr>
            <a:spLocks noGrp="1"/>
          </p:cNvSpPr>
          <p:nvPr>
            <p:ph type="sldNum" sz="quarter" idx="12"/>
          </p:nvPr>
        </p:nvSpPr>
        <p:spPr/>
        <p:txBody>
          <a:bodyPr/>
          <a:lstStyle/>
          <a:p>
            <a:fld id="{2FA386D8-AC47-4574-B4BC-E1B8537F426E}" type="slidenum">
              <a:rPr lang="en-IN" smtClean="0"/>
              <a:pPr/>
              <a:t>‹#›</a:t>
            </a:fld>
            <a:endParaRPr lang="en-IN"/>
          </a:p>
        </p:txBody>
      </p:sp>
    </p:spTree>
    <p:extLst>
      <p:ext uri="{BB962C8B-B14F-4D97-AF65-F5344CB8AC3E}">
        <p14:creationId xmlns:p14="http://schemas.microsoft.com/office/powerpoint/2010/main" xmlns="" val="28715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5465AB-6500-30EF-CECC-9FA7BEFEB1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FCDFB97-0556-250B-04A5-E2903D95AC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47CD0C3-521D-A776-7030-6C07378145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2CFA7D8-B855-8E6D-B225-1BF5FE325BFF}"/>
              </a:ext>
            </a:extLst>
          </p:cNvPr>
          <p:cNvSpPr>
            <a:spLocks noGrp="1"/>
          </p:cNvSpPr>
          <p:nvPr>
            <p:ph type="dt" sz="half" idx="10"/>
          </p:nvPr>
        </p:nvSpPr>
        <p:spPr/>
        <p:txBody>
          <a:bodyPr/>
          <a:lstStyle/>
          <a:p>
            <a:fld id="{216CEE0B-4475-4445-BF4C-E7A175DE3DD6}" type="datetimeFigureOut">
              <a:rPr lang="en-IN" smtClean="0"/>
              <a:pPr/>
              <a:t>27-10-2022</a:t>
            </a:fld>
            <a:endParaRPr lang="en-IN"/>
          </a:p>
        </p:txBody>
      </p:sp>
      <p:sp>
        <p:nvSpPr>
          <p:cNvPr id="6" name="Footer Placeholder 5">
            <a:extLst>
              <a:ext uri="{FF2B5EF4-FFF2-40B4-BE49-F238E27FC236}">
                <a16:creationId xmlns:a16="http://schemas.microsoft.com/office/drawing/2014/main" xmlns="" id="{6C367F0A-9052-F6DF-4EAF-DDDFAB7E47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D22CAFB-BF7B-7A72-CFCA-426DDE5B3E7B}"/>
              </a:ext>
            </a:extLst>
          </p:cNvPr>
          <p:cNvSpPr>
            <a:spLocks noGrp="1"/>
          </p:cNvSpPr>
          <p:nvPr>
            <p:ph type="sldNum" sz="quarter" idx="12"/>
          </p:nvPr>
        </p:nvSpPr>
        <p:spPr/>
        <p:txBody>
          <a:bodyPr/>
          <a:lstStyle/>
          <a:p>
            <a:fld id="{2FA386D8-AC47-4574-B4BC-E1B8537F426E}" type="slidenum">
              <a:rPr lang="en-IN" smtClean="0"/>
              <a:pPr/>
              <a:t>‹#›</a:t>
            </a:fld>
            <a:endParaRPr lang="en-IN"/>
          </a:p>
        </p:txBody>
      </p:sp>
    </p:spTree>
    <p:extLst>
      <p:ext uri="{BB962C8B-B14F-4D97-AF65-F5344CB8AC3E}">
        <p14:creationId xmlns:p14="http://schemas.microsoft.com/office/powerpoint/2010/main" xmlns="" val="379652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B1C916-0127-625A-9D07-C7FD2EF48B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1867817-57A5-F305-C017-58ABC8DB8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658C783-9853-B91E-7971-FA163B9F6D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D616617-E2E2-69C1-4DD5-940E49CB8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1F256A9-81CF-1B97-D013-655FA7EE9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6009C8B-FB57-146C-F1E0-FEA513987B4F}"/>
              </a:ext>
            </a:extLst>
          </p:cNvPr>
          <p:cNvSpPr>
            <a:spLocks noGrp="1"/>
          </p:cNvSpPr>
          <p:nvPr>
            <p:ph type="dt" sz="half" idx="10"/>
          </p:nvPr>
        </p:nvSpPr>
        <p:spPr/>
        <p:txBody>
          <a:bodyPr/>
          <a:lstStyle/>
          <a:p>
            <a:fld id="{216CEE0B-4475-4445-BF4C-E7A175DE3DD6}" type="datetimeFigureOut">
              <a:rPr lang="en-IN" smtClean="0"/>
              <a:pPr/>
              <a:t>27-10-2022</a:t>
            </a:fld>
            <a:endParaRPr lang="en-IN"/>
          </a:p>
        </p:txBody>
      </p:sp>
      <p:sp>
        <p:nvSpPr>
          <p:cNvPr id="8" name="Footer Placeholder 7">
            <a:extLst>
              <a:ext uri="{FF2B5EF4-FFF2-40B4-BE49-F238E27FC236}">
                <a16:creationId xmlns:a16="http://schemas.microsoft.com/office/drawing/2014/main" xmlns="" id="{109B14B0-38D1-C145-B332-55917BE7C3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8310319-FCD5-B576-0D99-02A3BAEBC830}"/>
              </a:ext>
            </a:extLst>
          </p:cNvPr>
          <p:cNvSpPr>
            <a:spLocks noGrp="1"/>
          </p:cNvSpPr>
          <p:nvPr>
            <p:ph type="sldNum" sz="quarter" idx="12"/>
          </p:nvPr>
        </p:nvSpPr>
        <p:spPr/>
        <p:txBody>
          <a:bodyPr/>
          <a:lstStyle/>
          <a:p>
            <a:fld id="{2FA386D8-AC47-4574-B4BC-E1B8537F426E}" type="slidenum">
              <a:rPr lang="en-IN" smtClean="0"/>
              <a:pPr/>
              <a:t>‹#›</a:t>
            </a:fld>
            <a:endParaRPr lang="en-IN"/>
          </a:p>
        </p:txBody>
      </p:sp>
    </p:spTree>
    <p:extLst>
      <p:ext uri="{BB962C8B-B14F-4D97-AF65-F5344CB8AC3E}">
        <p14:creationId xmlns:p14="http://schemas.microsoft.com/office/powerpoint/2010/main" xmlns="" val="55044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C1F4DB-378C-EE6F-3A45-FD37F0A040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D2C5B30-AB1C-1520-9409-E405568B5D35}"/>
              </a:ext>
            </a:extLst>
          </p:cNvPr>
          <p:cNvSpPr>
            <a:spLocks noGrp="1"/>
          </p:cNvSpPr>
          <p:nvPr>
            <p:ph type="dt" sz="half" idx="10"/>
          </p:nvPr>
        </p:nvSpPr>
        <p:spPr/>
        <p:txBody>
          <a:bodyPr/>
          <a:lstStyle/>
          <a:p>
            <a:fld id="{216CEE0B-4475-4445-BF4C-E7A175DE3DD6}" type="datetimeFigureOut">
              <a:rPr lang="en-IN" smtClean="0"/>
              <a:pPr/>
              <a:t>27-10-2022</a:t>
            </a:fld>
            <a:endParaRPr lang="en-IN"/>
          </a:p>
        </p:txBody>
      </p:sp>
      <p:sp>
        <p:nvSpPr>
          <p:cNvPr id="4" name="Footer Placeholder 3">
            <a:extLst>
              <a:ext uri="{FF2B5EF4-FFF2-40B4-BE49-F238E27FC236}">
                <a16:creationId xmlns:a16="http://schemas.microsoft.com/office/drawing/2014/main" xmlns="" id="{DF82F008-8186-69B0-03D8-862A50E40D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6E6C4A1-64D3-AF4E-D5C4-B48514D7D7ED}"/>
              </a:ext>
            </a:extLst>
          </p:cNvPr>
          <p:cNvSpPr>
            <a:spLocks noGrp="1"/>
          </p:cNvSpPr>
          <p:nvPr>
            <p:ph type="sldNum" sz="quarter" idx="12"/>
          </p:nvPr>
        </p:nvSpPr>
        <p:spPr/>
        <p:txBody>
          <a:bodyPr/>
          <a:lstStyle/>
          <a:p>
            <a:fld id="{2FA386D8-AC47-4574-B4BC-E1B8537F426E}" type="slidenum">
              <a:rPr lang="en-IN" smtClean="0"/>
              <a:pPr/>
              <a:t>‹#›</a:t>
            </a:fld>
            <a:endParaRPr lang="en-IN"/>
          </a:p>
        </p:txBody>
      </p:sp>
    </p:spTree>
    <p:extLst>
      <p:ext uri="{BB962C8B-B14F-4D97-AF65-F5344CB8AC3E}">
        <p14:creationId xmlns:p14="http://schemas.microsoft.com/office/powerpoint/2010/main" xmlns="" val="381041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5E13FA5-8979-0DE9-3489-D0DF85896D9C}"/>
              </a:ext>
            </a:extLst>
          </p:cNvPr>
          <p:cNvSpPr>
            <a:spLocks noGrp="1"/>
          </p:cNvSpPr>
          <p:nvPr>
            <p:ph type="dt" sz="half" idx="10"/>
          </p:nvPr>
        </p:nvSpPr>
        <p:spPr/>
        <p:txBody>
          <a:bodyPr/>
          <a:lstStyle/>
          <a:p>
            <a:fld id="{216CEE0B-4475-4445-BF4C-E7A175DE3DD6}" type="datetimeFigureOut">
              <a:rPr lang="en-IN" smtClean="0"/>
              <a:pPr/>
              <a:t>27-10-2022</a:t>
            </a:fld>
            <a:endParaRPr lang="en-IN"/>
          </a:p>
        </p:txBody>
      </p:sp>
      <p:sp>
        <p:nvSpPr>
          <p:cNvPr id="3" name="Footer Placeholder 2">
            <a:extLst>
              <a:ext uri="{FF2B5EF4-FFF2-40B4-BE49-F238E27FC236}">
                <a16:creationId xmlns:a16="http://schemas.microsoft.com/office/drawing/2014/main" xmlns="" id="{0E99B92A-99C5-F29A-6739-5C0A8C646C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9735798-0142-8CC1-84A0-9B229B2806B9}"/>
              </a:ext>
            </a:extLst>
          </p:cNvPr>
          <p:cNvSpPr>
            <a:spLocks noGrp="1"/>
          </p:cNvSpPr>
          <p:nvPr>
            <p:ph type="sldNum" sz="quarter" idx="12"/>
          </p:nvPr>
        </p:nvSpPr>
        <p:spPr/>
        <p:txBody>
          <a:bodyPr/>
          <a:lstStyle/>
          <a:p>
            <a:fld id="{2FA386D8-AC47-4574-B4BC-E1B8537F426E}" type="slidenum">
              <a:rPr lang="en-IN" smtClean="0"/>
              <a:pPr/>
              <a:t>‹#›</a:t>
            </a:fld>
            <a:endParaRPr lang="en-IN"/>
          </a:p>
        </p:txBody>
      </p:sp>
    </p:spTree>
    <p:extLst>
      <p:ext uri="{BB962C8B-B14F-4D97-AF65-F5344CB8AC3E}">
        <p14:creationId xmlns:p14="http://schemas.microsoft.com/office/powerpoint/2010/main" xmlns="" val="62795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A5968E-BD12-6E7E-031C-09C793C74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A4FCD4B-0B40-2508-524D-D2DE0D340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1D4F678-70F0-986E-64C2-7CFC51EF7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CFACE6-D4F6-6044-EF57-557CC30B24D2}"/>
              </a:ext>
            </a:extLst>
          </p:cNvPr>
          <p:cNvSpPr>
            <a:spLocks noGrp="1"/>
          </p:cNvSpPr>
          <p:nvPr>
            <p:ph type="dt" sz="half" idx="10"/>
          </p:nvPr>
        </p:nvSpPr>
        <p:spPr/>
        <p:txBody>
          <a:bodyPr/>
          <a:lstStyle/>
          <a:p>
            <a:fld id="{216CEE0B-4475-4445-BF4C-E7A175DE3DD6}" type="datetimeFigureOut">
              <a:rPr lang="en-IN" smtClean="0"/>
              <a:pPr/>
              <a:t>27-10-2022</a:t>
            </a:fld>
            <a:endParaRPr lang="en-IN"/>
          </a:p>
        </p:txBody>
      </p:sp>
      <p:sp>
        <p:nvSpPr>
          <p:cNvPr id="6" name="Footer Placeholder 5">
            <a:extLst>
              <a:ext uri="{FF2B5EF4-FFF2-40B4-BE49-F238E27FC236}">
                <a16:creationId xmlns:a16="http://schemas.microsoft.com/office/drawing/2014/main" xmlns="" id="{5E66B85D-14BF-EABE-E765-3C455C3A76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FF7A99A-7CE5-A3FC-4AE7-04521E429E66}"/>
              </a:ext>
            </a:extLst>
          </p:cNvPr>
          <p:cNvSpPr>
            <a:spLocks noGrp="1"/>
          </p:cNvSpPr>
          <p:nvPr>
            <p:ph type="sldNum" sz="quarter" idx="12"/>
          </p:nvPr>
        </p:nvSpPr>
        <p:spPr/>
        <p:txBody>
          <a:bodyPr/>
          <a:lstStyle/>
          <a:p>
            <a:fld id="{2FA386D8-AC47-4574-B4BC-E1B8537F426E}" type="slidenum">
              <a:rPr lang="en-IN" smtClean="0"/>
              <a:pPr/>
              <a:t>‹#›</a:t>
            </a:fld>
            <a:endParaRPr lang="en-IN"/>
          </a:p>
        </p:txBody>
      </p:sp>
    </p:spTree>
    <p:extLst>
      <p:ext uri="{BB962C8B-B14F-4D97-AF65-F5344CB8AC3E}">
        <p14:creationId xmlns:p14="http://schemas.microsoft.com/office/powerpoint/2010/main" xmlns="" val="112484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7606EA-74B7-2F48-9369-A0A962C14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CFBC5CF-C373-16DF-B250-4A68E1FC19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E919F3B-80EA-DB57-0F56-542D33A2A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94E5A65-394C-B6DB-F279-ABD17991E9AD}"/>
              </a:ext>
            </a:extLst>
          </p:cNvPr>
          <p:cNvSpPr>
            <a:spLocks noGrp="1"/>
          </p:cNvSpPr>
          <p:nvPr>
            <p:ph type="dt" sz="half" idx="10"/>
          </p:nvPr>
        </p:nvSpPr>
        <p:spPr/>
        <p:txBody>
          <a:bodyPr/>
          <a:lstStyle/>
          <a:p>
            <a:fld id="{216CEE0B-4475-4445-BF4C-E7A175DE3DD6}" type="datetimeFigureOut">
              <a:rPr lang="en-IN" smtClean="0"/>
              <a:pPr/>
              <a:t>27-10-2022</a:t>
            </a:fld>
            <a:endParaRPr lang="en-IN"/>
          </a:p>
        </p:txBody>
      </p:sp>
      <p:sp>
        <p:nvSpPr>
          <p:cNvPr id="6" name="Footer Placeholder 5">
            <a:extLst>
              <a:ext uri="{FF2B5EF4-FFF2-40B4-BE49-F238E27FC236}">
                <a16:creationId xmlns:a16="http://schemas.microsoft.com/office/drawing/2014/main" xmlns="" id="{6DFCE2BF-1F07-2CCA-CA5A-28D379B58D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0216DA5-9055-91A9-C3D7-C3CBB408AC90}"/>
              </a:ext>
            </a:extLst>
          </p:cNvPr>
          <p:cNvSpPr>
            <a:spLocks noGrp="1"/>
          </p:cNvSpPr>
          <p:nvPr>
            <p:ph type="sldNum" sz="quarter" idx="12"/>
          </p:nvPr>
        </p:nvSpPr>
        <p:spPr/>
        <p:txBody>
          <a:bodyPr/>
          <a:lstStyle/>
          <a:p>
            <a:fld id="{2FA386D8-AC47-4574-B4BC-E1B8537F426E}" type="slidenum">
              <a:rPr lang="en-IN" smtClean="0"/>
              <a:pPr/>
              <a:t>‹#›</a:t>
            </a:fld>
            <a:endParaRPr lang="en-IN"/>
          </a:p>
        </p:txBody>
      </p:sp>
    </p:spTree>
    <p:extLst>
      <p:ext uri="{BB962C8B-B14F-4D97-AF65-F5344CB8AC3E}">
        <p14:creationId xmlns:p14="http://schemas.microsoft.com/office/powerpoint/2010/main" xmlns="" val="127372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1F9F2D2-238B-DB67-DC65-67A26208F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4697E35-6465-1C6E-D9AE-047C119E27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7826E07-26EC-0D1F-CA6F-7FA6173C0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CEE0B-4475-4445-BF4C-E7A175DE3DD6}" type="datetimeFigureOut">
              <a:rPr lang="en-IN" smtClean="0"/>
              <a:pPr/>
              <a:t>27-10-2022</a:t>
            </a:fld>
            <a:endParaRPr lang="en-IN"/>
          </a:p>
        </p:txBody>
      </p:sp>
      <p:sp>
        <p:nvSpPr>
          <p:cNvPr id="5" name="Footer Placeholder 4">
            <a:extLst>
              <a:ext uri="{FF2B5EF4-FFF2-40B4-BE49-F238E27FC236}">
                <a16:creationId xmlns:a16="http://schemas.microsoft.com/office/drawing/2014/main" xmlns="" id="{D39E77A0-6D1F-995F-A09F-437135E75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8CFFE3B-D2B4-A9B7-6625-B2CD75DE7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386D8-AC47-4574-B4BC-E1B8537F426E}" type="slidenum">
              <a:rPr lang="en-IN" smtClean="0"/>
              <a:pPr/>
              <a:t>‹#›</a:t>
            </a:fld>
            <a:endParaRPr lang="en-IN"/>
          </a:p>
        </p:txBody>
      </p:sp>
    </p:spTree>
    <p:extLst>
      <p:ext uri="{BB962C8B-B14F-4D97-AF65-F5344CB8AC3E}">
        <p14:creationId xmlns:p14="http://schemas.microsoft.com/office/powerpoint/2010/main" xmlns="" val="1160496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8740B9-A8C0-0470-6FA0-752CB7A2959D}"/>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xmlns="" id="{7B495AE5-9E86-117E-B6FD-3F512B325BA4}"/>
              </a:ext>
            </a:extLst>
          </p:cNvPr>
          <p:cNvSpPr>
            <a:spLocks noGrp="1"/>
          </p:cNvSpPr>
          <p:nvPr>
            <p:ph type="subTitle" idx="1"/>
          </p:nvPr>
        </p:nvSpPr>
        <p:spPr/>
        <p:txBody>
          <a:bodyPr/>
          <a:lstStyle/>
          <a:p>
            <a:endParaRPr lang="en-IN"/>
          </a:p>
        </p:txBody>
      </p:sp>
      <p:graphicFrame>
        <p:nvGraphicFramePr>
          <p:cNvPr id="4" name="Table 4">
            <a:extLst>
              <a:ext uri="{FF2B5EF4-FFF2-40B4-BE49-F238E27FC236}">
                <a16:creationId xmlns:a16="http://schemas.microsoft.com/office/drawing/2014/main" xmlns="" id="{36225F89-9365-33BB-FA42-04A4785B862D}"/>
              </a:ext>
            </a:extLst>
          </p:cNvPr>
          <p:cNvGraphicFramePr>
            <a:graphicFrameLocks noGrp="1"/>
          </p:cNvGraphicFramePr>
          <p:nvPr>
            <p:extLst>
              <p:ext uri="{D42A27DB-BD31-4B8C-83A1-F6EECF244321}">
                <p14:modId xmlns:p14="http://schemas.microsoft.com/office/powerpoint/2010/main" xmlns="" val="527936270"/>
              </p:ext>
            </p:extLst>
          </p:nvPr>
        </p:nvGraphicFramePr>
        <p:xfrm>
          <a:off x="147734" y="45720"/>
          <a:ext cx="11896531" cy="6766560"/>
        </p:xfrm>
        <a:graphic>
          <a:graphicData uri="http://schemas.openxmlformats.org/drawingml/2006/table">
            <a:tbl>
              <a:tblPr firstRow="1" bandRow="1">
                <a:tableStyleId>{93296810-A885-4BE3-A3E7-6D5BEEA58F35}</a:tableStyleId>
              </a:tblPr>
              <a:tblGrid>
                <a:gridCol w="477417">
                  <a:extLst>
                    <a:ext uri="{9D8B030D-6E8A-4147-A177-3AD203B41FA5}">
                      <a16:colId xmlns:a16="http://schemas.microsoft.com/office/drawing/2014/main" xmlns="" val="693239809"/>
                    </a:ext>
                  </a:extLst>
                </a:gridCol>
                <a:gridCol w="3620278">
                  <a:extLst>
                    <a:ext uri="{9D8B030D-6E8A-4147-A177-3AD203B41FA5}">
                      <a16:colId xmlns:a16="http://schemas.microsoft.com/office/drawing/2014/main" xmlns="" val="4181792162"/>
                    </a:ext>
                  </a:extLst>
                </a:gridCol>
                <a:gridCol w="2901820">
                  <a:extLst>
                    <a:ext uri="{9D8B030D-6E8A-4147-A177-3AD203B41FA5}">
                      <a16:colId xmlns:a16="http://schemas.microsoft.com/office/drawing/2014/main" xmlns="" val="2934005819"/>
                    </a:ext>
                  </a:extLst>
                </a:gridCol>
                <a:gridCol w="1259633">
                  <a:extLst>
                    <a:ext uri="{9D8B030D-6E8A-4147-A177-3AD203B41FA5}">
                      <a16:colId xmlns:a16="http://schemas.microsoft.com/office/drawing/2014/main" xmlns="" val="3426221413"/>
                    </a:ext>
                  </a:extLst>
                </a:gridCol>
                <a:gridCol w="3637383">
                  <a:extLst>
                    <a:ext uri="{9D8B030D-6E8A-4147-A177-3AD203B41FA5}">
                      <a16:colId xmlns:a16="http://schemas.microsoft.com/office/drawing/2014/main" xmlns="" val="517755458"/>
                    </a:ext>
                  </a:extLst>
                </a:gridCol>
              </a:tblGrid>
              <a:tr h="626840">
                <a:tc>
                  <a:txBody>
                    <a:bodyPr/>
                    <a:lstStyle/>
                    <a:p>
                      <a:r>
                        <a:rPr lang="en-IN" sz="1800" b="0" i="0" kern="1200" dirty="0">
                          <a:solidFill>
                            <a:schemeClr val="lt1"/>
                          </a:solidFill>
                          <a:effectLst/>
                          <a:latin typeface="+mn-lt"/>
                          <a:ea typeface="+mn-ea"/>
                          <a:cs typeface="+mn-cs"/>
                        </a:rPr>
                        <a:t>Sr. No</a:t>
                      </a:r>
                      <a:endParaRPr lang="en-IN" sz="1800" dirty="0"/>
                    </a:p>
                  </a:txBody>
                  <a:tcPr/>
                </a:tc>
                <a:tc>
                  <a:txBody>
                    <a:bodyPr/>
                    <a:lstStyle/>
                    <a:p>
                      <a:r>
                        <a:rPr lang="en-IN" sz="1800" b="0" i="0" kern="1200" dirty="0">
                          <a:solidFill>
                            <a:schemeClr val="lt1"/>
                          </a:solidFill>
                          <a:effectLst/>
                          <a:latin typeface="+mn-lt"/>
                          <a:ea typeface="+mn-ea"/>
                          <a:cs typeface="+mn-cs"/>
                        </a:rPr>
                        <a:t>   	Paper Title </a:t>
                      </a:r>
                      <a:endParaRPr lang="en-IN" sz="1800" dirty="0"/>
                    </a:p>
                  </a:txBody>
                  <a:tcPr/>
                </a:tc>
                <a:tc>
                  <a:txBody>
                    <a:bodyPr/>
                    <a:lstStyle/>
                    <a:p>
                      <a:r>
                        <a:rPr lang="en-US" sz="1800" b="0" i="0" kern="1200" dirty="0">
                          <a:solidFill>
                            <a:schemeClr val="lt1"/>
                          </a:solidFill>
                          <a:effectLst/>
                          <a:latin typeface="+mn-lt"/>
                          <a:ea typeface="+mn-ea"/>
                          <a:cs typeface="+mn-cs"/>
                        </a:rPr>
                        <a:t>        </a:t>
                      </a:r>
                      <a:r>
                        <a:rPr lang="en-IN" sz="1800" b="0" i="0" kern="1200" dirty="0">
                          <a:solidFill>
                            <a:schemeClr val="lt1"/>
                          </a:solidFill>
                          <a:effectLst/>
                          <a:latin typeface="+mn-lt"/>
                          <a:ea typeface="+mn-ea"/>
                          <a:cs typeface="+mn-cs"/>
                        </a:rPr>
                        <a:t>Author Name</a:t>
                      </a:r>
                      <a:endParaRPr lang="en-IN" sz="1800" dirty="0"/>
                    </a:p>
                  </a:txBody>
                  <a:tcPr/>
                </a:tc>
                <a:tc>
                  <a:txBody>
                    <a:bodyPr/>
                    <a:lstStyle/>
                    <a:p>
                      <a:r>
                        <a:rPr lang="en-IN" sz="1800" b="0" i="0" kern="1200" dirty="0">
                          <a:solidFill>
                            <a:schemeClr val="lt1"/>
                          </a:solidFill>
                          <a:effectLst/>
                          <a:latin typeface="+mn-lt"/>
                          <a:ea typeface="+mn-ea"/>
                          <a:cs typeface="+mn-cs"/>
                        </a:rPr>
                        <a:t>Publication </a:t>
                      </a:r>
                    </a:p>
                    <a:p>
                      <a:r>
                        <a:rPr lang="en-IN" sz="1800" b="0" i="0" kern="1200" dirty="0">
                          <a:solidFill>
                            <a:schemeClr val="lt1"/>
                          </a:solidFill>
                          <a:effectLst/>
                          <a:latin typeface="+mn-lt"/>
                          <a:ea typeface="+mn-ea"/>
                          <a:cs typeface="+mn-cs"/>
                        </a:rPr>
                        <a:t>Year</a:t>
                      </a:r>
                    </a:p>
                  </a:txBody>
                  <a:tcPr/>
                </a:tc>
                <a:tc>
                  <a:txBody>
                    <a:bodyPr/>
                    <a:lstStyle/>
                    <a:p>
                      <a:r>
                        <a:rPr lang="en-IN" sz="1800" b="0" i="0" kern="1200" dirty="0">
                          <a:solidFill>
                            <a:schemeClr val="lt1"/>
                          </a:solidFill>
                          <a:effectLst/>
                          <a:latin typeface="+mn-lt"/>
                          <a:ea typeface="+mn-ea"/>
                          <a:cs typeface="+mn-cs"/>
                        </a:rPr>
                        <a:t>           Result</a:t>
                      </a:r>
                      <a:endParaRPr lang="en-IN" sz="1800" dirty="0"/>
                    </a:p>
                  </a:txBody>
                  <a:tcPr/>
                </a:tc>
                <a:extLst>
                  <a:ext uri="{0D108BD9-81ED-4DB2-BD59-A6C34878D82A}">
                    <a16:rowId xmlns:a16="http://schemas.microsoft.com/office/drawing/2014/main" xmlns="" val="2496406430"/>
                  </a:ext>
                </a:extLst>
              </a:tr>
              <a:tr h="1432778">
                <a:tc>
                  <a:txBody>
                    <a:bodyPr/>
                    <a:lstStyle/>
                    <a:p>
                      <a:r>
                        <a:rPr lang="en-US" sz="1800" dirty="0"/>
                        <a:t>1.</a:t>
                      </a:r>
                      <a:endParaRPr lang="en-IN" sz="1800" dirty="0"/>
                    </a:p>
                  </a:txBody>
                  <a:tcPr/>
                </a:tc>
                <a:tc>
                  <a:txBody>
                    <a:bodyPr/>
                    <a:lstStyle/>
                    <a:p>
                      <a:r>
                        <a:rPr lang="en-US" sz="1800" b="0" i="0" kern="1200" dirty="0">
                          <a:solidFill>
                            <a:schemeClr val="dk1"/>
                          </a:solidFill>
                          <a:effectLst/>
                          <a:latin typeface="+mn-lt"/>
                          <a:ea typeface="+mn-ea"/>
                          <a:cs typeface="+mn-cs"/>
                        </a:rPr>
                        <a:t>Internet of Things (IOT) Based Gas Leakage Monitoring and Alerting </a:t>
                      </a:r>
                    </a:p>
                    <a:p>
                      <a:r>
                        <a:rPr lang="en-US" sz="1800" b="0" i="0" kern="1200" dirty="0">
                          <a:solidFill>
                            <a:schemeClr val="dk1"/>
                          </a:solidFill>
                          <a:effectLst/>
                          <a:latin typeface="+mn-lt"/>
                          <a:ea typeface="+mn-ea"/>
                          <a:cs typeface="+mn-cs"/>
                        </a:rPr>
                        <a:t>System with MQ-2 Sensor</a:t>
                      </a:r>
                    </a:p>
                    <a:p>
                      <a:endParaRPr lang="en-IN" sz="1800" dirty="0"/>
                    </a:p>
                  </a:txBody>
                  <a:tcPr/>
                </a:tc>
                <a:tc>
                  <a:txBody>
                    <a:bodyPr/>
                    <a:lstStyle/>
                    <a:p>
                      <a:r>
                        <a:rPr lang="en-IN" sz="1800" b="0" i="0" kern="1200" dirty="0">
                          <a:solidFill>
                            <a:schemeClr val="dk1"/>
                          </a:solidFill>
                          <a:effectLst/>
                          <a:latin typeface="+mn-lt"/>
                          <a:ea typeface="+mn-ea"/>
                          <a:cs typeface="+mn-cs"/>
                        </a:rPr>
                        <a:t>Rohan Chandra Pandey, Manish Verma, </a:t>
                      </a:r>
                      <a:r>
                        <a:rPr lang="en-IN" sz="1800" b="0" i="0" kern="1200" dirty="0" err="1">
                          <a:solidFill>
                            <a:schemeClr val="dk1"/>
                          </a:solidFill>
                          <a:effectLst/>
                          <a:latin typeface="+mn-lt"/>
                          <a:ea typeface="+mn-ea"/>
                          <a:cs typeface="+mn-cs"/>
                        </a:rPr>
                        <a:t>Lumesh</a:t>
                      </a:r>
                      <a:r>
                        <a:rPr lang="en-IN" sz="1800" b="0" i="0" kern="1200" dirty="0">
                          <a:solidFill>
                            <a:schemeClr val="dk1"/>
                          </a:solidFill>
                          <a:effectLst/>
                          <a:latin typeface="+mn-lt"/>
                          <a:ea typeface="+mn-ea"/>
                          <a:cs typeface="+mn-cs"/>
                        </a:rPr>
                        <a:t> </a:t>
                      </a:r>
                    </a:p>
                    <a:p>
                      <a:r>
                        <a:rPr lang="en-IN" sz="1800" b="0" i="0" kern="1200" dirty="0">
                          <a:solidFill>
                            <a:schemeClr val="dk1"/>
                          </a:solidFill>
                          <a:effectLst/>
                          <a:latin typeface="+mn-lt"/>
                          <a:ea typeface="+mn-ea"/>
                          <a:cs typeface="+mn-cs"/>
                        </a:rPr>
                        <a:t>Kumar </a:t>
                      </a:r>
                      <a:r>
                        <a:rPr lang="en-IN" sz="1800" b="0" i="0" kern="1200" dirty="0" err="1">
                          <a:solidFill>
                            <a:schemeClr val="dk1"/>
                          </a:solidFill>
                          <a:effectLst/>
                          <a:latin typeface="+mn-lt"/>
                          <a:ea typeface="+mn-ea"/>
                          <a:cs typeface="+mn-cs"/>
                        </a:rPr>
                        <a:t>Sahu</a:t>
                      </a:r>
                      <a:endParaRPr lang="en-IN" sz="1800" b="0" i="0" kern="1200" dirty="0">
                        <a:solidFill>
                          <a:schemeClr val="dk1"/>
                        </a:solidFill>
                        <a:effectLst/>
                        <a:latin typeface="+mn-lt"/>
                        <a:ea typeface="+mn-ea"/>
                        <a:cs typeface="+mn-cs"/>
                      </a:endParaRPr>
                    </a:p>
                    <a:p>
                      <a:endParaRPr lang="en-IN" sz="1800" dirty="0"/>
                    </a:p>
                  </a:txBody>
                  <a:tcPr/>
                </a:tc>
                <a:tc>
                  <a:txBody>
                    <a:bodyPr/>
                    <a:lstStyle/>
                    <a:p>
                      <a:r>
                        <a:rPr lang="en-US" sz="1800" dirty="0"/>
                        <a:t>2017</a:t>
                      </a:r>
                      <a:endParaRPr lang="en-IN" sz="1800" dirty="0"/>
                    </a:p>
                  </a:txBody>
                  <a:tcPr/>
                </a:tc>
                <a:tc>
                  <a:txBody>
                    <a:bodyPr/>
                    <a:lstStyle/>
                    <a:p>
                      <a:r>
                        <a:rPr lang="en-US" sz="1800" b="0" i="0" kern="1200" dirty="0">
                          <a:solidFill>
                            <a:schemeClr val="dk1"/>
                          </a:solidFill>
                          <a:effectLst/>
                          <a:latin typeface="+mn-lt"/>
                          <a:ea typeface="+mn-ea"/>
                          <a:cs typeface="+mn-cs"/>
                        </a:rPr>
                        <a:t>This paper choice of using a </a:t>
                      </a:r>
                    </a:p>
                    <a:p>
                      <a:r>
                        <a:rPr lang="en-US" sz="1800" b="0" i="0" kern="1200" dirty="0">
                          <a:solidFill>
                            <a:schemeClr val="dk1"/>
                          </a:solidFill>
                          <a:effectLst/>
                          <a:latin typeface="+mn-lt"/>
                          <a:ea typeface="+mn-ea"/>
                          <a:cs typeface="+mn-cs"/>
                        </a:rPr>
                        <a:t>real time gas leakage monitoring and Sensing the output levels of gas has been clearly observed by </a:t>
                      </a:r>
                    </a:p>
                    <a:p>
                      <a:r>
                        <a:rPr lang="en-US" sz="1800" b="0" i="0" kern="1200" dirty="0">
                          <a:solidFill>
                            <a:schemeClr val="dk1"/>
                          </a:solidFill>
                          <a:effectLst/>
                          <a:latin typeface="+mn-lt"/>
                          <a:ea typeface="+mn-ea"/>
                          <a:cs typeface="+mn-cs"/>
                        </a:rPr>
                        <a:t>the help of this system.</a:t>
                      </a:r>
                    </a:p>
                  </a:txBody>
                  <a:tcPr/>
                </a:tc>
                <a:extLst>
                  <a:ext uri="{0D108BD9-81ED-4DB2-BD59-A6C34878D82A}">
                    <a16:rowId xmlns:a16="http://schemas.microsoft.com/office/drawing/2014/main" xmlns="" val="3826536388"/>
                  </a:ext>
                </a:extLst>
              </a:tr>
              <a:tr h="626840">
                <a:tc>
                  <a:txBody>
                    <a:bodyPr/>
                    <a:lstStyle/>
                    <a:p>
                      <a:r>
                        <a:rPr lang="en-US" sz="1800" dirty="0"/>
                        <a:t>2.</a:t>
                      </a:r>
                      <a:endParaRPr lang="en-IN" sz="1800" dirty="0"/>
                    </a:p>
                  </a:txBody>
                  <a:tcPr/>
                </a:tc>
                <a:tc>
                  <a:txBody>
                    <a:bodyPr/>
                    <a:lstStyle/>
                    <a:p>
                      <a:r>
                        <a:rPr lang="en-US" sz="1800" dirty="0"/>
                        <a:t>Gas Leakage Detection and Smart Alerting and Prediction Using IoT</a:t>
                      </a:r>
                      <a:endParaRPr lang="en-IN" sz="1800" dirty="0"/>
                    </a:p>
                  </a:txBody>
                  <a:tcPr/>
                </a:tc>
                <a:tc>
                  <a:txBody>
                    <a:bodyPr/>
                    <a:lstStyle/>
                    <a:p>
                      <a:r>
                        <a:rPr lang="en-IN" sz="1800" dirty="0" err="1"/>
                        <a:t>Asmita</a:t>
                      </a:r>
                      <a:r>
                        <a:rPr lang="en-IN" sz="1800" dirty="0"/>
                        <a:t> Varma, Prabhakar S, </a:t>
                      </a:r>
                      <a:r>
                        <a:rPr lang="en-IN" sz="1800" dirty="0" err="1"/>
                        <a:t>Kayalvizhi</a:t>
                      </a:r>
                      <a:r>
                        <a:rPr lang="en-IN" sz="1800" dirty="0"/>
                        <a:t> </a:t>
                      </a:r>
                      <a:r>
                        <a:rPr lang="en-IN" sz="1800" dirty="0" err="1"/>
                        <a:t>Jayavel</a:t>
                      </a:r>
                      <a:r>
                        <a:rPr lang="en-IN" sz="1800" dirty="0"/>
                        <a:t> </a:t>
                      </a:r>
                    </a:p>
                  </a:txBody>
                  <a:tcPr/>
                </a:tc>
                <a:tc>
                  <a:txBody>
                    <a:bodyPr/>
                    <a:lstStyle/>
                    <a:p>
                      <a:r>
                        <a:rPr lang="en-IN" sz="1800" dirty="0"/>
                        <a:t>2017</a:t>
                      </a:r>
                    </a:p>
                  </a:txBody>
                  <a:tcPr/>
                </a:tc>
                <a:tc>
                  <a:txBody>
                    <a:bodyPr/>
                    <a:lstStyle/>
                    <a:p>
                      <a:r>
                        <a:rPr lang="en-US" sz="1800" dirty="0"/>
                        <a:t>The proposed gas leakage detector is promising in the Field of safety.</a:t>
                      </a:r>
                      <a:endParaRPr lang="en-IN" sz="1800" dirty="0"/>
                    </a:p>
                  </a:txBody>
                  <a:tcPr/>
                </a:tc>
                <a:extLst>
                  <a:ext uri="{0D108BD9-81ED-4DB2-BD59-A6C34878D82A}">
                    <a16:rowId xmlns:a16="http://schemas.microsoft.com/office/drawing/2014/main" xmlns="" val="2243109273"/>
                  </a:ext>
                </a:extLst>
              </a:tr>
              <a:tr h="2507361">
                <a:tc>
                  <a:txBody>
                    <a:bodyPr/>
                    <a:lstStyle/>
                    <a:p>
                      <a:r>
                        <a:rPr lang="en-US" sz="1800" dirty="0"/>
                        <a:t>3.</a:t>
                      </a:r>
                      <a:endParaRPr lang="en-IN" sz="1800" dirty="0"/>
                    </a:p>
                  </a:txBody>
                  <a:tcPr/>
                </a:tc>
                <a:tc>
                  <a:txBody>
                    <a:bodyPr/>
                    <a:lstStyle/>
                    <a:p>
                      <a:r>
                        <a:rPr lang="en-US" sz="1800" dirty="0"/>
                        <a:t>IOT Based Gas Leakage Detection System with Database Logging, Prediction and Smart Alerting</a:t>
                      </a:r>
                      <a:endParaRPr lang="en-IN" sz="1800" dirty="0"/>
                    </a:p>
                  </a:txBody>
                  <a:tcPr/>
                </a:tc>
                <a:tc>
                  <a:txBody>
                    <a:bodyPr/>
                    <a:lstStyle/>
                    <a:p>
                      <a:r>
                        <a:rPr lang="en-IN" sz="1800" dirty="0" err="1"/>
                        <a:t>Chaitali</a:t>
                      </a:r>
                      <a:r>
                        <a:rPr lang="en-IN" sz="1800" dirty="0"/>
                        <a:t> </a:t>
                      </a:r>
                      <a:r>
                        <a:rPr lang="en-IN" sz="1800" dirty="0" err="1"/>
                        <a:t>Bagwe</a:t>
                      </a:r>
                      <a:r>
                        <a:rPr lang="en-IN" sz="1800" dirty="0"/>
                        <a:t>, Vidya </a:t>
                      </a:r>
                      <a:r>
                        <a:rPr lang="en-IN" sz="1800" dirty="0" err="1"/>
                        <a:t>Ghadi</a:t>
                      </a:r>
                      <a:r>
                        <a:rPr lang="en-IN" sz="1800" dirty="0"/>
                        <a:t>, </a:t>
                      </a:r>
                      <a:r>
                        <a:rPr lang="en-IN" sz="1800" dirty="0" err="1"/>
                        <a:t>Vinayshri</a:t>
                      </a:r>
                      <a:r>
                        <a:rPr lang="en-IN" sz="1800" dirty="0"/>
                        <a:t> Naik, Neha </a:t>
                      </a:r>
                      <a:r>
                        <a:rPr lang="en-IN" sz="1800" dirty="0" err="1"/>
                        <a:t>Kunte</a:t>
                      </a:r>
                      <a:endParaRPr lang="en-IN" sz="1800" dirty="0"/>
                    </a:p>
                  </a:txBody>
                  <a:tcPr/>
                </a:tc>
                <a:tc>
                  <a:txBody>
                    <a:bodyPr/>
                    <a:lstStyle/>
                    <a:p>
                      <a:r>
                        <a:rPr lang="en-IN" sz="1800" dirty="0"/>
                        <a:t>2018</a:t>
                      </a:r>
                    </a:p>
                  </a:txBody>
                  <a:tcPr/>
                </a:tc>
                <a:tc>
                  <a:txBody>
                    <a:bodyPr/>
                    <a:lstStyle/>
                    <a:p>
                      <a:r>
                        <a:rPr lang="en-US" sz="1800" dirty="0"/>
                        <a:t>The system provides constant monitoring and detection of gas leakage along with storage of data in database for predictions and analysis. The IOT components used helps in making the system much more cost effective in comparison with traditional Gas detector systems.</a:t>
                      </a:r>
                      <a:endParaRPr lang="en-IN" sz="1800" dirty="0"/>
                    </a:p>
                  </a:txBody>
                  <a:tcPr/>
                </a:tc>
                <a:extLst>
                  <a:ext uri="{0D108BD9-81ED-4DB2-BD59-A6C34878D82A}">
                    <a16:rowId xmlns:a16="http://schemas.microsoft.com/office/drawing/2014/main" xmlns="" val="3984275985"/>
                  </a:ext>
                </a:extLst>
              </a:tr>
              <a:tr h="1432778">
                <a:tc>
                  <a:txBody>
                    <a:bodyPr/>
                    <a:lstStyle/>
                    <a:p>
                      <a:r>
                        <a:rPr lang="en-US" sz="1800" dirty="0"/>
                        <a:t>4.</a:t>
                      </a:r>
                      <a:endParaRPr lang="en-IN" sz="1800" dirty="0"/>
                    </a:p>
                  </a:txBody>
                  <a:tcPr/>
                </a:tc>
                <a:tc>
                  <a:txBody>
                    <a:bodyPr/>
                    <a:lstStyle/>
                    <a:p>
                      <a:r>
                        <a:rPr lang="en-US" dirty="0"/>
                        <a:t>“IoT Based Gas Monitoring  </a:t>
                      </a:r>
                      <a:r>
                        <a:rPr lang="en-US"/>
                        <a:t>System using  </a:t>
                      </a:r>
                      <a:r>
                        <a:rPr lang="en-US" dirty="0"/>
                        <a:t>ARDUINO</a:t>
                      </a:r>
                      <a:endParaRPr lang="en-IN" sz="1800" dirty="0"/>
                    </a:p>
                  </a:txBody>
                  <a:tcPr/>
                </a:tc>
                <a:tc>
                  <a:txBody>
                    <a:bodyPr/>
                    <a:lstStyle/>
                    <a:p>
                      <a:r>
                        <a:rPr lang="en-IN" sz="1800" dirty="0" err="1"/>
                        <a:t>Mobasshir</a:t>
                      </a:r>
                      <a:r>
                        <a:rPr lang="en-IN" sz="1800" dirty="0"/>
                        <a:t> Mahbub</a:t>
                      </a:r>
                    </a:p>
                  </a:txBody>
                  <a:tcPr/>
                </a:tc>
                <a:tc>
                  <a:txBody>
                    <a:bodyPr/>
                    <a:lstStyle/>
                    <a:p>
                      <a:r>
                        <a:rPr lang="en-IN" sz="1800" dirty="0"/>
                        <a:t>2019</a:t>
                      </a:r>
                    </a:p>
                  </a:txBody>
                  <a:tcPr/>
                </a:tc>
                <a:tc>
                  <a:txBody>
                    <a:bodyPr/>
                    <a:lstStyle/>
                    <a:p>
                      <a:r>
                        <a:rPr lang="en-US" sz="1800" dirty="0"/>
                        <a:t>Toxic and hazardous gas detection, measurement and monitoring system for safety assurance in home and industrial application of wireless sensor node.</a:t>
                      </a:r>
                      <a:endParaRPr lang="en-IN" sz="1800" dirty="0"/>
                    </a:p>
                  </a:txBody>
                  <a:tcPr/>
                </a:tc>
                <a:extLst>
                  <a:ext uri="{0D108BD9-81ED-4DB2-BD59-A6C34878D82A}">
                    <a16:rowId xmlns:a16="http://schemas.microsoft.com/office/drawing/2014/main" xmlns="" val="1924917243"/>
                  </a:ext>
                </a:extLst>
              </a:tr>
            </a:tbl>
          </a:graphicData>
        </a:graphic>
      </p:graphicFrame>
    </p:spTree>
    <p:extLst>
      <p:ext uri="{BB962C8B-B14F-4D97-AF65-F5344CB8AC3E}">
        <p14:creationId xmlns:p14="http://schemas.microsoft.com/office/powerpoint/2010/main" xmlns="" val="3488230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Words>
  <Application>Microsoft Office PowerPoint</Application>
  <PresentationFormat>Custom</PresentationFormat>
  <Paragraphs>30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v</dc:creator>
  <cp:lastModifiedBy>student</cp:lastModifiedBy>
  <cp:revision>1</cp:revision>
  <dcterms:created xsi:type="dcterms:W3CDTF">2022-09-08T13:14:26Z</dcterms:created>
  <dcterms:modified xsi:type="dcterms:W3CDTF">2022-10-27T08:26:24Z</dcterms:modified>
</cp:coreProperties>
</file>