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7"/>
    <p:sldId id="257" r:id="rId18"/>
    <p:sldId id="258" r:id="rId19"/>
    <p:sldId id="259" r:id="rId20"/>
    <p:sldId id="260" r:id="rId21"/>
    <p:sldId id="261" r:id="rId22"/>
    <p:sldId id="262" r:id="rId23"/>
    <p:sldId id="263" r:id="rId24"/>
    <p:sldId id="264"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ubik" charset="1" panose="00000000000000000000"/>
      <p:regular r:id="rId10"/>
    </p:embeddedFont>
    <p:embeddedFont>
      <p:font typeface="Rubik Bold" charset="1" panose="00000000000000000000"/>
      <p:regular r:id="rId11"/>
    </p:embeddedFont>
    <p:embeddedFont>
      <p:font typeface="Rubik Italics" charset="1" panose="00000000000000000000"/>
      <p:regular r:id="rId12"/>
    </p:embeddedFont>
    <p:embeddedFont>
      <p:font typeface="Rubik Bold Italics" charset="1" panose="00000000000000000000"/>
      <p:regular r:id="rId13"/>
    </p:embeddedFont>
    <p:embeddedFont>
      <p:font typeface="Eczar ExtraBold" charset="1" panose="02000603040300000004"/>
      <p:regular r:id="rId14"/>
    </p:embeddedFont>
    <p:embeddedFont>
      <p:font typeface="Eczar Regular" charset="1" panose="02000603040300000004"/>
      <p:regular r:id="rId15"/>
    </p:embeddedFont>
    <p:embeddedFont>
      <p:font typeface="Eczar Regular Bold" charset="1" panose="020006030403000000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slides/slide1.xml" Type="http://schemas.openxmlformats.org/officeDocument/2006/relationships/slide"/><Relationship Id="rId18" Target="slides/slide2.xml" Type="http://schemas.openxmlformats.org/officeDocument/2006/relationships/slide"/><Relationship Id="rId19" Target="slides/slide3.xml" Type="http://schemas.openxmlformats.org/officeDocument/2006/relationships/slide"/><Relationship Id="rId2" Target="presProps.xml" Type="http://schemas.openxmlformats.org/officeDocument/2006/relationships/presProps"/><Relationship Id="rId20" Target="slides/slide4.xml" Type="http://schemas.openxmlformats.org/officeDocument/2006/relationships/slide"/><Relationship Id="rId21" Target="slides/slide5.xml" Type="http://schemas.openxmlformats.org/officeDocument/2006/relationships/slide"/><Relationship Id="rId22" Target="slides/slide6.xml" Type="http://schemas.openxmlformats.org/officeDocument/2006/relationships/slide"/><Relationship Id="rId23" Target="slides/slide7.xml" Type="http://schemas.openxmlformats.org/officeDocument/2006/relationships/slide"/><Relationship Id="rId24" Target="slides/slide8.xml" Type="http://schemas.openxmlformats.org/officeDocument/2006/relationships/slide"/><Relationship Id="rId25" Target="slides/slide9.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gif"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gif"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gif"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547B97"/>
        </a:solidFill>
      </p:bgPr>
    </p:bg>
    <p:spTree>
      <p:nvGrpSpPr>
        <p:cNvPr id="1" name=""/>
        <p:cNvGrpSpPr/>
        <p:nvPr/>
      </p:nvGrpSpPr>
      <p:grpSpPr>
        <a:xfrm>
          <a:off x="0" y="0"/>
          <a:ext cx="0" cy="0"/>
          <a:chOff x="0" y="0"/>
          <a:chExt cx="0" cy="0"/>
        </a:xfrm>
      </p:grpSpPr>
      <p:grpSp>
        <p:nvGrpSpPr>
          <p:cNvPr name="Group 2" id="2"/>
          <p:cNvGrpSpPr/>
          <p:nvPr/>
        </p:nvGrpSpPr>
        <p:grpSpPr>
          <a:xfrm rot="0">
            <a:off x="2114550" y="-893852"/>
            <a:ext cx="14058900" cy="11696700"/>
            <a:chOff x="0" y="0"/>
            <a:chExt cx="976949" cy="812800"/>
          </a:xfrm>
        </p:grpSpPr>
        <p:sp>
          <p:nvSpPr>
            <p:cNvPr name="Freeform 3" id="3"/>
            <p:cNvSpPr/>
            <p:nvPr/>
          </p:nvSpPr>
          <p:spPr>
            <a:xfrm>
              <a:off x="83888" y="0"/>
              <a:ext cx="809173" cy="812800"/>
            </a:xfrm>
            <a:custGeom>
              <a:avLst/>
              <a:gdLst/>
              <a:ahLst/>
              <a:cxnLst/>
              <a:rect r="r" b="b" t="t" l="l"/>
              <a:pathLst>
                <a:path h="812800" w="809173">
                  <a:moveTo>
                    <a:pt x="404586" y="0"/>
                  </a:moveTo>
                  <a:cubicBezTo>
                    <a:pt x="628325" y="1001"/>
                    <a:pt x="809173" y="182659"/>
                    <a:pt x="809173" y="406400"/>
                  </a:cubicBezTo>
                  <a:cubicBezTo>
                    <a:pt x="809173" y="630141"/>
                    <a:pt x="628325" y="811799"/>
                    <a:pt x="404586" y="812800"/>
                  </a:cubicBezTo>
                  <a:cubicBezTo>
                    <a:pt x="180847" y="811799"/>
                    <a:pt x="0" y="630141"/>
                    <a:pt x="0" y="406400"/>
                  </a:cubicBezTo>
                  <a:cubicBezTo>
                    <a:pt x="0" y="182659"/>
                    <a:pt x="180847" y="1001"/>
                    <a:pt x="404586" y="0"/>
                  </a:cubicBezTo>
                  <a:close/>
                </a:path>
              </a:pathLst>
            </a:custGeom>
            <a:solidFill>
              <a:srgbClr val="22394A"/>
            </a:solidFill>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marL="0" indent="0" lvl="0">
                <a:lnSpc>
                  <a:spcPts val="4480"/>
                </a:lnSpc>
                <a:spcBef>
                  <a:spcPct val="0"/>
                </a:spcBef>
              </a:pPr>
            </a:p>
          </p:txBody>
        </p:sp>
      </p:grpSp>
      <p:grpSp>
        <p:nvGrpSpPr>
          <p:cNvPr name="Group 5" id="5"/>
          <p:cNvGrpSpPr/>
          <p:nvPr/>
        </p:nvGrpSpPr>
        <p:grpSpPr>
          <a:xfrm rot="0">
            <a:off x="11834694" y="-2928236"/>
            <a:ext cx="7039213" cy="5856472"/>
            <a:chOff x="0" y="0"/>
            <a:chExt cx="976949" cy="812800"/>
          </a:xfrm>
        </p:grpSpPr>
        <p:sp>
          <p:nvSpPr>
            <p:cNvPr name="Freeform 6" id="6"/>
            <p:cNvSpPr/>
            <p:nvPr/>
          </p:nvSpPr>
          <p:spPr>
            <a:xfrm>
              <a:off x="83888" y="0"/>
              <a:ext cx="809173" cy="812800"/>
            </a:xfrm>
            <a:custGeom>
              <a:avLst/>
              <a:gdLst/>
              <a:ahLst/>
              <a:cxnLst/>
              <a:rect r="r" b="b" t="t" l="l"/>
              <a:pathLst>
                <a:path h="812800" w="809173">
                  <a:moveTo>
                    <a:pt x="404586" y="0"/>
                  </a:moveTo>
                  <a:cubicBezTo>
                    <a:pt x="628325" y="1001"/>
                    <a:pt x="809173" y="182659"/>
                    <a:pt x="809173" y="406400"/>
                  </a:cubicBezTo>
                  <a:cubicBezTo>
                    <a:pt x="809173" y="630141"/>
                    <a:pt x="628325" y="811799"/>
                    <a:pt x="404586" y="812800"/>
                  </a:cubicBezTo>
                  <a:cubicBezTo>
                    <a:pt x="180847" y="811799"/>
                    <a:pt x="0" y="630141"/>
                    <a:pt x="0" y="406400"/>
                  </a:cubicBezTo>
                  <a:cubicBezTo>
                    <a:pt x="0" y="182659"/>
                    <a:pt x="180847" y="1001"/>
                    <a:pt x="404586" y="0"/>
                  </a:cubicBezTo>
                  <a:close/>
                </a:path>
              </a:pathLst>
            </a:custGeom>
            <a:solidFill>
              <a:srgbClr val="F7B49D"/>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220"/>
                </a:lnSpc>
              </a:pPr>
            </a:p>
          </p:txBody>
        </p:sp>
      </p:grpSp>
      <p:grpSp>
        <p:nvGrpSpPr>
          <p:cNvPr name="Group 8" id="8"/>
          <p:cNvGrpSpPr/>
          <p:nvPr/>
        </p:nvGrpSpPr>
        <p:grpSpPr>
          <a:xfrm rot="0">
            <a:off x="-581978" y="-2928236"/>
            <a:ext cx="7039213" cy="5856472"/>
            <a:chOff x="0" y="0"/>
            <a:chExt cx="976949" cy="812800"/>
          </a:xfrm>
        </p:grpSpPr>
        <p:sp>
          <p:nvSpPr>
            <p:cNvPr name="Freeform 9" id="9"/>
            <p:cNvSpPr/>
            <p:nvPr/>
          </p:nvSpPr>
          <p:spPr>
            <a:xfrm>
              <a:off x="83888" y="0"/>
              <a:ext cx="809173" cy="812800"/>
            </a:xfrm>
            <a:custGeom>
              <a:avLst/>
              <a:gdLst/>
              <a:ahLst/>
              <a:cxnLst/>
              <a:rect r="r" b="b" t="t" l="l"/>
              <a:pathLst>
                <a:path h="812800" w="809173">
                  <a:moveTo>
                    <a:pt x="404586" y="0"/>
                  </a:moveTo>
                  <a:cubicBezTo>
                    <a:pt x="628325" y="1001"/>
                    <a:pt x="809173" y="182659"/>
                    <a:pt x="809173" y="406400"/>
                  </a:cubicBezTo>
                  <a:cubicBezTo>
                    <a:pt x="809173" y="630141"/>
                    <a:pt x="628325" y="811799"/>
                    <a:pt x="404586" y="812800"/>
                  </a:cubicBezTo>
                  <a:cubicBezTo>
                    <a:pt x="180847" y="811799"/>
                    <a:pt x="0" y="630141"/>
                    <a:pt x="0" y="406400"/>
                  </a:cubicBezTo>
                  <a:cubicBezTo>
                    <a:pt x="0" y="182659"/>
                    <a:pt x="180847" y="1001"/>
                    <a:pt x="404586" y="0"/>
                  </a:cubicBezTo>
                  <a:close/>
                </a:path>
              </a:pathLst>
            </a:custGeom>
            <a:solidFill>
              <a:srgbClr val="EC6433"/>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3220"/>
                </a:lnSpc>
              </a:pPr>
            </a:p>
          </p:txBody>
        </p:sp>
      </p:grpSp>
      <p:grpSp>
        <p:nvGrpSpPr>
          <p:cNvPr name="Group 11" id="11"/>
          <p:cNvGrpSpPr/>
          <p:nvPr/>
        </p:nvGrpSpPr>
        <p:grpSpPr>
          <a:xfrm rot="0">
            <a:off x="11834694" y="7521138"/>
            <a:ext cx="7039213" cy="5856472"/>
            <a:chOff x="0" y="0"/>
            <a:chExt cx="976949" cy="812800"/>
          </a:xfrm>
        </p:grpSpPr>
        <p:sp>
          <p:nvSpPr>
            <p:cNvPr name="Freeform 12" id="12"/>
            <p:cNvSpPr/>
            <p:nvPr/>
          </p:nvSpPr>
          <p:spPr>
            <a:xfrm>
              <a:off x="83888" y="0"/>
              <a:ext cx="809173" cy="812800"/>
            </a:xfrm>
            <a:custGeom>
              <a:avLst/>
              <a:gdLst/>
              <a:ahLst/>
              <a:cxnLst/>
              <a:rect r="r" b="b" t="t" l="l"/>
              <a:pathLst>
                <a:path h="812800" w="809173">
                  <a:moveTo>
                    <a:pt x="404586" y="0"/>
                  </a:moveTo>
                  <a:cubicBezTo>
                    <a:pt x="628325" y="1001"/>
                    <a:pt x="809173" y="182659"/>
                    <a:pt x="809173" y="406400"/>
                  </a:cubicBezTo>
                  <a:cubicBezTo>
                    <a:pt x="809173" y="630141"/>
                    <a:pt x="628325" y="811799"/>
                    <a:pt x="404586" y="812800"/>
                  </a:cubicBezTo>
                  <a:cubicBezTo>
                    <a:pt x="180847" y="811799"/>
                    <a:pt x="0" y="630141"/>
                    <a:pt x="0" y="406400"/>
                  </a:cubicBezTo>
                  <a:cubicBezTo>
                    <a:pt x="0" y="182659"/>
                    <a:pt x="180847" y="1001"/>
                    <a:pt x="404586" y="0"/>
                  </a:cubicBezTo>
                  <a:close/>
                </a:path>
              </a:pathLst>
            </a:custGeom>
            <a:solidFill>
              <a:srgbClr val="88834B"/>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3220"/>
                </a:lnSpc>
              </a:pPr>
            </a:p>
          </p:txBody>
        </p:sp>
      </p:grpSp>
      <p:grpSp>
        <p:nvGrpSpPr>
          <p:cNvPr name="Group 14" id="14"/>
          <p:cNvGrpSpPr/>
          <p:nvPr/>
        </p:nvGrpSpPr>
        <p:grpSpPr>
          <a:xfrm rot="0">
            <a:off x="-581978" y="7521138"/>
            <a:ext cx="7039213" cy="5856472"/>
            <a:chOff x="0" y="0"/>
            <a:chExt cx="976949" cy="812800"/>
          </a:xfrm>
        </p:grpSpPr>
        <p:sp>
          <p:nvSpPr>
            <p:cNvPr name="Freeform 15" id="15"/>
            <p:cNvSpPr/>
            <p:nvPr/>
          </p:nvSpPr>
          <p:spPr>
            <a:xfrm>
              <a:off x="83888" y="0"/>
              <a:ext cx="809173" cy="812800"/>
            </a:xfrm>
            <a:custGeom>
              <a:avLst/>
              <a:gdLst/>
              <a:ahLst/>
              <a:cxnLst/>
              <a:rect r="r" b="b" t="t" l="l"/>
              <a:pathLst>
                <a:path h="812800" w="809173">
                  <a:moveTo>
                    <a:pt x="404586" y="0"/>
                  </a:moveTo>
                  <a:cubicBezTo>
                    <a:pt x="628325" y="1001"/>
                    <a:pt x="809173" y="182659"/>
                    <a:pt x="809173" y="406400"/>
                  </a:cubicBezTo>
                  <a:cubicBezTo>
                    <a:pt x="809173" y="630141"/>
                    <a:pt x="628325" y="811799"/>
                    <a:pt x="404586" y="812800"/>
                  </a:cubicBezTo>
                  <a:cubicBezTo>
                    <a:pt x="180847" y="811799"/>
                    <a:pt x="0" y="630141"/>
                    <a:pt x="0" y="406400"/>
                  </a:cubicBezTo>
                  <a:cubicBezTo>
                    <a:pt x="0" y="182659"/>
                    <a:pt x="180847" y="1001"/>
                    <a:pt x="404586" y="0"/>
                  </a:cubicBezTo>
                  <a:close/>
                </a:path>
              </a:pathLst>
            </a:custGeom>
            <a:solidFill>
              <a:srgbClr val="D9A566"/>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3220"/>
                </a:lnSpc>
              </a:pPr>
            </a:p>
          </p:txBody>
        </p:sp>
      </p:grpSp>
      <p:sp>
        <p:nvSpPr>
          <p:cNvPr name="TextBox 17" id="17"/>
          <p:cNvSpPr txBox="true"/>
          <p:nvPr/>
        </p:nvSpPr>
        <p:spPr>
          <a:xfrm rot="0">
            <a:off x="3292530" y="3609838"/>
            <a:ext cx="11702940" cy="1859892"/>
          </a:xfrm>
          <a:prstGeom prst="rect">
            <a:avLst/>
          </a:prstGeom>
        </p:spPr>
        <p:txBody>
          <a:bodyPr anchor="t" rtlCol="false" tIns="0" lIns="0" bIns="0" rIns="0">
            <a:spAutoFit/>
          </a:bodyPr>
          <a:lstStyle/>
          <a:p>
            <a:pPr algn="ctr">
              <a:lnSpc>
                <a:spcPts val="7164"/>
              </a:lnSpc>
            </a:pPr>
            <a:r>
              <a:rPr lang="en-US" sz="7237">
                <a:solidFill>
                  <a:srgbClr val="FFB866"/>
                </a:solidFill>
                <a:latin typeface="Eczar ExtraBold Bold"/>
              </a:rPr>
              <a:t>CAR RESALE VALUE PREDICTION</a:t>
            </a:r>
          </a:p>
        </p:txBody>
      </p:sp>
      <p:sp>
        <p:nvSpPr>
          <p:cNvPr name="TextBox 18" id="18"/>
          <p:cNvSpPr txBox="true"/>
          <p:nvPr/>
        </p:nvSpPr>
        <p:spPr>
          <a:xfrm rot="0">
            <a:off x="4115492" y="5408162"/>
            <a:ext cx="10057015" cy="1598926"/>
          </a:xfrm>
          <a:prstGeom prst="rect">
            <a:avLst/>
          </a:prstGeom>
        </p:spPr>
        <p:txBody>
          <a:bodyPr anchor="t" rtlCol="false" tIns="0" lIns="0" bIns="0" rIns="0">
            <a:spAutoFit/>
          </a:bodyPr>
          <a:lstStyle/>
          <a:p>
            <a:pPr algn="ctr">
              <a:lnSpc>
                <a:spcPts val="3220"/>
              </a:lnSpc>
            </a:pPr>
            <a:r>
              <a:rPr lang="en-US" sz="2300">
                <a:solidFill>
                  <a:srgbClr val="F18642"/>
                </a:solidFill>
                <a:latin typeface="Rubik"/>
              </a:rPr>
              <a:t>1912119 VIGNESH SHANKAR</a:t>
            </a:r>
          </a:p>
          <a:p>
            <a:pPr algn="ctr">
              <a:lnSpc>
                <a:spcPts val="3220"/>
              </a:lnSpc>
            </a:pPr>
            <a:r>
              <a:rPr lang="en-US" sz="2300">
                <a:solidFill>
                  <a:srgbClr val="F18642"/>
                </a:solidFill>
                <a:latin typeface="Rubik"/>
              </a:rPr>
              <a:t>1912064 JESURAJ J</a:t>
            </a:r>
          </a:p>
          <a:p>
            <a:pPr algn="ctr">
              <a:lnSpc>
                <a:spcPts val="3220"/>
              </a:lnSpc>
            </a:pPr>
            <a:r>
              <a:rPr lang="en-US" sz="2300">
                <a:solidFill>
                  <a:srgbClr val="F18642"/>
                </a:solidFill>
                <a:latin typeface="Rubik"/>
              </a:rPr>
              <a:t>1912121 VIMAL KUMAR P</a:t>
            </a:r>
          </a:p>
          <a:p>
            <a:pPr algn="ctr" marL="0" indent="0" lvl="0">
              <a:lnSpc>
                <a:spcPts val="3220"/>
              </a:lnSpc>
              <a:spcBef>
                <a:spcPct val="0"/>
              </a:spcBef>
            </a:pPr>
            <a:r>
              <a:rPr lang="en-US" sz="2300">
                <a:solidFill>
                  <a:srgbClr val="F18642"/>
                </a:solidFill>
                <a:latin typeface="Rubik"/>
              </a:rPr>
              <a:t>1912084 NAVEEN KUMAR P</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8D9D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170994" y="4929411"/>
            <a:ext cx="11619374" cy="11834547"/>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59244" y="-5327240"/>
            <a:ext cx="11619374" cy="11834547"/>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3466364" y="1028700"/>
            <a:ext cx="1771546" cy="1780448"/>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13286735" y="3148963"/>
            <a:ext cx="1771546" cy="1780448"/>
          </a:xfrm>
          <a:prstGeom prst="rect">
            <a:avLst/>
          </a:prstGeom>
        </p:spPr>
      </p:pic>
      <p:sp>
        <p:nvSpPr>
          <p:cNvPr name="TextBox 6" id="6"/>
          <p:cNvSpPr txBox="true"/>
          <p:nvPr/>
        </p:nvSpPr>
        <p:spPr>
          <a:xfrm rot="0">
            <a:off x="3001119" y="1171575"/>
            <a:ext cx="12285761" cy="954024"/>
          </a:xfrm>
          <a:prstGeom prst="rect">
            <a:avLst/>
          </a:prstGeom>
        </p:spPr>
        <p:txBody>
          <a:bodyPr anchor="t" rtlCol="false" tIns="0" lIns="0" bIns="0" rIns="0">
            <a:spAutoFit/>
          </a:bodyPr>
          <a:lstStyle/>
          <a:p>
            <a:pPr algn="ctr" marL="0" indent="0" lvl="0">
              <a:lnSpc>
                <a:spcPts val="7128"/>
              </a:lnSpc>
              <a:spcBef>
                <a:spcPct val="0"/>
              </a:spcBef>
            </a:pPr>
            <a:r>
              <a:rPr lang="en-US" sz="7200">
                <a:solidFill>
                  <a:srgbClr val="164854"/>
                </a:solidFill>
                <a:latin typeface="Eczar ExtraBold"/>
              </a:rPr>
              <a:t>ABSTRACT</a:t>
            </a:r>
          </a:p>
        </p:txBody>
      </p:sp>
      <p:sp>
        <p:nvSpPr>
          <p:cNvPr name="TextBox 7" id="7"/>
          <p:cNvSpPr txBox="true"/>
          <p:nvPr/>
        </p:nvSpPr>
        <p:spPr>
          <a:xfrm rot="0">
            <a:off x="2052025" y="2376316"/>
            <a:ext cx="14640268" cy="6559850"/>
          </a:xfrm>
          <a:prstGeom prst="rect">
            <a:avLst/>
          </a:prstGeom>
        </p:spPr>
        <p:txBody>
          <a:bodyPr anchor="t" rtlCol="false" tIns="0" lIns="0" bIns="0" rIns="0">
            <a:spAutoFit/>
          </a:bodyPr>
          <a:lstStyle/>
          <a:p>
            <a:pPr algn="just">
              <a:lnSpc>
                <a:spcPts val="5808"/>
              </a:lnSpc>
              <a:spcBef>
                <a:spcPct val="0"/>
              </a:spcBef>
            </a:pPr>
            <a:r>
              <a:rPr lang="en-US" sz="4149">
                <a:solidFill>
                  <a:srgbClr val="164854"/>
                </a:solidFill>
                <a:latin typeface="Rubik"/>
              </a:rPr>
              <a:t>With difficult economic conditions, it is likely that sales of second-hand imported (reconditioned) cars and used cars will increase. In many developed countries, it is common to lease a car rather than buying it outright. After the lease period is over, the buyer has the possibility to buy the car at its residual value, i.e. its expected resale value. Thus, it is of commercial interest to sellers/financers to be able to predict the salvage value (residual value) of cars with accuracy.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8D9D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170994" y="4929411"/>
            <a:ext cx="11619374" cy="11834547"/>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59244" y="-5327240"/>
            <a:ext cx="11619374" cy="11834547"/>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3466364" y="1028700"/>
            <a:ext cx="1771546" cy="1780448"/>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13286735" y="3148963"/>
            <a:ext cx="1771546" cy="1780448"/>
          </a:xfrm>
          <a:prstGeom prst="rect">
            <a:avLst/>
          </a:prstGeom>
        </p:spPr>
      </p:pic>
      <p:sp>
        <p:nvSpPr>
          <p:cNvPr name="TextBox 6" id="6"/>
          <p:cNvSpPr txBox="true"/>
          <p:nvPr/>
        </p:nvSpPr>
        <p:spPr>
          <a:xfrm rot="0">
            <a:off x="3001119" y="1171575"/>
            <a:ext cx="12285761" cy="954024"/>
          </a:xfrm>
          <a:prstGeom prst="rect">
            <a:avLst/>
          </a:prstGeom>
        </p:spPr>
        <p:txBody>
          <a:bodyPr anchor="t" rtlCol="false" tIns="0" lIns="0" bIns="0" rIns="0">
            <a:spAutoFit/>
          </a:bodyPr>
          <a:lstStyle/>
          <a:p>
            <a:pPr algn="ctr" marL="0" indent="0" lvl="0">
              <a:lnSpc>
                <a:spcPts val="7128"/>
              </a:lnSpc>
              <a:spcBef>
                <a:spcPct val="0"/>
              </a:spcBef>
            </a:pPr>
            <a:r>
              <a:rPr lang="en-US" sz="7200">
                <a:solidFill>
                  <a:srgbClr val="164854"/>
                </a:solidFill>
                <a:latin typeface="Eczar ExtraBold"/>
              </a:rPr>
              <a:t>ABSTRACT</a:t>
            </a:r>
          </a:p>
        </p:txBody>
      </p:sp>
      <p:sp>
        <p:nvSpPr>
          <p:cNvPr name="TextBox 7" id="7"/>
          <p:cNvSpPr txBox="true"/>
          <p:nvPr/>
        </p:nvSpPr>
        <p:spPr>
          <a:xfrm rot="0">
            <a:off x="1269016" y="2295315"/>
            <a:ext cx="15990284" cy="7289848"/>
          </a:xfrm>
          <a:prstGeom prst="rect">
            <a:avLst/>
          </a:prstGeom>
        </p:spPr>
        <p:txBody>
          <a:bodyPr anchor="t" rtlCol="false" tIns="0" lIns="0" bIns="0" rIns="0">
            <a:spAutoFit/>
          </a:bodyPr>
          <a:lstStyle/>
          <a:p>
            <a:pPr algn="just">
              <a:lnSpc>
                <a:spcPts val="5808"/>
              </a:lnSpc>
            </a:pPr>
            <a:r>
              <a:rPr lang="en-US" sz="4149">
                <a:solidFill>
                  <a:srgbClr val="164854"/>
                </a:solidFill>
                <a:latin typeface="Rubik"/>
              </a:rPr>
              <a:t>In order to predict the resale value of the car, we proposed an intelligent, flexible, and effective system that is based on using regression algorithms. Considering the main factors which would affect the resale value of a vehicle a regression model is to be built that would give the nearest resale value of the vehicle. We will be using various regression algorithms and algorithm with the best accuracy will be taken as a solution, then it will be integrated to the web-based application where the user is notified with the status of his product.</a:t>
            </a:r>
          </a:p>
          <a:p>
            <a:pPr algn="just">
              <a:lnSpc>
                <a:spcPts val="5808"/>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8D9D3"/>
        </a:solidFill>
      </p:bgPr>
    </p:bg>
    <p:spTree>
      <p:nvGrpSpPr>
        <p:cNvPr id="1" name=""/>
        <p:cNvGrpSpPr/>
        <p:nvPr/>
      </p:nvGrpSpPr>
      <p:grpSpPr>
        <a:xfrm>
          <a:off x="0" y="0"/>
          <a:ext cx="0" cy="0"/>
          <a:chOff x="0" y="0"/>
          <a:chExt cx="0" cy="0"/>
        </a:xfrm>
      </p:grpSpPr>
      <p:sp>
        <p:nvSpPr>
          <p:cNvPr name="TextBox 2" id="2"/>
          <p:cNvSpPr txBox="true"/>
          <p:nvPr/>
        </p:nvSpPr>
        <p:spPr>
          <a:xfrm rot="0">
            <a:off x="1028700" y="752475"/>
            <a:ext cx="16230600" cy="657225"/>
          </a:xfrm>
          <a:prstGeom prst="rect">
            <a:avLst/>
          </a:prstGeom>
        </p:spPr>
        <p:txBody>
          <a:bodyPr anchor="t" rtlCol="false" tIns="0" lIns="0" bIns="0" rIns="0">
            <a:spAutoFit/>
          </a:bodyPr>
          <a:lstStyle/>
          <a:p>
            <a:pPr algn="ctr" marL="0" indent="0" lvl="0">
              <a:lnSpc>
                <a:spcPts val="4950"/>
              </a:lnSpc>
              <a:spcBef>
                <a:spcPct val="0"/>
              </a:spcBef>
            </a:pPr>
            <a:r>
              <a:rPr lang="en-US" sz="5000">
                <a:solidFill>
                  <a:srgbClr val="547B97"/>
                </a:solidFill>
                <a:latin typeface="Eczar ExtraBold"/>
              </a:rPr>
              <a:t>LITERATURE SURVEY</a:t>
            </a:r>
          </a:p>
        </p:txBody>
      </p:sp>
      <p:sp>
        <p:nvSpPr>
          <p:cNvPr name="TextBox 3" id="3"/>
          <p:cNvSpPr txBox="true"/>
          <p:nvPr/>
        </p:nvSpPr>
        <p:spPr>
          <a:xfrm rot="0">
            <a:off x="524707" y="1733550"/>
            <a:ext cx="17238586" cy="8212419"/>
          </a:xfrm>
          <a:prstGeom prst="rect">
            <a:avLst/>
          </a:prstGeom>
        </p:spPr>
        <p:txBody>
          <a:bodyPr anchor="t" rtlCol="false" tIns="0" lIns="0" bIns="0" rIns="0">
            <a:spAutoFit/>
          </a:bodyPr>
          <a:lstStyle/>
          <a:p>
            <a:pPr algn="just">
              <a:lnSpc>
                <a:spcPts val="4096"/>
              </a:lnSpc>
            </a:pPr>
            <a:r>
              <a:rPr lang="en-US" sz="2926">
                <a:solidFill>
                  <a:srgbClr val="000000"/>
                </a:solidFill>
                <a:latin typeface="Rubik"/>
              </a:rPr>
              <a:t>In light of the number of works that have been done in this field, another group of researchers (</a:t>
            </a:r>
            <a:r>
              <a:rPr lang="en-US" sz="2926">
                <a:solidFill>
                  <a:srgbClr val="000000"/>
                </a:solidFill>
                <a:latin typeface="Rubik Bold"/>
              </a:rPr>
              <a:t>Jian Da Wu,2017</a:t>
            </a:r>
            <a:r>
              <a:rPr lang="en-US" sz="2926">
                <a:solidFill>
                  <a:srgbClr val="000000"/>
                </a:solidFill>
                <a:latin typeface="Rubik"/>
              </a:rPr>
              <a:t>) conducted research on this topic and tried to develop a system that consists of three components: a data acquisition system, a price forecasting algorithm, and a performance analysis. Due to its adaptive learning capability, a conventional artificial neural network (ANN) with a back-propagation network is compared to the proposed ANFIS. In the ANFIS, qualitative fuzzy logic approximation as well as adaptive neural network capabilities are included. Using ANFIS as an expert system in predicting used car prices showed better results in the experiment. Using GUI, the consumer can get accurate and convenient information about used cars' purchasing prices, and experiments proved that the proposed system could provide accurate and convenient price forecasting.</a:t>
            </a:r>
          </a:p>
          <a:p>
            <a:pPr algn="just">
              <a:lnSpc>
                <a:spcPts val="4096"/>
              </a:lnSpc>
            </a:pPr>
          </a:p>
          <a:p>
            <a:pPr algn="just" marL="0" indent="0" lvl="0">
              <a:lnSpc>
                <a:spcPts val="4096"/>
              </a:lnSpc>
              <a:spcBef>
                <a:spcPct val="0"/>
              </a:spcBef>
            </a:pPr>
            <a:r>
              <a:rPr lang="en-US" sz="2926">
                <a:solidFill>
                  <a:srgbClr val="000000"/>
                </a:solidFill>
                <a:latin typeface="Rubik"/>
              </a:rPr>
              <a:t>(</a:t>
            </a:r>
            <a:r>
              <a:rPr lang="en-US" sz="2926">
                <a:solidFill>
                  <a:srgbClr val="000000"/>
                </a:solidFill>
                <a:latin typeface="Rubik Bold"/>
              </a:rPr>
              <a:t>Noor &amp; Jan, 2017</a:t>
            </a:r>
            <a:r>
              <a:rPr lang="en-US" sz="2926">
                <a:solidFill>
                  <a:srgbClr val="000000"/>
                </a:solidFill>
                <a:latin typeface="Rubik"/>
              </a:rPr>
              <a:t>) were able to achieve high level of accuracy using Multiple linear regression models to predict the price of cars collected from used cars website in Pakistan called Pak Wheels that total led to 1699records after pre-processing, and where able to achieve accuracy of 98%, this was done after reducing the total amount of attributes using variable selection technique to include significant attributes only and to reduce the complexity of the model.</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8D9D3"/>
        </a:solidFill>
      </p:bgPr>
    </p:bg>
    <p:spTree>
      <p:nvGrpSpPr>
        <p:cNvPr id="1" name=""/>
        <p:cNvGrpSpPr/>
        <p:nvPr/>
      </p:nvGrpSpPr>
      <p:grpSpPr>
        <a:xfrm>
          <a:off x="0" y="0"/>
          <a:ext cx="0" cy="0"/>
          <a:chOff x="0" y="0"/>
          <a:chExt cx="0" cy="0"/>
        </a:xfrm>
      </p:grpSpPr>
      <p:sp>
        <p:nvSpPr>
          <p:cNvPr name="TextBox 2" id="2"/>
          <p:cNvSpPr txBox="true"/>
          <p:nvPr/>
        </p:nvSpPr>
        <p:spPr>
          <a:xfrm rot="0">
            <a:off x="1028700" y="752475"/>
            <a:ext cx="16230600" cy="657225"/>
          </a:xfrm>
          <a:prstGeom prst="rect">
            <a:avLst/>
          </a:prstGeom>
        </p:spPr>
        <p:txBody>
          <a:bodyPr anchor="t" rtlCol="false" tIns="0" lIns="0" bIns="0" rIns="0">
            <a:spAutoFit/>
          </a:bodyPr>
          <a:lstStyle/>
          <a:p>
            <a:pPr algn="ctr" marL="0" indent="0" lvl="0">
              <a:lnSpc>
                <a:spcPts val="4950"/>
              </a:lnSpc>
              <a:spcBef>
                <a:spcPct val="0"/>
              </a:spcBef>
            </a:pPr>
            <a:r>
              <a:rPr lang="en-US" sz="5000">
                <a:solidFill>
                  <a:srgbClr val="547B97"/>
                </a:solidFill>
                <a:latin typeface="Eczar ExtraBold"/>
              </a:rPr>
              <a:t>LITERATURE SURVEY</a:t>
            </a:r>
          </a:p>
        </p:txBody>
      </p:sp>
      <p:sp>
        <p:nvSpPr>
          <p:cNvPr name="TextBox 3" id="3"/>
          <p:cNvSpPr txBox="true"/>
          <p:nvPr/>
        </p:nvSpPr>
        <p:spPr>
          <a:xfrm rot="0">
            <a:off x="592310" y="1733550"/>
            <a:ext cx="17103379" cy="8561010"/>
          </a:xfrm>
          <a:prstGeom prst="rect">
            <a:avLst/>
          </a:prstGeom>
        </p:spPr>
        <p:txBody>
          <a:bodyPr anchor="t" rtlCol="false" tIns="0" lIns="0" bIns="0" rIns="0">
            <a:spAutoFit/>
          </a:bodyPr>
          <a:lstStyle/>
          <a:p>
            <a:pPr algn="just">
              <a:lnSpc>
                <a:spcPts val="3783"/>
              </a:lnSpc>
            </a:pPr>
            <a:r>
              <a:rPr lang="en-US" sz="2702">
                <a:solidFill>
                  <a:srgbClr val="000000"/>
                </a:solidFill>
                <a:latin typeface="Rubik Bold"/>
              </a:rPr>
              <a:t>Lessmann, Stefan &amp; Voss, Stefan. (2017)</a:t>
            </a:r>
            <a:r>
              <a:rPr lang="en-US" sz="2702">
                <a:solidFill>
                  <a:srgbClr val="000000"/>
                </a:solidFill>
                <a:latin typeface="Rubik"/>
              </a:rPr>
              <a:t>. Car resale price forecasting: The impact of regression method, private information, and heterogeneity on forecast accuracy. International Journal of Forecasting. 33. 864-877. 10.1016/j.ijforecast.2017.04.003. The paper investigates statistical models for forecasting the resale prices of used cars. An empirical study is performed to explore the contributions of different degrees of freedom in the modeling process to the forecast accuracy. First, a comparative analysis of alternative prediction methods provides evidence that random forest regression is particularly effective for resale price forecasting. It is also shown that the use of linear regression, the prevailing method in previous work, should be avoided.</a:t>
            </a:r>
          </a:p>
          <a:p>
            <a:pPr algn="just">
              <a:lnSpc>
                <a:spcPts val="3783"/>
              </a:lnSpc>
            </a:pPr>
          </a:p>
          <a:p>
            <a:pPr algn="just">
              <a:lnSpc>
                <a:spcPts val="3783"/>
              </a:lnSpc>
            </a:pPr>
            <a:r>
              <a:rPr lang="en-US" sz="2702">
                <a:solidFill>
                  <a:srgbClr val="000000"/>
                </a:solidFill>
                <a:latin typeface="Rubik Bold"/>
              </a:rPr>
              <a:t>Kanwal Noor, 2017</a:t>
            </a:r>
            <a:r>
              <a:rPr lang="en-US" sz="2702">
                <a:solidFill>
                  <a:srgbClr val="000000"/>
                </a:solidFill>
                <a:latin typeface="Rubik"/>
              </a:rPr>
              <a:t>, Vehicle Price Prediction System using Machine Learning Techniques International Journal of Computer Applications. Volume 167 - Number 9</a:t>
            </a:r>
          </a:p>
          <a:p>
            <a:pPr algn="just">
              <a:lnSpc>
                <a:spcPts val="3783"/>
              </a:lnSpc>
            </a:pPr>
            <a:r>
              <a:rPr lang="en-US" sz="2702">
                <a:solidFill>
                  <a:srgbClr val="000000"/>
                </a:solidFill>
                <a:latin typeface="Rubik"/>
              </a:rPr>
              <a:t>This paper presents a vehicle price prediction system by using the supervised machine learning technique. The research uses multiple linear regression as the machine learning prediction method which offered 98% prediction precision. Using multiple linear regression, there are multiple independent variables but one and only one dependent variable who’s actual and predicted values are compared to find precision of results. This paper proposes a system where price is dependent variable which is predicted, and this price is derived from factors like vehicle’s model, make, city, version, color, mileage, alloy rims and power steering.</a:t>
            </a:r>
          </a:p>
          <a:p>
            <a:pPr algn="just" marL="0" indent="0" lvl="0">
              <a:lnSpc>
                <a:spcPts val="3783"/>
              </a:lnSpc>
              <a:spcBef>
                <a:spcPct val="0"/>
              </a:spcBef>
            </a:pPr>
            <a:r>
              <a:rPr lang="en-US" sz="2702">
                <a:solidFill>
                  <a:srgbClr val="000000"/>
                </a:solidFill>
                <a:latin typeface="Rubik"/>
              </a:rPr>
              <a:t> </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8D9D3"/>
        </a:solidFill>
      </p:bgPr>
    </p:bg>
    <p:spTree>
      <p:nvGrpSpPr>
        <p:cNvPr id="1" name=""/>
        <p:cNvGrpSpPr/>
        <p:nvPr/>
      </p:nvGrpSpPr>
      <p:grpSpPr>
        <a:xfrm>
          <a:off x="0" y="0"/>
          <a:ext cx="0" cy="0"/>
          <a:chOff x="0" y="0"/>
          <a:chExt cx="0" cy="0"/>
        </a:xfrm>
      </p:grpSpPr>
      <p:sp>
        <p:nvSpPr>
          <p:cNvPr name="TextBox 2" id="2"/>
          <p:cNvSpPr txBox="true"/>
          <p:nvPr/>
        </p:nvSpPr>
        <p:spPr>
          <a:xfrm rot="0">
            <a:off x="1028700" y="1133475"/>
            <a:ext cx="16230600" cy="657225"/>
          </a:xfrm>
          <a:prstGeom prst="rect">
            <a:avLst/>
          </a:prstGeom>
        </p:spPr>
        <p:txBody>
          <a:bodyPr anchor="t" rtlCol="false" tIns="0" lIns="0" bIns="0" rIns="0">
            <a:spAutoFit/>
          </a:bodyPr>
          <a:lstStyle/>
          <a:p>
            <a:pPr algn="ctr" marL="0" indent="0" lvl="0">
              <a:lnSpc>
                <a:spcPts val="4950"/>
              </a:lnSpc>
              <a:spcBef>
                <a:spcPct val="0"/>
              </a:spcBef>
            </a:pPr>
            <a:r>
              <a:rPr lang="en-US" sz="5000">
                <a:solidFill>
                  <a:srgbClr val="547B97"/>
                </a:solidFill>
                <a:latin typeface="Eczar ExtraBold"/>
              </a:rPr>
              <a:t>LITERATURE SURVEY</a:t>
            </a:r>
          </a:p>
        </p:txBody>
      </p:sp>
      <p:sp>
        <p:nvSpPr>
          <p:cNvPr name="TextBox 3" id="3"/>
          <p:cNvSpPr txBox="true"/>
          <p:nvPr/>
        </p:nvSpPr>
        <p:spPr>
          <a:xfrm rot="0">
            <a:off x="592310" y="2003553"/>
            <a:ext cx="17103379" cy="8084760"/>
          </a:xfrm>
          <a:prstGeom prst="rect">
            <a:avLst/>
          </a:prstGeom>
        </p:spPr>
        <p:txBody>
          <a:bodyPr anchor="t" rtlCol="false" tIns="0" lIns="0" bIns="0" rIns="0">
            <a:spAutoFit/>
          </a:bodyPr>
          <a:lstStyle/>
          <a:p>
            <a:pPr algn="just">
              <a:lnSpc>
                <a:spcPts val="3783"/>
              </a:lnSpc>
            </a:pPr>
            <a:r>
              <a:rPr lang="en-US" sz="2702">
                <a:solidFill>
                  <a:srgbClr val="000000"/>
                </a:solidFill>
                <a:latin typeface="Rubik Bold"/>
              </a:rPr>
              <a:t>(Monburinon, et al., 2018)</a:t>
            </a:r>
            <a:r>
              <a:rPr lang="en-US" sz="2702">
                <a:solidFill>
                  <a:srgbClr val="000000"/>
                </a:solidFill>
                <a:latin typeface="Rubik"/>
              </a:rPr>
              <a:t> Gathered data from a German e-commerce site that total led to 304,133 rows and11 attributes to predict the prices of used car using different techniques and measured their results using Mean Absolute Error (MEA) to compare their results. Same training dataset and testing dataset was given to each model. Highest results achieved was by using gradient boosted regression tree with a MAE of 0.28, and MEA of 0.35 and 0.55 for mean absolute error and multiple linear regression respectively. Authors suggested adjusting the parameters in future works to yield better results, as well as using one hot encoding instead of label encoding for more realistic data interpretations on categorical data.</a:t>
            </a:r>
          </a:p>
          <a:p>
            <a:pPr algn="just">
              <a:lnSpc>
                <a:spcPts val="3783"/>
              </a:lnSpc>
            </a:pPr>
          </a:p>
          <a:p>
            <a:pPr algn="just">
              <a:lnSpc>
                <a:spcPts val="3783"/>
              </a:lnSpc>
            </a:pPr>
            <a:r>
              <a:rPr lang="en-US" sz="2702">
                <a:solidFill>
                  <a:srgbClr val="000000"/>
                </a:solidFill>
                <a:latin typeface="Rubik Bold"/>
              </a:rPr>
              <a:t>Nabarun Pal, Dhanasekar Sundararaman, Priya Arora, Puneet Kohli, Sai Sumanth Palakurthy</a:t>
            </a:r>
            <a:r>
              <a:rPr lang="en-US" sz="2702">
                <a:solidFill>
                  <a:srgbClr val="000000"/>
                </a:solidFill>
                <a:latin typeface="Rubik"/>
              </a:rPr>
              <a:t> “How much is my car worth?” A methodology for predicting used cars prices using Random Forest” FICC </a:t>
            </a:r>
            <a:r>
              <a:rPr lang="en-US" sz="2702">
                <a:solidFill>
                  <a:srgbClr val="000000"/>
                </a:solidFill>
                <a:latin typeface="Rubik Bold"/>
              </a:rPr>
              <a:t>2018</a:t>
            </a:r>
          </a:p>
          <a:p>
            <a:pPr algn="just">
              <a:lnSpc>
                <a:spcPts val="3783"/>
              </a:lnSpc>
            </a:pPr>
            <a:r>
              <a:rPr lang="en-US" sz="2702">
                <a:solidFill>
                  <a:srgbClr val="000000"/>
                </a:solidFill>
                <a:latin typeface="Rubik"/>
              </a:rPr>
              <a:t>During this paper, Authors have used supervised learning method namely Random Forest to predict the costs of used cars. The model has been chosen after careful exploratory data analysis to work out the impact of every feature on price. A Random Forest with 500 Decision Trees were created to train the data. From experimental results, the training accuracy was discovered to be 95.82%, and therefore the testing accuracy was 83.63%. The model can predict the price value of cars accurately by choosing the fore most correlated features.</a:t>
            </a:r>
          </a:p>
          <a:p>
            <a:pPr algn="just" marL="0" indent="0" lvl="0">
              <a:lnSpc>
                <a:spcPts val="3783"/>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8D9D3"/>
        </a:solidFill>
      </p:bgPr>
    </p:bg>
    <p:spTree>
      <p:nvGrpSpPr>
        <p:cNvPr id="1" name=""/>
        <p:cNvGrpSpPr/>
        <p:nvPr/>
      </p:nvGrpSpPr>
      <p:grpSpPr>
        <a:xfrm>
          <a:off x="0" y="0"/>
          <a:ext cx="0" cy="0"/>
          <a:chOff x="0" y="0"/>
          <a:chExt cx="0" cy="0"/>
        </a:xfrm>
      </p:grpSpPr>
      <p:sp>
        <p:nvSpPr>
          <p:cNvPr name="TextBox 2" id="2"/>
          <p:cNvSpPr txBox="true"/>
          <p:nvPr/>
        </p:nvSpPr>
        <p:spPr>
          <a:xfrm rot="0">
            <a:off x="1028700" y="1133475"/>
            <a:ext cx="16230600" cy="657225"/>
          </a:xfrm>
          <a:prstGeom prst="rect">
            <a:avLst/>
          </a:prstGeom>
        </p:spPr>
        <p:txBody>
          <a:bodyPr anchor="t" rtlCol="false" tIns="0" lIns="0" bIns="0" rIns="0">
            <a:spAutoFit/>
          </a:bodyPr>
          <a:lstStyle/>
          <a:p>
            <a:pPr algn="ctr" marL="0" indent="0" lvl="0">
              <a:lnSpc>
                <a:spcPts val="4950"/>
              </a:lnSpc>
              <a:spcBef>
                <a:spcPct val="0"/>
              </a:spcBef>
            </a:pPr>
            <a:r>
              <a:rPr lang="en-US" sz="5000">
                <a:solidFill>
                  <a:srgbClr val="547B97"/>
                </a:solidFill>
                <a:latin typeface="Eczar ExtraBold"/>
              </a:rPr>
              <a:t>LITERATURE SURVEY</a:t>
            </a:r>
          </a:p>
        </p:txBody>
      </p:sp>
      <p:sp>
        <p:nvSpPr>
          <p:cNvPr name="TextBox 3" id="3"/>
          <p:cNvSpPr txBox="true"/>
          <p:nvPr/>
        </p:nvSpPr>
        <p:spPr>
          <a:xfrm rot="0">
            <a:off x="592310" y="1994028"/>
            <a:ext cx="17143250" cy="8071173"/>
          </a:xfrm>
          <a:prstGeom prst="rect">
            <a:avLst/>
          </a:prstGeom>
        </p:spPr>
        <p:txBody>
          <a:bodyPr anchor="t" rtlCol="false" tIns="0" lIns="0" bIns="0" rIns="0">
            <a:spAutoFit/>
          </a:bodyPr>
          <a:lstStyle/>
          <a:p>
            <a:pPr algn="just">
              <a:lnSpc>
                <a:spcPts val="4007"/>
              </a:lnSpc>
            </a:pPr>
            <a:r>
              <a:rPr lang="en-US" sz="2862">
                <a:solidFill>
                  <a:srgbClr val="000000"/>
                </a:solidFill>
                <a:latin typeface="Rubik Bold"/>
              </a:rPr>
              <a:t>(Gegic, Isakovic, Keco, Masetic, &amp; Kevric, 2019)</a:t>
            </a:r>
            <a:r>
              <a:rPr lang="en-US" sz="2862">
                <a:solidFill>
                  <a:srgbClr val="000000"/>
                </a:solidFill>
                <a:latin typeface="Rubik"/>
              </a:rPr>
              <a:t> from the International Burch University in Sarajevo, used three different machine learning techniques to predict used car prices. Using data scrapped from a local Bosnian website for used cars total led at 797 car samples after pre-processing, and proposed using these methods: Support Vector Machine, Random Forest and Artificial Neural network. Results have shown using only one machine learning algorithm achieved results less than 50%, whereas after combing the algorithms with pre calcification of prices using Random Forest, results with accuracies up to 87.38% was recorded.</a:t>
            </a:r>
          </a:p>
          <a:p>
            <a:pPr algn="just">
              <a:lnSpc>
                <a:spcPts val="4007"/>
              </a:lnSpc>
            </a:pPr>
          </a:p>
          <a:p>
            <a:pPr algn="just">
              <a:lnSpc>
                <a:spcPts val="4007"/>
              </a:lnSpc>
            </a:pPr>
            <a:r>
              <a:rPr lang="en-US" sz="2862">
                <a:solidFill>
                  <a:srgbClr val="000000"/>
                </a:solidFill>
                <a:latin typeface="Rubik Bold"/>
              </a:rPr>
              <a:t>Pattabiraman Venkatasubbu, Mukkesh Ganesh</a:t>
            </a:r>
            <a:r>
              <a:rPr lang="en-US" sz="2862">
                <a:solidFill>
                  <a:srgbClr val="000000"/>
                </a:solidFill>
                <a:latin typeface="Rubik"/>
              </a:rPr>
              <a:t> “Used Cars Price Prediction using Supervised Learning Techniques” IJEAT ISSN: 2249 – 8958, Volume-9 Issue-1S3, </a:t>
            </a:r>
            <a:r>
              <a:rPr lang="en-US" sz="2862">
                <a:solidFill>
                  <a:srgbClr val="000000"/>
                </a:solidFill>
                <a:latin typeface="Rubik Bold"/>
              </a:rPr>
              <a:t>December 2019</a:t>
            </a:r>
            <a:r>
              <a:rPr lang="en-US" sz="2862">
                <a:solidFill>
                  <a:srgbClr val="000000"/>
                </a:solidFill>
                <a:latin typeface="Rubik"/>
              </a:rPr>
              <a:t>.In this research, the authors attempt to construct a statistical model that would estimate the price of a used car based on previous customer data and a collection of attributes using Algorithms such as Lasso, Multiple regression and Regression Trees. The authors have also analysed the forecast accuracy of different models in order to calculate the car's price using an algorithm that is more accurate.</a:t>
            </a:r>
          </a:p>
          <a:p>
            <a:pPr algn="just" marL="0" indent="0" lvl="0">
              <a:lnSpc>
                <a:spcPts val="4007"/>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8D9D3"/>
        </a:solidFill>
      </p:bgPr>
    </p:bg>
    <p:spTree>
      <p:nvGrpSpPr>
        <p:cNvPr id="1" name=""/>
        <p:cNvGrpSpPr/>
        <p:nvPr/>
      </p:nvGrpSpPr>
      <p:grpSpPr>
        <a:xfrm>
          <a:off x="0" y="0"/>
          <a:ext cx="0" cy="0"/>
          <a:chOff x="0" y="0"/>
          <a:chExt cx="0" cy="0"/>
        </a:xfrm>
      </p:grpSpPr>
      <p:sp>
        <p:nvSpPr>
          <p:cNvPr name="TextBox 2" id="2"/>
          <p:cNvSpPr txBox="true"/>
          <p:nvPr/>
        </p:nvSpPr>
        <p:spPr>
          <a:xfrm rot="0">
            <a:off x="1028700" y="539468"/>
            <a:ext cx="16230600" cy="657225"/>
          </a:xfrm>
          <a:prstGeom prst="rect">
            <a:avLst/>
          </a:prstGeom>
        </p:spPr>
        <p:txBody>
          <a:bodyPr anchor="t" rtlCol="false" tIns="0" lIns="0" bIns="0" rIns="0">
            <a:spAutoFit/>
          </a:bodyPr>
          <a:lstStyle/>
          <a:p>
            <a:pPr algn="ctr" marL="0" indent="0" lvl="0">
              <a:lnSpc>
                <a:spcPts val="4950"/>
              </a:lnSpc>
              <a:spcBef>
                <a:spcPct val="0"/>
              </a:spcBef>
            </a:pPr>
            <a:r>
              <a:rPr lang="en-US" sz="5000">
                <a:solidFill>
                  <a:srgbClr val="547B97"/>
                </a:solidFill>
                <a:latin typeface="Eczar ExtraBold"/>
              </a:rPr>
              <a:t>LITERATURE SURVEY</a:t>
            </a:r>
          </a:p>
        </p:txBody>
      </p:sp>
      <p:sp>
        <p:nvSpPr>
          <p:cNvPr name="TextBox 3" id="3"/>
          <p:cNvSpPr txBox="true"/>
          <p:nvPr/>
        </p:nvSpPr>
        <p:spPr>
          <a:xfrm rot="0">
            <a:off x="621697" y="1733550"/>
            <a:ext cx="17339730" cy="8221253"/>
          </a:xfrm>
          <a:prstGeom prst="rect">
            <a:avLst/>
          </a:prstGeom>
        </p:spPr>
        <p:txBody>
          <a:bodyPr anchor="t" rtlCol="false" tIns="0" lIns="0" bIns="0" rIns="0">
            <a:spAutoFit/>
          </a:bodyPr>
          <a:lstStyle/>
          <a:p>
            <a:pPr algn="just">
              <a:lnSpc>
                <a:spcPts val="3610"/>
              </a:lnSpc>
            </a:pPr>
            <a:r>
              <a:rPr lang="en-US" sz="2578">
                <a:solidFill>
                  <a:srgbClr val="000000"/>
                </a:solidFill>
                <a:latin typeface="Rubik Bold"/>
              </a:rPr>
              <a:t>(K.Samruddhi &amp; Kumar, 2020)</a:t>
            </a:r>
            <a:r>
              <a:rPr lang="en-US" sz="2578">
                <a:solidFill>
                  <a:srgbClr val="000000"/>
                </a:solidFill>
                <a:latin typeface="Rubik"/>
              </a:rPr>
              <a:t> Proposed using Supervised machine leaning model using K-NearestNeighbour to predict used car prices from a data set obtained from Kaggle containing 14 different attributes, using this method accuracy rea0ched up to 85% after different values of K as well as Changing the percent of training data to testing data, expectedly when increasing the percent of data that is tested better accuracy results are achieved. The model was also cross validated with 5 and 10 folds by using K fold method.</a:t>
            </a:r>
          </a:p>
          <a:p>
            <a:pPr algn="just">
              <a:lnSpc>
                <a:spcPts val="3610"/>
              </a:lnSpc>
            </a:pPr>
          </a:p>
          <a:p>
            <a:pPr algn="just">
              <a:lnSpc>
                <a:spcPts val="3610"/>
              </a:lnSpc>
            </a:pPr>
            <a:r>
              <a:rPr lang="en-US" sz="2578">
                <a:solidFill>
                  <a:srgbClr val="000000"/>
                </a:solidFill>
                <a:latin typeface="Rubik Bold"/>
              </a:rPr>
              <a:t>Ketan Agrahari, Ayush Chaubey, Mamoor Khan, Manas Srivastava</a:t>
            </a:r>
            <a:r>
              <a:rPr lang="en-US" sz="2578">
                <a:solidFill>
                  <a:srgbClr val="000000"/>
                </a:solidFill>
                <a:latin typeface="Rubik"/>
              </a:rPr>
              <a:t>, Department of Computer Science and Engineering, Raj Kumar Goel Institute of Technology, AKTU</a:t>
            </a:r>
          </a:p>
          <a:p>
            <a:pPr algn="just">
              <a:lnSpc>
                <a:spcPts val="3610"/>
              </a:lnSpc>
            </a:pPr>
            <a:r>
              <a:rPr lang="en-US" sz="2578">
                <a:solidFill>
                  <a:srgbClr val="000000"/>
                </a:solidFill>
                <a:latin typeface="Rubik Bold"/>
              </a:rPr>
              <a:t>June 2021</a:t>
            </a:r>
            <a:r>
              <a:rPr lang="en-US" sz="2578">
                <a:solidFill>
                  <a:srgbClr val="000000"/>
                </a:solidFill>
                <a:latin typeface="Rubik"/>
              </a:rPr>
              <a:t>| IJIRT | Volume 8 Issue 1 | ISSN: 2349-6002</a:t>
            </a:r>
          </a:p>
          <a:p>
            <a:pPr algn="just">
              <a:lnSpc>
                <a:spcPts val="3610"/>
              </a:lnSpc>
            </a:pPr>
            <a:r>
              <a:rPr lang="en-US" sz="2578">
                <a:solidFill>
                  <a:srgbClr val="000000"/>
                </a:solidFill>
                <a:latin typeface="Rubik"/>
              </a:rPr>
              <a:t>The demand for used cars has increased significantly in the past decade and it is prognosticated that with Covid-19 outbreak this requirement will augment considerably. Hence to enhance the reliability, with the expansion of the used car market, a model that can forecast the current market price of a used automobile on the basis of variety of criteria. This analysis can be used to study the trends in the industry, offer better insight into the market, and aid the community in its smooth workflow. The aim of this research paper is to predict the car price as per the dataset (previous consumer data like engine capacity, distance traveled, year of manufacture, etc.). </a:t>
            </a:r>
          </a:p>
          <a:p>
            <a:pPr algn="just">
              <a:lnSpc>
                <a:spcPts val="3610"/>
              </a:lnSpc>
            </a:pPr>
          </a:p>
          <a:p>
            <a:pPr algn="just">
              <a:lnSpc>
                <a:spcPts val="3610"/>
              </a:lnSpc>
            </a:pPr>
            <a:r>
              <a:rPr lang="en-US" sz="2578">
                <a:solidFill>
                  <a:srgbClr val="000000"/>
                </a:solidFill>
                <a:latin typeface="Rubik"/>
              </a:rPr>
              <a:t>Index Terms - Machine Learning, Linear Regression,Lasso Regression, Correlation.</a:t>
            </a:r>
          </a:p>
          <a:p>
            <a:pPr algn="just" marL="0" indent="0" lvl="0">
              <a:lnSpc>
                <a:spcPts val="3610"/>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8D9D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356592" y="-4122693"/>
            <a:ext cx="17508082" cy="16871425"/>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687416">
            <a:off x="15007726" y="1351727"/>
            <a:ext cx="12009165" cy="11572468"/>
          </a:xfrm>
          <a:prstGeom prst="rect">
            <a:avLst/>
          </a:prstGeom>
        </p:spPr>
      </p:pic>
      <p:sp>
        <p:nvSpPr>
          <p:cNvPr name="TextBox 4" id="4"/>
          <p:cNvSpPr txBox="true"/>
          <p:nvPr/>
        </p:nvSpPr>
        <p:spPr>
          <a:xfrm rot="0">
            <a:off x="4719613" y="4412791"/>
            <a:ext cx="8848774" cy="954024"/>
          </a:xfrm>
          <a:prstGeom prst="rect">
            <a:avLst/>
          </a:prstGeom>
        </p:spPr>
        <p:txBody>
          <a:bodyPr anchor="t" rtlCol="false" tIns="0" lIns="0" bIns="0" rIns="0">
            <a:spAutoFit/>
          </a:bodyPr>
          <a:lstStyle/>
          <a:p>
            <a:pPr algn="ctr" marL="0" indent="0" lvl="0">
              <a:lnSpc>
                <a:spcPts val="7128"/>
              </a:lnSpc>
              <a:spcBef>
                <a:spcPct val="0"/>
              </a:spcBef>
            </a:pPr>
            <a:r>
              <a:rPr lang="en-US" sz="7200" u="none">
                <a:solidFill>
                  <a:srgbClr val="154854"/>
                </a:solidFill>
                <a:latin typeface="Eczar ExtraBold Bold"/>
              </a:rPr>
              <a:t>THANK YOU</a:t>
            </a:r>
          </a:p>
        </p:txBody>
      </p:sp>
      <p:pic>
        <p:nvPicPr>
          <p:cNvPr name="Picture 5" id="5"/>
          <p:cNvPicPr>
            <a:picLocks noChangeAspect="true"/>
          </p:cNvPicPr>
          <p:nvPr/>
        </p:nvPicPr>
        <p:blipFill>
          <a:blip r:embed="rId4"/>
          <a:srcRect l="0" t="0" r="0" b="0"/>
          <a:stretch>
            <a:fillRect/>
          </a:stretch>
        </p:blipFill>
        <p:spPr>
          <a:xfrm flipH="false" flipV="false" rot="0">
            <a:off x="3833840" y="2147694"/>
            <a:ext cx="1771546" cy="1780448"/>
          </a:xfrm>
          <a:prstGeom prst="rect">
            <a:avLst/>
          </a:prstGeom>
        </p:spPr>
      </p:pic>
      <p:pic>
        <p:nvPicPr>
          <p:cNvPr name="Picture 6" id="6"/>
          <p:cNvPicPr>
            <a:picLocks noChangeAspect="true"/>
          </p:cNvPicPr>
          <p:nvPr/>
        </p:nvPicPr>
        <p:blipFill>
          <a:blip r:embed="rId4"/>
          <a:srcRect l="0" t="0" r="0" b="0"/>
          <a:stretch>
            <a:fillRect/>
          </a:stretch>
        </p:blipFill>
        <p:spPr>
          <a:xfrm flipH="false" flipV="false" rot="0">
            <a:off x="8258227" y="7498743"/>
            <a:ext cx="1771546" cy="1780448"/>
          </a:xfrm>
          <a:prstGeom prst="rect">
            <a:avLst/>
          </a:prstGeom>
        </p:spPr>
      </p:pic>
      <p:pic>
        <p:nvPicPr>
          <p:cNvPr name="Picture 7" id="7"/>
          <p:cNvPicPr>
            <a:picLocks noChangeAspect="true"/>
          </p:cNvPicPr>
          <p:nvPr/>
        </p:nvPicPr>
        <p:blipFill>
          <a:blip r:embed="rId4"/>
          <a:srcRect l="0" t="0" r="0" b="0"/>
          <a:stretch>
            <a:fillRect/>
          </a:stretch>
        </p:blipFill>
        <p:spPr>
          <a:xfrm flipH="false" flipV="false" rot="0">
            <a:off x="12896850" y="3928142"/>
            <a:ext cx="1771546" cy="178044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DAFLKN0qKoc</dc:identifier>
  <dcterms:modified xsi:type="dcterms:W3CDTF">2011-08-01T06:04:30Z</dcterms:modified>
  <cp:revision>1</cp:revision>
  <dc:title>Colorful Retro Creative Infographic Presentation</dc:title>
</cp:coreProperties>
</file>