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15F392-23A2-BE50-0F37-49C1925B2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5662"/>
            <a:ext cx="6748433" cy="600138"/>
          </a:xfrm>
        </p:spPr>
        <p:txBody>
          <a:bodyPr>
            <a:normAutofit fontScale="90000"/>
          </a:bodyPr>
          <a:lstStyle/>
          <a:p>
            <a:r>
              <a:rPr lang="en-US" sz="4900" b="1" dirty="0"/>
              <a:t>LITERATURE</a:t>
            </a:r>
            <a:r>
              <a:rPr lang="en-US" sz="4900" dirty="0"/>
              <a:t> </a:t>
            </a:r>
            <a:r>
              <a:rPr lang="en-US" sz="4900" b="1" dirty="0"/>
              <a:t>SURVEY</a:t>
            </a:r>
            <a:endParaRPr lang="en-IN" dirty="0"/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xmlns="" id="{41E73D4B-C60C-17AD-DC92-DFBDDF645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09244511"/>
              </p:ext>
            </p:extLst>
          </p:nvPr>
        </p:nvGraphicFramePr>
        <p:xfrm>
          <a:off x="281617" y="762000"/>
          <a:ext cx="8633782" cy="565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783">
                  <a:extLst>
                    <a:ext uri="{9D8B030D-6E8A-4147-A177-3AD203B41FA5}">
                      <a16:colId xmlns:a16="http://schemas.microsoft.com/office/drawing/2014/main" xmlns="" val="4253982908"/>
                    </a:ext>
                  </a:extLst>
                </a:gridCol>
                <a:gridCol w="1365917">
                  <a:extLst>
                    <a:ext uri="{9D8B030D-6E8A-4147-A177-3AD203B41FA5}">
                      <a16:colId xmlns:a16="http://schemas.microsoft.com/office/drawing/2014/main" xmlns="" val="1345593002"/>
                    </a:ext>
                  </a:extLst>
                </a:gridCol>
                <a:gridCol w="1613209">
                  <a:extLst>
                    <a:ext uri="{9D8B030D-6E8A-4147-A177-3AD203B41FA5}">
                      <a16:colId xmlns:a16="http://schemas.microsoft.com/office/drawing/2014/main" xmlns="" val="3724567449"/>
                    </a:ext>
                  </a:extLst>
                </a:gridCol>
                <a:gridCol w="1592874">
                  <a:extLst>
                    <a:ext uri="{9D8B030D-6E8A-4147-A177-3AD203B41FA5}">
                      <a16:colId xmlns:a16="http://schemas.microsoft.com/office/drawing/2014/main" xmlns="" val="1303438905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xmlns="" val="4216778052"/>
                    </a:ext>
                  </a:extLst>
                </a:gridCol>
                <a:gridCol w="1981199">
                  <a:extLst>
                    <a:ext uri="{9D8B030D-6E8A-4147-A177-3AD203B41FA5}">
                      <a16:colId xmlns:a16="http://schemas.microsoft.com/office/drawing/2014/main" xmlns="" val="169206306"/>
                    </a:ext>
                  </a:extLst>
                </a:gridCol>
              </a:tblGrid>
              <a:tr h="9661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 &amp; year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Future Enhancement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Merits &amp; Demerits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82724408"/>
                  </a:ext>
                </a:extLst>
              </a:tr>
              <a:tr h="468784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 smart agricultural model by integrating IoT, mobile and cloud-based big data analytics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IN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IN" sz="16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Rajeshwari,K</a:t>
                      </a:r>
                      <a:r>
                        <a:rPr lang="en-IN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6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Suthendran,K</a:t>
                      </a:r>
                      <a:r>
                        <a:rPr lang="en-IN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Rajkumar,</a:t>
                      </a:r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22 March 2018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Their aim is to increase the crop production and control the agricultural cost of the products using this predicted information.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work can be extended to the selection of features and better processing of exogenous variable data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 b="1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Merits: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 b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helps in making decisions regarding the investment prospects in the current system.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 b="1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Limitation: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1600" b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detected peak is not accurate(high or low).</a:t>
                      </a:r>
                      <a:endParaRPr lang="en-US" sz="1600" b="1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5111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657294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354731-1E79-0DEA-FD1E-5D85B85B5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0"/>
            <a:ext cx="6730145" cy="762000"/>
          </a:xfrm>
        </p:spPr>
        <p:txBody>
          <a:bodyPr/>
          <a:lstStyle/>
          <a:p>
            <a:r>
              <a:rPr lang="en-US" b="1" dirty="0"/>
              <a:t>LITERATURE</a:t>
            </a:r>
            <a:r>
              <a:rPr lang="en-US" dirty="0"/>
              <a:t> </a:t>
            </a:r>
            <a:r>
              <a:rPr lang="en-US" b="1" dirty="0"/>
              <a:t>SURVEY</a:t>
            </a: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40A0D623-30A3-B8AF-B710-28D43268CF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44467517"/>
              </p:ext>
            </p:extLst>
          </p:nvPr>
        </p:nvGraphicFramePr>
        <p:xfrm>
          <a:off x="281617" y="762000"/>
          <a:ext cx="8633782" cy="565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783">
                  <a:extLst>
                    <a:ext uri="{9D8B030D-6E8A-4147-A177-3AD203B41FA5}">
                      <a16:colId xmlns:a16="http://schemas.microsoft.com/office/drawing/2014/main" xmlns="" val="4253982908"/>
                    </a:ext>
                  </a:extLst>
                </a:gridCol>
                <a:gridCol w="1365917">
                  <a:extLst>
                    <a:ext uri="{9D8B030D-6E8A-4147-A177-3AD203B41FA5}">
                      <a16:colId xmlns:a16="http://schemas.microsoft.com/office/drawing/2014/main" xmlns="" val="1345593002"/>
                    </a:ext>
                  </a:extLst>
                </a:gridCol>
                <a:gridCol w="1613209">
                  <a:extLst>
                    <a:ext uri="{9D8B030D-6E8A-4147-A177-3AD203B41FA5}">
                      <a16:colId xmlns:a16="http://schemas.microsoft.com/office/drawing/2014/main" xmlns="" val="3724567449"/>
                    </a:ext>
                  </a:extLst>
                </a:gridCol>
                <a:gridCol w="1592874">
                  <a:extLst>
                    <a:ext uri="{9D8B030D-6E8A-4147-A177-3AD203B41FA5}">
                      <a16:colId xmlns:a16="http://schemas.microsoft.com/office/drawing/2014/main" xmlns="" val="1303438905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xmlns="" val="4216778052"/>
                    </a:ext>
                  </a:extLst>
                </a:gridCol>
                <a:gridCol w="1981199">
                  <a:extLst>
                    <a:ext uri="{9D8B030D-6E8A-4147-A177-3AD203B41FA5}">
                      <a16:colId xmlns:a16="http://schemas.microsoft.com/office/drawing/2014/main" xmlns="" val="169206306"/>
                    </a:ext>
                  </a:extLst>
                </a:gridCol>
              </a:tblGrid>
              <a:tr h="9661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 &amp; year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Future Enhancement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Merits &amp; Demerits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82724408"/>
                  </a:ext>
                </a:extLst>
              </a:tr>
              <a:tr h="468784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Big Data Analytics in Weather Forecasting: A Systematic Review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Marzieh </a:t>
                      </a:r>
                      <a:r>
                        <a:rPr lang="en-IN" sz="16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Fathi</a:t>
                      </a:r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&amp; Ebrahim </a:t>
                      </a:r>
                      <a:r>
                        <a:rPr lang="en-IN" sz="16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Mahdipour</a:t>
                      </a:r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 July 2021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 feasible taxonomy of the current reviewed papers is proposed as technique-based, technology-based, and hybrid approaches. 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work can be extended to the selection of features and better processing of exogenous variable data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 b="1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Merits: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 b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helps in making decisions regarding the investment prospects in the current system.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 b="1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Limitation: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1600" b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detected peak is not accurate(high or low).</a:t>
                      </a:r>
                      <a:endParaRPr lang="en-US" sz="1600" b="1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5111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4138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2F57AFB4-859E-537F-B3E8-900DC032D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76200"/>
            <a:ext cx="6730145" cy="762000"/>
          </a:xfrm>
        </p:spPr>
        <p:txBody>
          <a:bodyPr/>
          <a:lstStyle/>
          <a:p>
            <a:r>
              <a:rPr lang="en-US" b="1" dirty="0"/>
              <a:t>LITERATURE</a:t>
            </a:r>
            <a:r>
              <a:rPr lang="en-US" dirty="0"/>
              <a:t> </a:t>
            </a:r>
            <a:r>
              <a:rPr lang="en-US" b="1" dirty="0"/>
              <a:t>SURVEY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1A48C80B-6B47-F934-6A9F-EFC630710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10658614"/>
              </p:ext>
            </p:extLst>
          </p:nvPr>
        </p:nvGraphicFramePr>
        <p:xfrm>
          <a:off x="281617" y="762000"/>
          <a:ext cx="8633782" cy="5812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783">
                  <a:extLst>
                    <a:ext uri="{9D8B030D-6E8A-4147-A177-3AD203B41FA5}">
                      <a16:colId xmlns:a16="http://schemas.microsoft.com/office/drawing/2014/main" xmlns="" val="4253982908"/>
                    </a:ext>
                  </a:extLst>
                </a:gridCol>
                <a:gridCol w="1365917">
                  <a:extLst>
                    <a:ext uri="{9D8B030D-6E8A-4147-A177-3AD203B41FA5}">
                      <a16:colId xmlns:a16="http://schemas.microsoft.com/office/drawing/2014/main" xmlns="" val="1345593002"/>
                    </a:ext>
                  </a:extLst>
                </a:gridCol>
                <a:gridCol w="1613209">
                  <a:extLst>
                    <a:ext uri="{9D8B030D-6E8A-4147-A177-3AD203B41FA5}">
                      <a16:colId xmlns:a16="http://schemas.microsoft.com/office/drawing/2014/main" xmlns="" val="3724567449"/>
                    </a:ext>
                  </a:extLst>
                </a:gridCol>
                <a:gridCol w="1592874">
                  <a:extLst>
                    <a:ext uri="{9D8B030D-6E8A-4147-A177-3AD203B41FA5}">
                      <a16:colId xmlns:a16="http://schemas.microsoft.com/office/drawing/2014/main" xmlns="" val="1303438905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xmlns="" val="4216778052"/>
                    </a:ext>
                  </a:extLst>
                </a:gridCol>
                <a:gridCol w="1981199">
                  <a:extLst>
                    <a:ext uri="{9D8B030D-6E8A-4147-A177-3AD203B41FA5}">
                      <a16:colId xmlns:a16="http://schemas.microsoft.com/office/drawing/2014/main" xmlns="" val="169206306"/>
                    </a:ext>
                  </a:extLst>
                </a:gridCol>
              </a:tblGrid>
              <a:tr h="9661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 &amp; year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Future Enhancement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Merits &amp; Demerits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82724408"/>
                  </a:ext>
                </a:extLst>
              </a:tr>
              <a:tr h="468784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Multidisciplinary Real-Time Model for Smart Agriculture based on Weather Forecasting Using IoT, Machine Learning, Big Data and Cloud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Mona Kumari,</a:t>
                      </a:r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6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Ajitesh</a:t>
                      </a:r>
                      <a:r>
                        <a:rPr lang="en-IN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Kumar,</a:t>
                      </a:r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Prince Singh,</a:t>
                      </a:r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Saurabh Singh,</a:t>
                      </a:r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14 February 2022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model sets up in a way that it will collect the data produced by various sensors.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These data will be analyzed and the relevant information has been sent to farmers and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agro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vendors. The farmers will take action accordingly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work can be extended to the selection of features and better processing of exogenous variable data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 b="1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Merits: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 b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helps in making decisions regarding the investment prospects in the current system.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 b="1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Limitation: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1600" b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detected peak is not accurate(high or low).</a:t>
                      </a:r>
                      <a:endParaRPr lang="en-US" sz="1600" b="1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5111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94485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81BB6C00-65CC-3B15-C96F-3D63F2DA1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37161632"/>
              </p:ext>
            </p:extLst>
          </p:nvPr>
        </p:nvGraphicFramePr>
        <p:xfrm>
          <a:off x="281617" y="762000"/>
          <a:ext cx="8633782" cy="5876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783">
                  <a:extLst>
                    <a:ext uri="{9D8B030D-6E8A-4147-A177-3AD203B41FA5}">
                      <a16:colId xmlns:a16="http://schemas.microsoft.com/office/drawing/2014/main" xmlns="" val="4253982908"/>
                    </a:ext>
                  </a:extLst>
                </a:gridCol>
                <a:gridCol w="1365917">
                  <a:extLst>
                    <a:ext uri="{9D8B030D-6E8A-4147-A177-3AD203B41FA5}">
                      <a16:colId xmlns:a16="http://schemas.microsoft.com/office/drawing/2014/main" xmlns="" val="1345593002"/>
                    </a:ext>
                  </a:extLst>
                </a:gridCol>
                <a:gridCol w="1224883">
                  <a:extLst>
                    <a:ext uri="{9D8B030D-6E8A-4147-A177-3AD203B41FA5}">
                      <a16:colId xmlns:a16="http://schemas.microsoft.com/office/drawing/2014/main" xmlns="" val="3724567449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xmlns="" val="1303438905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xmlns="" val="4216778052"/>
                    </a:ext>
                  </a:extLst>
                </a:gridCol>
                <a:gridCol w="1981199">
                  <a:extLst>
                    <a:ext uri="{9D8B030D-6E8A-4147-A177-3AD203B41FA5}">
                      <a16:colId xmlns:a16="http://schemas.microsoft.com/office/drawing/2014/main" xmlns="" val="169206306"/>
                    </a:ext>
                  </a:extLst>
                </a:gridCol>
              </a:tblGrid>
              <a:tr h="9661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 &amp; year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Future Enhancement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Merits &amp; Demerits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82724408"/>
                  </a:ext>
                </a:extLst>
              </a:tr>
              <a:tr h="468784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Climatic Analysis for Agriculture Cultivation in Geography Using Big Data Analytics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M. Anita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&amp; </a:t>
                      </a: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S. </a:t>
                      </a:r>
                      <a:r>
                        <a:rPr lang="en-IN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Shakila</a:t>
                      </a: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 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 September 2021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Predicting climate, carbon usage, and soil quality can provide the health of any farming activities. This prediction accuracy level can be closed by applying machine learning techniques to Big Data.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work can be extended to the selection of features and better processing of exogenous variable data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 b="1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Merits: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 b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helps in making decisions regarding the investment prospects in the current system.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 b="1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Limitation: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1600" b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detected peak is not accurate(high or low).</a:t>
                      </a:r>
                      <a:endParaRPr lang="en-US" sz="1600" b="1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5111733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xmlns="" id="{E3BB0CC9-A672-444E-F277-ADDC3FD0C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76200"/>
            <a:ext cx="6730145" cy="762000"/>
          </a:xfrm>
        </p:spPr>
        <p:txBody>
          <a:bodyPr/>
          <a:lstStyle/>
          <a:p>
            <a:r>
              <a:rPr lang="en-US" b="1" dirty="0"/>
              <a:t>LITERATURE</a:t>
            </a:r>
            <a:r>
              <a:rPr lang="en-US" dirty="0"/>
              <a:t> </a:t>
            </a:r>
            <a:r>
              <a:rPr lang="en-US" b="1" dirty="0"/>
              <a:t>SURVEY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68482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A1FE530D-0749-D644-109C-18268556F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76200"/>
            <a:ext cx="6730145" cy="762000"/>
          </a:xfrm>
        </p:spPr>
        <p:txBody>
          <a:bodyPr/>
          <a:lstStyle/>
          <a:p>
            <a:r>
              <a:rPr lang="en-US" b="1" dirty="0"/>
              <a:t>LITERATURE</a:t>
            </a:r>
            <a:r>
              <a:rPr lang="en-US" dirty="0"/>
              <a:t> </a:t>
            </a:r>
            <a:r>
              <a:rPr lang="en-US" b="1" dirty="0"/>
              <a:t>SURVEY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28167337-4AC4-782C-7FA1-68FAE5FF7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38125916"/>
              </p:ext>
            </p:extLst>
          </p:nvPr>
        </p:nvGraphicFramePr>
        <p:xfrm>
          <a:off x="228600" y="762000"/>
          <a:ext cx="8686799" cy="565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xmlns="" val="4253982908"/>
                    </a:ext>
                  </a:extLst>
                </a:gridCol>
                <a:gridCol w="1365917">
                  <a:extLst>
                    <a:ext uri="{9D8B030D-6E8A-4147-A177-3AD203B41FA5}">
                      <a16:colId xmlns:a16="http://schemas.microsoft.com/office/drawing/2014/main" xmlns="" val="1345593002"/>
                    </a:ext>
                  </a:extLst>
                </a:gridCol>
                <a:gridCol w="1613209">
                  <a:extLst>
                    <a:ext uri="{9D8B030D-6E8A-4147-A177-3AD203B41FA5}">
                      <a16:colId xmlns:a16="http://schemas.microsoft.com/office/drawing/2014/main" xmlns="" val="3724567449"/>
                    </a:ext>
                  </a:extLst>
                </a:gridCol>
                <a:gridCol w="1592874">
                  <a:extLst>
                    <a:ext uri="{9D8B030D-6E8A-4147-A177-3AD203B41FA5}">
                      <a16:colId xmlns:a16="http://schemas.microsoft.com/office/drawing/2014/main" xmlns="" val="1303438905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xmlns="" val="4216778052"/>
                    </a:ext>
                  </a:extLst>
                </a:gridCol>
                <a:gridCol w="1981199">
                  <a:extLst>
                    <a:ext uri="{9D8B030D-6E8A-4147-A177-3AD203B41FA5}">
                      <a16:colId xmlns:a16="http://schemas.microsoft.com/office/drawing/2014/main" xmlns="" val="169206306"/>
                    </a:ext>
                  </a:extLst>
                </a:gridCol>
              </a:tblGrid>
              <a:tr h="9661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 &amp; year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Future Enhancement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Merits &amp; Demerits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82724408"/>
                  </a:ext>
                </a:extLst>
              </a:tr>
              <a:tr h="468784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Yield Prediction of Indian Crops Based on Weather Data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P.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Athulya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&amp; 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B. Mohammed Ismail,</a:t>
                      </a:r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30 August 2022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 this work, a crop prediction based on linear regression, random forest, and support vector machine methods is applied to existing data to predict crop productivity.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work can be extended to the selection of features and better processing of exogenous variable data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 b="1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Merits: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 b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helps in making decisions regarding the investment prospects in the current system.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 b="1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Limitation: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1600" b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detected peak is not accurate(high or low).</a:t>
                      </a:r>
                      <a:endParaRPr lang="en-US" sz="1600" b="1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5111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67646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3266</TotalTime>
  <Words>490</Words>
  <Application>Microsoft Office PowerPoint</Application>
  <PresentationFormat>On-screen Show (4:3)</PresentationFormat>
  <Paragraphs>109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LITERATURE SURVEY</vt:lpstr>
      <vt:lpstr>LITERATURE SURVEY</vt:lpstr>
      <vt:lpstr>LITERATURE SURVEY</vt:lpstr>
      <vt:lpstr>LITERATURE SURVEY</vt:lpstr>
      <vt:lpstr>LITERATURE SURVEY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client</dc:creator>
  <cp:lastModifiedBy>1915030</cp:lastModifiedBy>
  <cp:revision>20</cp:revision>
  <dcterms:created xsi:type="dcterms:W3CDTF">2006-08-16T00:00:00Z</dcterms:created>
  <dcterms:modified xsi:type="dcterms:W3CDTF">2022-09-24T05:13:49Z</dcterms:modified>
</cp:coreProperties>
</file>