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1" r:id="rId3"/>
    <p:sldId id="271" r:id="rId4"/>
    <p:sldId id="272" r:id="rId5"/>
    <p:sldId id="273" r:id="rId6"/>
    <p:sldId id="274"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9" d="100"/>
          <a:sy n="69" d="100"/>
        </p:scale>
        <p:origin x="13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2E669-6785-4731-8A69-85001AD48721}" type="datetimeFigureOut">
              <a:rPr lang="en-US" smtClean="0"/>
              <a:pPr/>
              <a:t>09/26/2022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290509-3480-485C-A15F-1097E3D5B6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72A4D-BDF1-4B52-AD75-AD838BF4256C}" type="datetimeFigureOut">
              <a:rPr lang="en-US" smtClean="0"/>
              <a:pPr/>
              <a:t>09/26/2022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26F18-4B7A-4FAB-B8CD-EDD5F8C164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72A4D-BDF1-4B52-AD75-AD838BF4256C}" type="datetimeFigureOut">
              <a:rPr lang="en-US" smtClean="0"/>
              <a:pPr/>
              <a:t>09/26/2022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26F18-4B7A-4FAB-B8CD-EDD5F8C164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author/37602223100" TargetMode="External"/><Relationship Id="rId7" Type="http://schemas.openxmlformats.org/officeDocument/2006/relationships/hyperlink" Target="https://ieeexplore.ieee.org/author/37089061676" TargetMode="External"/><Relationship Id="rId2" Type="http://schemas.openxmlformats.org/officeDocument/2006/relationships/hyperlink" Target="https://ieeexplore.ieee.org/author/37089061349" TargetMode="External"/><Relationship Id="rId1" Type="http://schemas.openxmlformats.org/officeDocument/2006/relationships/slideLayout" Target="../slideLayouts/slideLayout7.xml"/><Relationship Id="rId6" Type="http://schemas.openxmlformats.org/officeDocument/2006/relationships/hyperlink" Target="https://ieeexplore.ieee.org/author/37088175536" TargetMode="External"/><Relationship Id="rId5" Type="http://schemas.openxmlformats.org/officeDocument/2006/relationships/hyperlink" Target="https://ieeexplore.ieee.org/author/37088174126" TargetMode="External"/><Relationship Id="rId4" Type="http://schemas.openxmlformats.org/officeDocument/2006/relationships/hyperlink" Target="https://ieeexplore.ieee.org/author/37088176650"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tandfonline.com/author/Kruikemeier%2C+Sann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0167739X2100025X?casa_token=Ll2g01anaIkAAAAA:ftIvX6xBfwPZWDRvfVPqzPmOvrvDIaoSvG0AeOS9lec6LALq9zfnOh4T6eV7ECRQ5gNGpV3A2Ma2eQ#!"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271096900" TargetMode="External"/><Relationship Id="rId2" Type="http://schemas.openxmlformats.org/officeDocument/2006/relationships/hyperlink" Target="https://ieeexplore.ieee.org/author/37891712800"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2492896"/>
            <a:ext cx="684076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LITERATURE REVIEW</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3480049"/>
              </p:ext>
            </p:extLst>
          </p:nvPr>
        </p:nvGraphicFramePr>
        <p:xfrm>
          <a:off x="9989" y="-13855"/>
          <a:ext cx="9134011" cy="6741368"/>
        </p:xfrm>
        <a:graphic>
          <a:graphicData uri="http://schemas.openxmlformats.org/drawingml/2006/table">
            <a:tbl>
              <a:tblPr firstRow="1" bandRow="1">
                <a:tableStyleId>{5940675A-B579-460E-94D1-54222C63F5DA}</a:tableStyleId>
              </a:tblPr>
              <a:tblGrid>
                <a:gridCol w="1485205">
                  <a:extLst>
                    <a:ext uri="{9D8B030D-6E8A-4147-A177-3AD203B41FA5}">
                      <a16:colId xmlns:a16="http://schemas.microsoft.com/office/drawing/2014/main" val="20000"/>
                    </a:ext>
                  </a:extLst>
                </a:gridCol>
                <a:gridCol w="1707986">
                  <a:extLst>
                    <a:ext uri="{9D8B030D-6E8A-4147-A177-3AD203B41FA5}">
                      <a16:colId xmlns:a16="http://schemas.microsoft.com/office/drawing/2014/main" val="20001"/>
                    </a:ext>
                  </a:extLst>
                </a:gridCol>
                <a:gridCol w="1262424">
                  <a:extLst>
                    <a:ext uri="{9D8B030D-6E8A-4147-A177-3AD203B41FA5}">
                      <a16:colId xmlns:a16="http://schemas.microsoft.com/office/drawing/2014/main" val="20002"/>
                    </a:ext>
                  </a:extLst>
                </a:gridCol>
                <a:gridCol w="1188164">
                  <a:extLst>
                    <a:ext uri="{9D8B030D-6E8A-4147-A177-3AD203B41FA5}">
                      <a16:colId xmlns:a16="http://schemas.microsoft.com/office/drawing/2014/main" val="20003"/>
                    </a:ext>
                  </a:extLst>
                </a:gridCol>
                <a:gridCol w="3490232">
                  <a:extLst>
                    <a:ext uri="{9D8B030D-6E8A-4147-A177-3AD203B41FA5}">
                      <a16:colId xmlns:a16="http://schemas.microsoft.com/office/drawing/2014/main" val="20004"/>
                    </a:ext>
                  </a:extLst>
                </a:gridCol>
              </a:tblGrid>
              <a:tr h="428786">
                <a:tc>
                  <a:txBody>
                    <a:bodyPr/>
                    <a:lstStyle/>
                    <a:p>
                      <a:pPr algn="just"/>
                      <a:r>
                        <a:rPr lang="en-US" sz="1600" b="1" dirty="0" err="1" smtClean="0">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Title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Author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b="1" dirty="0" smtClean="0">
                          <a:latin typeface="Times New Roman" pitchFamily="18" charset="0"/>
                          <a:cs typeface="Times New Roman" pitchFamily="18" charset="0"/>
                        </a:rPr>
                        <a:t>Source</a:t>
                      </a:r>
                      <a:endParaRPr lang="en-US" sz="1600" b="1" dirty="0">
                        <a:latin typeface="Times New Roman" pitchFamily="18" charset="0"/>
                        <a:cs typeface="Times New Roman" pitchFamily="18" charset="0"/>
                      </a:endParaRPr>
                    </a:p>
                  </a:txBody>
                  <a:tcPr/>
                </a:tc>
                <a:tc>
                  <a:txBody>
                    <a:bodyPr/>
                    <a:lstStyle/>
                    <a:p>
                      <a:pPr algn="just"/>
                      <a:r>
                        <a:rPr lang="en-IN"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68432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1</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Learning approaches for detecting and tracking news events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hlinkClick r:id="rId2"/>
                        </a:rPr>
                        <a:t>Y. Yang</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3"/>
                        </a:rPr>
                        <a:t>J.G. </a:t>
                      </a:r>
                      <a:r>
                        <a:rPr lang="en-IN" sz="1600" kern="1200" dirty="0" err="1" smtClean="0">
                          <a:solidFill>
                            <a:schemeClr val="tx1"/>
                          </a:solidFill>
                          <a:latin typeface="Times New Roman" pitchFamily="18" charset="0"/>
                          <a:ea typeface="+mn-ea"/>
                          <a:cs typeface="Times New Roman" pitchFamily="18" charset="0"/>
                          <a:hlinkClick r:id="rId3"/>
                        </a:rPr>
                        <a:t>Carbonell</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4"/>
                        </a:rPr>
                        <a:t>R.D. Brown</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5"/>
                        </a:rPr>
                        <a:t>T. Pierce</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6"/>
                        </a:rPr>
                        <a:t>B.T. Archibald</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7"/>
                        </a:rPr>
                        <a:t>X. Liu</a:t>
                      </a:r>
                      <a:endParaRPr lang="en-US" sz="16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IEEE </a:t>
                      </a:r>
                      <a:r>
                        <a:rPr lang="en-IN" sz="1600" kern="1200" dirty="0" err="1" smtClean="0">
                          <a:solidFill>
                            <a:schemeClr val="tx1"/>
                          </a:solidFill>
                          <a:latin typeface="Times New Roman" pitchFamily="18" charset="0"/>
                          <a:ea typeface="+mn-ea"/>
                          <a:cs typeface="Times New Roman" pitchFamily="18" charset="0"/>
                        </a:rPr>
                        <a:t>Xplore</a:t>
                      </a:r>
                      <a:endParaRPr lang="en-IN" sz="16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2009</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The authors extend existing supervised-learning and unsupervised-clustering algorithms to allow document classification based on the information content and temporal aspects of news events. They've adapted several IR and machine learning techniques for effective event detection and tracking. The article discusses our research using manually segmented documents.</a:t>
                      </a:r>
                    </a:p>
                  </a:txBody>
                  <a:tcPr/>
                </a:tc>
                <a:extLst>
                  <a:ext uri="{0D108BD9-81ED-4DB2-BD59-A6C34878D82A}">
                    <a16:rowId xmlns:a16="http://schemas.microsoft.com/office/drawing/2014/main" val="10001"/>
                  </a:ext>
                </a:extLst>
              </a:tr>
              <a:tr h="362826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2</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Online News Tracking for Ad-Hoc Information Needs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Times New Roman" pitchFamily="18" charset="0"/>
                          <a:ea typeface="+mn-ea"/>
                          <a:cs typeface="Times New Roman" pitchFamily="18" charset="0"/>
                        </a:rPr>
                        <a:t> </a:t>
                      </a:r>
                      <a:r>
                        <a:rPr lang="nl-NL" sz="1600" kern="1200" dirty="0" smtClean="0">
                          <a:solidFill>
                            <a:schemeClr val="tx1"/>
                          </a:solidFill>
                          <a:latin typeface="Times New Roman" pitchFamily="18" charset="0"/>
                          <a:ea typeface="+mn-ea"/>
                          <a:cs typeface="Times New Roman" pitchFamily="18" charset="0"/>
                        </a:rPr>
                        <a:t>Jeroen B.P. Vuurens</a:t>
                      </a:r>
                    </a:p>
                    <a:p>
                      <a:pPr marL="0" marR="0" lvl="0" indent="0" algn="just" defTabSz="914400" rtl="0" eaLnBrk="1" fontAlgn="auto" latinLnBrk="0" hangingPunct="1">
                        <a:lnSpc>
                          <a:spcPct val="100000"/>
                        </a:lnSpc>
                        <a:spcBef>
                          <a:spcPts val="0"/>
                        </a:spcBef>
                        <a:spcAft>
                          <a:spcPts val="0"/>
                        </a:spcAft>
                        <a:buClrTx/>
                        <a:buSzTx/>
                        <a:buFontTx/>
                        <a:buNone/>
                        <a:tabLst/>
                        <a:defRPr/>
                      </a:pPr>
                      <a:r>
                        <a:rPr lang="nl-NL" sz="1600" kern="1200" dirty="0" smtClean="0">
                          <a:solidFill>
                            <a:schemeClr val="tx1"/>
                          </a:solidFill>
                          <a:latin typeface="Times New Roman" pitchFamily="18" charset="0"/>
                          <a:ea typeface="+mn-ea"/>
                          <a:cs typeface="Times New Roman" pitchFamily="18" charset="0"/>
                        </a:rPr>
                        <a:t>, Arjen P. de Vries</a:t>
                      </a:r>
                    </a:p>
                    <a:p>
                      <a:pPr marL="0" marR="0" lvl="0" indent="0" algn="just" defTabSz="914400" rtl="0" eaLnBrk="1" fontAlgn="auto" latinLnBrk="0" hangingPunct="1">
                        <a:lnSpc>
                          <a:spcPct val="100000"/>
                        </a:lnSpc>
                        <a:spcBef>
                          <a:spcPts val="0"/>
                        </a:spcBef>
                        <a:spcAft>
                          <a:spcPts val="0"/>
                        </a:spcAft>
                        <a:buClrTx/>
                        <a:buSzTx/>
                        <a:buFontTx/>
                        <a:buNone/>
                        <a:tabLst/>
                        <a:defRPr/>
                      </a:pPr>
                      <a:r>
                        <a:rPr lang="nl-NL" sz="1600" kern="1200" dirty="0" smtClean="0">
                          <a:solidFill>
                            <a:schemeClr val="tx1"/>
                          </a:solidFill>
                          <a:latin typeface="Times New Roman" pitchFamily="18" charset="0"/>
                          <a:ea typeface="+mn-ea"/>
                          <a:cs typeface="Times New Roman" pitchFamily="18" charset="0"/>
                        </a:rPr>
                        <a:t>, Roi Blanco</a:t>
                      </a:r>
                    </a:p>
                    <a:p>
                      <a:pPr marL="0" marR="0" lvl="0" indent="0" algn="just" defTabSz="914400" rtl="0" eaLnBrk="1" fontAlgn="auto" latinLnBrk="0" hangingPunct="1">
                        <a:lnSpc>
                          <a:spcPct val="100000"/>
                        </a:lnSpc>
                        <a:spcBef>
                          <a:spcPts val="0"/>
                        </a:spcBef>
                        <a:spcAft>
                          <a:spcPts val="0"/>
                        </a:spcAft>
                        <a:buClrTx/>
                        <a:buSzTx/>
                        <a:buFontTx/>
                        <a:buNone/>
                        <a:tabLst/>
                        <a:defRPr/>
                      </a:pPr>
                      <a:r>
                        <a:rPr lang="nl-NL" sz="1600" kern="1200" dirty="0" smtClean="0">
                          <a:solidFill>
                            <a:schemeClr val="tx1"/>
                          </a:solidFill>
                          <a:latin typeface="Times New Roman" pitchFamily="18" charset="0"/>
                          <a:ea typeface="+mn-ea"/>
                          <a:cs typeface="Times New Roman" pitchFamily="18" charset="0"/>
                        </a:rPr>
                        <a:t>, Peter Mika</a:t>
                      </a:r>
                    </a:p>
                    <a:p>
                      <a:pPr marL="0" marR="0" lvl="0" indent="0" algn="just" defTabSz="914400" rtl="0" eaLnBrk="1" fontAlgn="auto" latinLnBrk="0" hangingPunct="1">
                        <a:lnSpc>
                          <a:spcPct val="100000"/>
                        </a:lnSpc>
                        <a:spcBef>
                          <a:spcPts val="0"/>
                        </a:spcBef>
                        <a:spcAft>
                          <a:spcPts val="0"/>
                        </a:spcAft>
                        <a:buClrTx/>
                        <a:buSzTx/>
                        <a:buFontTx/>
                        <a:buNone/>
                        <a:tabLst/>
                        <a:defRPr/>
                      </a:pPr>
                      <a:r>
                        <a:rPr lang="nl-NL" sz="1600" kern="1200" dirty="0" smtClean="0">
                          <a:solidFill>
                            <a:schemeClr val="tx1"/>
                          </a:solidFill>
                          <a:latin typeface="Times New Roman" pitchFamily="18" charset="0"/>
                          <a:ea typeface="+mn-ea"/>
                          <a:cs typeface="Times New Roman" pitchFamily="18" charset="0"/>
                        </a:rPr>
                        <a:t/>
                      </a:r>
                      <a:br>
                        <a:rPr lang="nl-NL" sz="1600" kern="1200" dirty="0" smtClean="0">
                          <a:solidFill>
                            <a:schemeClr val="tx1"/>
                          </a:solidFill>
                          <a:latin typeface="Times New Roman" pitchFamily="18" charset="0"/>
                          <a:ea typeface="+mn-ea"/>
                          <a:cs typeface="Times New Roman" pitchFamily="18" charset="0"/>
                        </a:rPr>
                      </a:b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ACM Digital Library</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Author propose a three-step approach to online news tracking for ad-hoc information needs. First, we continuously cluster the titles of all incoming news articles. Then, we select the clusters that best fit a user's ad-hoc information need and identify salient sentences.  We evaluate this approach using the 2013 TREC Temporal Summarization test set and show that compared to existing systems our approach retrieves news facts with significantly higher F-measure and Latency-Discounted Expected Gain</a:t>
                      </a:r>
                      <a:endParaRPr lang="en-US" sz="1600" kern="1200" dirty="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37643669"/>
              </p:ext>
            </p:extLst>
          </p:nvPr>
        </p:nvGraphicFramePr>
        <p:xfrm>
          <a:off x="9989" y="-13855"/>
          <a:ext cx="9134011" cy="6643647"/>
        </p:xfrm>
        <a:graphic>
          <a:graphicData uri="http://schemas.openxmlformats.org/drawingml/2006/table">
            <a:tbl>
              <a:tblPr firstRow="1" bandRow="1">
                <a:tableStyleId>{5940675A-B579-460E-94D1-54222C63F5DA}</a:tableStyleId>
              </a:tblPr>
              <a:tblGrid>
                <a:gridCol w="1485205">
                  <a:extLst>
                    <a:ext uri="{9D8B030D-6E8A-4147-A177-3AD203B41FA5}">
                      <a16:colId xmlns:a16="http://schemas.microsoft.com/office/drawing/2014/main" val="20000"/>
                    </a:ext>
                  </a:extLst>
                </a:gridCol>
                <a:gridCol w="1707986">
                  <a:extLst>
                    <a:ext uri="{9D8B030D-6E8A-4147-A177-3AD203B41FA5}">
                      <a16:colId xmlns:a16="http://schemas.microsoft.com/office/drawing/2014/main" val="20001"/>
                    </a:ext>
                  </a:extLst>
                </a:gridCol>
                <a:gridCol w="1262424">
                  <a:extLst>
                    <a:ext uri="{9D8B030D-6E8A-4147-A177-3AD203B41FA5}">
                      <a16:colId xmlns:a16="http://schemas.microsoft.com/office/drawing/2014/main" val="20002"/>
                    </a:ext>
                  </a:extLst>
                </a:gridCol>
                <a:gridCol w="1188164">
                  <a:extLst>
                    <a:ext uri="{9D8B030D-6E8A-4147-A177-3AD203B41FA5}">
                      <a16:colId xmlns:a16="http://schemas.microsoft.com/office/drawing/2014/main" val="20003"/>
                    </a:ext>
                  </a:extLst>
                </a:gridCol>
                <a:gridCol w="3490232">
                  <a:extLst>
                    <a:ext uri="{9D8B030D-6E8A-4147-A177-3AD203B41FA5}">
                      <a16:colId xmlns:a16="http://schemas.microsoft.com/office/drawing/2014/main" val="20004"/>
                    </a:ext>
                  </a:extLst>
                </a:gridCol>
              </a:tblGrid>
              <a:tr h="428786">
                <a:tc>
                  <a:txBody>
                    <a:bodyPr/>
                    <a:lstStyle/>
                    <a:p>
                      <a:pPr algn="just"/>
                      <a:r>
                        <a:rPr lang="en-US" sz="1600" b="1" dirty="0" err="1" smtClean="0">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Title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Author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b="1" dirty="0" smtClean="0">
                          <a:latin typeface="Times New Roman" pitchFamily="18" charset="0"/>
                          <a:cs typeface="Times New Roman" pitchFamily="18" charset="0"/>
                        </a:rPr>
                        <a:t>Source</a:t>
                      </a:r>
                      <a:endParaRPr lang="en-US" sz="1600" b="1" dirty="0">
                        <a:latin typeface="Times New Roman" pitchFamily="18" charset="0"/>
                        <a:cs typeface="Times New Roman" pitchFamily="18" charset="0"/>
                      </a:endParaRPr>
                    </a:p>
                  </a:txBody>
                  <a:tcPr/>
                </a:tc>
                <a:tc>
                  <a:txBody>
                    <a:bodyPr/>
                    <a:lstStyle/>
                    <a:p>
                      <a:pPr algn="just"/>
                      <a:r>
                        <a:rPr lang="en-IN"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22198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3</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Learning From News on Different Media Platforms: An Eye-Tracking Experiment</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tx1"/>
                          </a:solidFill>
                          <a:latin typeface="Times New Roman" pitchFamily="18" charset="0"/>
                          <a:ea typeface="+mn-ea"/>
                          <a:cs typeface="Times New Roman" pitchFamily="18" charset="0"/>
                          <a:hlinkClick r:id="rId2"/>
                        </a:rPr>
                        <a:t>Sanne</a:t>
                      </a:r>
                      <a:r>
                        <a:rPr lang="en-IN" sz="1600" kern="1200" dirty="0" smtClean="0">
                          <a:solidFill>
                            <a:schemeClr val="tx1"/>
                          </a:solidFill>
                          <a:latin typeface="Times New Roman" pitchFamily="18" charset="0"/>
                          <a:ea typeface="+mn-ea"/>
                          <a:cs typeface="Times New Roman" pitchFamily="18" charset="0"/>
                          <a:hlinkClick r:id="rId2"/>
                        </a:rPr>
                        <a:t> </a:t>
                      </a:r>
                      <a:r>
                        <a:rPr lang="en-IN" sz="1600" kern="1200" dirty="0" err="1" smtClean="0">
                          <a:solidFill>
                            <a:schemeClr val="tx1"/>
                          </a:solidFill>
                          <a:latin typeface="Times New Roman" pitchFamily="18" charset="0"/>
                          <a:ea typeface="+mn-ea"/>
                          <a:cs typeface="Times New Roman" pitchFamily="18" charset="0"/>
                          <a:hlinkClick r:id="rId2"/>
                        </a:rPr>
                        <a:t>Kruikemeier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Taylor and Francis  online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Empirical evidence does not provide a clear answer on whether digital news readin</a:t>
                      </a:r>
                      <a:r>
                        <a:rPr lang="en-US" sz="1600" kern="1200" baseline="0" dirty="0" smtClean="0">
                          <a:solidFill>
                            <a:schemeClr val="tx1"/>
                          </a:solidFill>
                          <a:latin typeface="Times New Roman" pitchFamily="18" charset="0"/>
                          <a:ea typeface="+mn-ea"/>
                          <a:cs typeface="Times New Roman" pitchFamily="18" charset="0"/>
                        </a:rPr>
                        <a:t>g </a:t>
                      </a:r>
                      <a:r>
                        <a:rPr lang="en-US" sz="1600" kern="1200" dirty="0" smtClean="0">
                          <a:solidFill>
                            <a:schemeClr val="tx1"/>
                          </a:solidFill>
                          <a:latin typeface="Times New Roman" pitchFamily="18" charset="0"/>
                          <a:ea typeface="+mn-ea"/>
                          <a:cs typeface="Times New Roman" pitchFamily="18" charset="0"/>
                        </a:rPr>
                        <a:t>have negative or positive effects on learning from the news compared to reading news from an offline platform. This study provides a more nuanced answer to these competing arguments. </a:t>
                      </a:r>
                    </a:p>
                  </a:txBody>
                  <a:tcPr/>
                </a:tc>
                <a:extLst>
                  <a:ext uri="{0D108BD9-81ED-4DB2-BD59-A6C34878D82A}">
                    <a16:rowId xmlns:a16="http://schemas.microsoft.com/office/drawing/2014/main" val="10001"/>
                  </a:ext>
                </a:extLst>
              </a:tr>
              <a:tr h="362826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4</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Opinion Extraction, Summarization and Tracking in News and Blog Corpora</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tx1"/>
                          </a:solidFill>
                          <a:latin typeface="Times New Roman" pitchFamily="18" charset="0"/>
                          <a:ea typeface="+mn-ea"/>
                          <a:cs typeface="Times New Roman" pitchFamily="18" charset="0"/>
                        </a:rPr>
                        <a:t>Lun</a:t>
                      </a:r>
                      <a:r>
                        <a:rPr lang="en-IN" sz="1600" kern="1200" dirty="0" smtClean="0">
                          <a:solidFill>
                            <a:schemeClr val="tx1"/>
                          </a:solidFill>
                          <a:latin typeface="Times New Roman" pitchFamily="18" charset="0"/>
                          <a:ea typeface="+mn-ea"/>
                          <a:cs typeface="Times New Roman" pitchFamily="18" charset="0"/>
                        </a:rPr>
                        <a:t>-Wei Ku, Yu-Ting Liang and </a:t>
                      </a:r>
                      <a:r>
                        <a:rPr lang="en-IN" sz="1600" kern="1200" dirty="0" err="1" smtClean="0">
                          <a:solidFill>
                            <a:schemeClr val="tx1"/>
                          </a:solidFill>
                          <a:latin typeface="Times New Roman" pitchFamily="18" charset="0"/>
                          <a:ea typeface="+mn-ea"/>
                          <a:cs typeface="Times New Roman" pitchFamily="18" charset="0"/>
                        </a:rPr>
                        <a:t>Hsin-Hsi</a:t>
                      </a:r>
                      <a:r>
                        <a:rPr lang="en-IN" sz="1600" kern="1200" dirty="0" smtClean="0">
                          <a:solidFill>
                            <a:schemeClr val="tx1"/>
                          </a:solidFill>
                          <a:latin typeface="Times New Roman" pitchFamily="18" charset="0"/>
                          <a:ea typeface="+mn-ea"/>
                          <a:cs typeface="Times New Roman" pitchFamily="18" charset="0"/>
                        </a:rPr>
                        <a:t> Chen </a:t>
                      </a:r>
                      <a:r>
                        <a:rPr lang="nl-NL" sz="1600" kern="1200" dirty="0" smtClean="0">
                          <a:solidFill>
                            <a:schemeClr val="tx1"/>
                          </a:solidFill>
                          <a:latin typeface="Times New Roman" pitchFamily="18" charset="0"/>
                          <a:ea typeface="+mn-ea"/>
                          <a:cs typeface="Times New Roman" pitchFamily="18" charset="0"/>
                        </a:rPr>
                        <a:t/>
                      </a:r>
                      <a:br>
                        <a:rPr lang="nl-NL" sz="1600" kern="1200" dirty="0" smtClean="0">
                          <a:solidFill>
                            <a:schemeClr val="tx1"/>
                          </a:solidFill>
                          <a:latin typeface="Times New Roman" pitchFamily="18" charset="0"/>
                          <a:ea typeface="+mn-ea"/>
                          <a:cs typeface="Times New Roman" pitchFamily="18" charset="0"/>
                        </a:rPr>
                      </a:b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IEEE </a:t>
                      </a:r>
                      <a:r>
                        <a:rPr lang="en-IN" sz="1600" kern="1200" dirty="0" err="1" smtClean="0">
                          <a:solidFill>
                            <a:schemeClr val="tx1"/>
                          </a:solidFill>
                          <a:latin typeface="Times New Roman" pitchFamily="18" charset="0"/>
                          <a:ea typeface="+mn-ea"/>
                          <a:cs typeface="Times New Roman" pitchFamily="18" charset="0"/>
                        </a:rPr>
                        <a:t>Xplore</a:t>
                      </a:r>
                      <a:endParaRPr lang="en-IN" sz="1600" kern="1200" dirty="0" smtClean="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This paper Author</a:t>
                      </a:r>
                      <a:r>
                        <a:rPr lang="en-US" sz="1600" dirty="0" smtClean="0"/>
                        <a:t> </a:t>
                      </a:r>
                      <a:r>
                        <a:rPr lang="en-US" sz="1600" kern="1200" dirty="0" smtClean="0">
                          <a:solidFill>
                            <a:schemeClr val="tx1"/>
                          </a:solidFill>
                          <a:latin typeface="Times New Roman" pitchFamily="18" charset="0"/>
                          <a:ea typeface="+mn-ea"/>
                          <a:cs typeface="Times New Roman" pitchFamily="18" charset="0"/>
                        </a:rPr>
                        <a:t>proposes algorithms for opinion extraction, summarization, and tracking. Different materials in different languages are experimented and compared. The nature of news and blog articles is quite different. Compared with blog articles, news articles own a larger vocabulary. However, how opinion expressers influence the sentiment degree has not yet been explored. Identifying opinion holders is very important for analyzing opinions. Properly deciding the power of opinion holders not only tells reliable sentiment degree, but also answers to the opinionated questions</a:t>
                      </a:r>
                      <a:endParaRPr lang="en-US" sz="1600" kern="1200" dirty="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284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59158680"/>
              </p:ext>
            </p:extLst>
          </p:nvPr>
        </p:nvGraphicFramePr>
        <p:xfrm>
          <a:off x="9989" y="-13855"/>
          <a:ext cx="9134011" cy="6611207"/>
        </p:xfrm>
        <a:graphic>
          <a:graphicData uri="http://schemas.openxmlformats.org/drawingml/2006/table">
            <a:tbl>
              <a:tblPr firstRow="1" bandRow="1">
                <a:tableStyleId>{5940675A-B579-460E-94D1-54222C63F5DA}</a:tableStyleId>
              </a:tblPr>
              <a:tblGrid>
                <a:gridCol w="1485205">
                  <a:extLst>
                    <a:ext uri="{9D8B030D-6E8A-4147-A177-3AD203B41FA5}">
                      <a16:colId xmlns:a16="http://schemas.microsoft.com/office/drawing/2014/main" val="20000"/>
                    </a:ext>
                  </a:extLst>
                </a:gridCol>
                <a:gridCol w="1707986">
                  <a:extLst>
                    <a:ext uri="{9D8B030D-6E8A-4147-A177-3AD203B41FA5}">
                      <a16:colId xmlns:a16="http://schemas.microsoft.com/office/drawing/2014/main" val="20001"/>
                    </a:ext>
                  </a:extLst>
                </a:gridCol>
                <a:gridCol w="1262424">
                  <a:extLst>
                    <a:ext uri="{9D8B030D-6E8A-4147-A177-3AD203B41FA5}">
                      <a16:colId xmlns:a16="http://schemas.microsoft.com/office/drawing/2014/main" val="20002"/>
                    </a:ext>
                  </a:extLst>
                </a:gridCol>
                <a:gridCol w="1188164">
                  <a:extLst>
                    <a:ext uri="{9D8B030D-6E8A-4147-A177-3AD203B41FA5}">
                      <a16:colId xmlns:a16="http://schemas.microsoft.com/office/drawing/2014/main" val="20003"/>
                    </a:ext>
                  </a:extLst>
                </a:gridCol>
                <a:gridCol w="3490232">
                  <a:extLst>
                    <a:ext uri="{9D8B030D-6E8A-4147-A177-3AD203B41FA5}">
                      <a16:colId xmlns:a16="http://schemas.microsoft.com/office/drawing/2014/main" val="20004"/>
                    </a:ext>
                  </a:extLst>
                </a:gridCol>
              </a:tblGrid>
              <a:tr h="428786">
                <a:tc>
                  <a:txBody>
                    <a:bodyPr/>
                    <a:lstStyle/>
                    <a:p>
                      <a:pPr algn="just"/>
                      <a:r>
                        <a:rPr lang="en-US" sz="1600" b="1" dirty="0" err="1" smtClean="0">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Title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Author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b="1" dirty="0" smtClean="0">
                          <a:latin typeface="Times New Roman" pitchFamily="18" charset="0"/>
                          <a:cs typeface="Times New Roman" pitchFamily="18" charset="0"/>
                        </a:rPr>
                        <a:t>Source</a:t>
                      </a:r>
                      <a:endParaRPr lang="en-US" sz="1600" b="1" dirty="0">
                        <a:latin typeface="Times New Roman" pitchFamily="18" charset="0"/>
                        <a:cs typeface="Times New Roman" pitchFamily="18" charset="0"/>
                      </a:endParaRPr>
                    </a:p>
                  </a:txBody>
                  <a:tcPr/>
                </a:tc>
                <a:tc>
                  <a:txBody>
                    <a:bodyPr/>
                    <a:lstStyle/>
                    <a:p>
                      <a:pPr algn="just"/>
                      <a:r>
                        <a:rPr lang="en-IN"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68432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5</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Tracking sentiment towards news entities from Arabic news on social media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tx1"/>
                          </a:solidFill>
                          <a:latin typeface="Times New Roman" pitchFamily="18" charset="0"/>
                          <a:ea typeface="+mn-ea"/>
                          <a:cs typeface="Times New Roman" pitchFamily="18" charset="0"/>
                          <a:hlinkClick r:id="rId2"/>
                        </a:rPr>
                        <a:t>AliAl-LaithMuhammadShahbaz</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Science Direct</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In this paper, </a:t>
                      </a:r>
                      <a:r>
                        <a:rPr lang="en-US" sz="1600" dirty="0" smtClean="0"/>
                        <a:t>Author</a:t>
                      </a:r>
                      <a:r>
                        <a:rPr lang="en-US" sz="1600" kern="1200" dirty="0" smtClean="0">
                          <a:solidFill>
                            <a:schemeClr val="tx1"/>
                          </a:solidFill>
                          <a:latin typeface="Times New Roman" pitchFamily="18" charset="0"/>
                          <a:ea typeface="+mn-ea"/>
                          <a:cs typeface="Times New Roman" pitchFamily="18" charset="0"/>
                        </a:rPr>
                        <a:t> built an Arabic news corpus with sentiment annotation. We used the corpus to conduct sentiment tracking of news entities in Arab countries from social media to prove that it is possible to use data from online social media for tracking the evolutions and spikes over time. In the future, we plan to add news categories annotation to give a better understanding of the sentiment tracking based on the news domain.</a:t>
                      </a:r>
                    </a:p>
                  </a:txBody>
                  <a:tcPr/>
                </a:tc>
                <a:extLst>
                  <a:ext uri="{0D108BD9-81ED-4DB2-BD59-A6C34878D82A}">
                    <a16:rowId xmlns:a16="http://schemas.microsoft.com/office/drawing/2014/main" val="10001"/>
                  </a:ext>
                </a:extLst>
              </a:tr>
              <a:tr h="316490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6</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Social Aid in Online News: Tracking the Issues of Resilient Society </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SRI HASTJARJO RUTIANA DWI WAHYUNENGSEH</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Journal article </a:t>
                      </a:r>
                      <a:endParaRPr lang="en-IN" sz="1600" kern="1200" dirty="0" smtClean="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This study also finds that in the Covid-19 social aid process there are some problems of aid recipient data, problem of social aid politicization, collusion and corruption, problem of misinformation and therefore they should be corrected. Further research are recommended to complement this study’s limitation by conducting research from social media sources like Twitter, Instagram, Facebook</a:t>
                      </a:r>
                      <a:endParaRPr lang="en-US" sz="1600" kern="1200" dirty="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7409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2601248"/>
              </p:ext>
            </p:extLst>
          </p:nvPr>
        </p:nvGraphicFramePr>
        <p:xfrm>
          <a:off x="9989" y="-13855"/>
          <a:ext cx="9134011" cy="6855047"/>
        </p:xfrm>
        <a:graphic>
          <a:graphicData uri="http://schemas.openxmlformats.org/drawingml/2006/table">
            <a:tbl>
              <a:tblPr firstRow="1" bandRow="1">
                <a:tableStyleId>{5940675A-B579-460E-94D1-54222C63F5DA}</a:tableStyleId>
              </a:tblPr>
              <a:tblGrid>
                <a:gridCol w="1485205">
                  <a:extLst>
                    <a:ext uri="{9D8B030D-6E8A-4147-A177-3AD203B41FA5}">
                      <a16:colId xmlns:a16="http://schemas.microsoft.com/office/drawing/2014/main" val="20000"/>
                    </a:ext>
                  </a:extLst>
                </a:gridCol>
                <a:gridCol w="1707986">
                  <a:extLst>
                    <a:ext uri="{9D8B030D-6E8A-4147-A177-3AD203B41FA5}">
                      <a16:colId xmlns:a16="http://schemas.microsoft.com/office/drawing/2014/main" val="20001"/>
                    </a:ext>
                  </a:extLst>
                </a:gridCol>
                <a:gridCol w="1262424">
                  <a:extLst>
                    <a:ext uri="{9D8B030D-6E8A-4147-A177-3AD203B41FA5}">
                      <a16:colId xmlns:a16="http://schemas.microsoft.com/office/drawing/2014/main" val="20002"/>
                    </a:ext>
                  </a:extLst>
                </a:gridCol>
                <a:gridCol w="1188164">
                  <a:extLst>
                    <a:ext uri="{9D8B030D-6E8A-4147-A177-3AD203B41FA5}">
                      <a16:colId xmlns:a16="http://schemas.microsoft.com/office/drawing/2014/main" val="20003"/>
                    </a:ext>
                  </a:extLst>
                </a:gridCol>
                <a:gridCol w="3490232">
                  <a:extLst>
                    <a:ext uri="{9D8B030D-6E8A-4147-A177-3AD203B41FA5}">
                      <a16:colId xmlns:a16="http://schemas.microsoft.com/office/drawing/2014/main" val="20004"/>
                    </a:ext>
                  </a:extLst>
                </a:gridCol>
              </a:tblGrid>
              <a:tr h="428786">
                <a:tc>
                  <a:txBody>
                    <a:bodyPr/>
                    <a:lstStyle/>
                    <a:p>
                      <a:pPr algn="just"/>
                      <a:r>
                        <a:rPr lang="en-US" sz="1600" b="1" dirty="0" err="1" smtClean="0">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Title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Author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b="1" dirty="0" smtClean="0">
                          <a:latin typeface="Times New Roman" pitchFamily="18" charset="0"/>
                          <a:cs typeface="Times New Roman" pitchFamily="18" charset="0"/>
                        </a:rPr>
                        <a:t>Source</a:t>
                      </a:r>
                      <a:endParaRPr lang="en-US" sz="1600" b="1" dirty="0">
                        <a:latin typeface="Times New Roman" pitchFamily="18" charset="0"/>
                        <a:cs typeface="Times New Roman" pitchFamily="18" charset="0"/>
                      </a:endParaRPr>
                    </a:p>
                  </a:txBody>
                  <a:tcPr/>
                </a:tc>
                <a:tc>
                  <a:txBody>
                    <a:bodyPr/>
                    <a:lstStyle/>
                    <a:p>
                      <a:pPr algn="just"/>
                      <a:r>
                        <a:rPr lang="en-IN"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68432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7</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Passage Feedback for News Tracking </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tx1"/>
                          </a:solidFill>
                          <a:latin typeface="Times New Roman" pitchFamily="18" charset="0"/>
                          <a:ea typeface="+mn-ea"/>
                          <a:cs typeface="Times New Roman" pitchFamily="18" charset="0"/>
                        </a:rPr>
                        <a:t>Hema</a:t>
                      </a:r>
                      <a:r>
                        <a:rPr lang="en-IN" sz="1600" kern="1200" dirty="0" smtClean="0">
                          <a:solidFill>
                            <a:schemeClr val="tx1"/>
                          </a:solidFill>
                          <a:latin typeface="Times New Roman" pitchFamily="18" charset="0"/>
                          <a:ea typeface="+mn-ea"/>
                          <a:cs typeface="Times New Roman" pitchFamily="18" charset="0"/>
                        </a:rPr>
                        <a:t> </a:t>
                      </a:r>
                      <a:r>
                        <a:rPr lang="en-IN" sz="1600" kern="1200" dirty="0" err="1" smtClean="0">
                          <a:solidFill>
                            <a:schemeClr val="tx1"/>
                          </a:solidFill>
                          <a:latin typeface="Times New Roman" pitchFamily="18" charset="0"/>
                          <a:ea typeface="+mn-ea"/>
                          <a:cs typeface="Times New Roman" pitchFamily="18" charset="0"/>
                        </a:rPr>
                        <a:t>Raghavan</a:t>
                      </a:r>
                      <a:r>
                        <a:rPr lang="en-IN" sz="1600" kern="1200" dirty="0" smtClean="0">
                          <a:solidFill>
                            <a:schemeClr val="tx1"/>
                          </a:solidFill>
                          <a:latin typeface="Times New Roman" pitchFamily="18" charset="0"/>
                          <a:ea typeface="+mn-ea"/>
                          <a:cs typeface="Times New Roman" pitchFamily="18" charset="0"/>
                        </a:rPr>
                        <a:t> and James Allan</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DEFENSE TECHNICAL INFORMATION CENTER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The usefulness of document feedback depends on the underlying task and corpus. Author found that humans can easily give feedback on the relevance of passages and although humans differ in the quantity and portions of text they highlight, performance gains are comparable. We could also ask for relevance of key-words, named entities </a:t>
                      </a:r>
                      <a:r>
                        <a:rPr lang="en-US" sz="1600" kern="1200" dirty="0" err="1" smtClean="0">
                          <a:solidFill>
                            <a:schemeClr val="tx1"/>
                          </a:solidFill>
                          <a:latin typeface="Times New Roman" pitchFamily="18" charset="0"/>
                          <a:ea typeface="+mn-ea"/>
                          <a:cs typeface="Times New Roman" pitchFamily="18" charset="0"/>
                        </a:rPr>
                        <a:t>etc</a:t>
                      </a:r>
                      <a:r>
                        <a:rPr lang="en-US" sz="1600" kern="1200" dirty="0" smtClean="0">
                          <a:solidFill>
                            <a:schemeClr val="tx1"/>
                          </a:solidFill>
                          <a:latin typeface="Times New Roman" pitchFamily="18" charset="0"/>
                          <a:ea typeface="+mn-ea"/>
                          <a:cs typeface="Times New Roman" pitchFamily="18" charset="0"/>
                        </a:rPr>
                        <a:t>, in addition or as a substitute for document feedback with the aim of reducing the number of iterations of user-feedback needed</a:t>
                      </a:r>
                    </a:p>
                  </a:txBody>
                  <a:tcPr/>
                </a:tc>
                <a:extLst>
                  <a:ext uri="{0D108BD9-81ED-4DB2-BD59-A6C34878D82A}">
                    <a16:rowId xmlns:a16="http://schemas.microsoft.com/office/drawing/2014/main" val="10001"/>
                  </a:ext>
                </a:extLst>
              </a:tr>
              <a:tr h="316490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8</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Topic Tracking in a News Stream</a:t>
                      </a:r>
                      <a:endParaRPr lang="en-US" sz="1600" kern="1200" dirty="0" smtClean="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J.P. </a:t>
                      </a:r>
                      <a:r>
                        <a:rPr lang="en-IN" sz="1600" kern="1200" dirty="0" err="1" smtClean="0">
                          <a:solidFill>
                            <a:schemeClr val="tx1"/>
                          </a:solidFill>
                          <a:latin typeface="Times New Roman" pitchFamily="18" charset="0"/>
                          <a:ea typeface="+mn-ea"/>
                          <a:cs typeface="Times New Roman" pitchFamily="18" charset="0"/>
                        </a:rPr>
                        <a:t>Yamron</a:t>
                      </a:r>
                      <a:r>
                        <a:rPr lang="en-IN" sz="1600" kern="1200" dirty="0" smtClean="0">
                          <a:solidFill>
                            <a:schemeClr val="tx1"/>
                          </a:solidFill>
                          <a:latin typeface="Times New Roman" pitchFamily="18" charset="0"/>
                          <a:ea typeface="+mn-ea"/>
                          <a:cs typeface="Times New Roman" pitchFamily="18" charset="0"/>
                        </a:rPr>
                        <a:t>, I. Carp, L. </a:t>
                      </a:r>
                      <a:r>
                        <a:rPr lang="en-IN" sz="1600" kern="1200" dirty="0" err="1" smtClean="0">
                          <a:solidFill>
                            <a:schemeClr val="tx1"/>
                          </a:solidFill>
                          <a:latin typeface="Times New Roman" pitchFamily="18" charset="0"/>
                          <a:ea typeface="+mn-ea"/>
                          <a:cs typeface="Times New Roman" pitchFamily="18" charset="0"/>
                        </a:rPr>
                        <a:t>Gillick</a:t>
                      </a:r>
                      <a:r>
                        <a:rPr lang="en-IN" sz="1600" kern="1200" dirty="0" smtClean="0">
                          <a:solidFill>
                            <a:schemeClr val="tx1"/>
                          </a:solidFill>
                          <a:latin typeface="Times New Roman" pitchFamily="18" charset="0"/>
                          <a:ea typeface="+mn-ea"/>
                          <a:cs typeface="Times New Roman" pitchFamily="18" charset="0"/>
                        </a:rPr>
                        <a:t>, S. Lowe, and P. van </a:t>
                      </a:r>
                      <a:r>
                        <a:rPr lang="en-IN" sz="1600" kern="1200" dirty="0" err="1" smtClean="0">
                          <a:solidFill>
                            <a:schemeClr val="tx1"/>
                          </a:solidFill>
                          <a:latin typeface="Times New Roman" pitchFamily="18" charset="0"/>
                          <a:ea typeface="+mn-ea"/>
                          <a:cs typeface="Times New Roman" pitchFamily="18" charset="0"/>
                        </a:rPr>
                        <a:t>Mulbregt</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tx1"/>
                          </a:solidFill>
                          <a:latin typeface="Times New Roman" pitchFamily="18" charset="0"/>
                          <a:ea typeface="+mn-ea"/>
                          <a:cs typeface="Times New Roman" pitchFamily="18" charset="0"/>
                        </a:rPr>
                        <a:t>citeseer</a:t>
                      </a:r>
                      <a:endParaRPr lang="en-IN" sz="1600" kern="1200" dirty="0" smtClean="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The DARPA Topic Detection and Tracking (TDT) program is concerned with the development of information processing technology that can applied to large streams of data, such as newswire and broadcast news. In this </a:t>
                      </a:r>
                      <a:r>
                        <a:rPr lang="en-US" sz="1600" kern="1200" dirty="0" err="1" smtClean="0">
                          <a:solidFill>
                            <a:schemeClr val="tx1"/>
                          </a:solidFill>
                          <a:latin typeface="Times New Roman" pitchFamily="18" charset="0"/>
                          <a:ea typeface="+mn-ea"/>
                          <a:cs typeface="Times New Roman" pitchFamily="18" charset="0"/>
                        </a:rPr>
                        <a:t>pape</a:t>
                      </a:r>
                      <a:r>
                        <a:rPr lang="en-US" sz="1600" kern="1200" dirty="0" smtClean="0">
                          <a:solidFill>
                            <a:schemeClr val="tx1"/>
                          </a:solidFill>
                          <a:latin typeface="Times New Roman" pitchFamily="18" charset="0"/>
                          <a:ea typeface="+mn-ea"/>
                          <a:cs typeface="Times New Roman" pitchFamily="18" charset="0"/>
                        </a:rPr>
                        <a:t> describe the second incarnation of a tracking system which uses standard language modeling techniques (in particular, unigram statistics) to measure document similarity</a:t>
                      </a:r>
                      <a:endParaRPr lang="en-US" sz="1600" kern="1200" dirty="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15919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65888797"/>
              </p:ext>
            </p:extLst>
          </p:nvPr>
        </p:nvGraphicFramePr>
        <p:xfrm>
          <a:off x="9989" y="-13855"/>
          <a:ext cx="9134011" cy="6278009"/>
        </p:xfrm>
        <a:graphic>
          <a:graphicData uri="http://schemas.openxmlformats.org/drawingml/2006/table">
            <a:tbl>
              <a:tblPr firstRow="1" bandRow="1">
                <a:tableStyleId>{5940675A-B579-460E-94D1-54222C63F5DA}</a:tableStyleId>
              </a:tblPr>
              <a:tblGrid>
                <a:gridCol w="1485205">
                  <a:extLst>
                    <a:ext uri="{9D8B030D-6E8A-4147-A177-3AD203B41FA5}">
                      <a16:colId xmlns:a16="http://schemas.microsoft.com/office/drawing/2014/main" val="20000"/>
                    </a:ext>
                  </a:extLst>
                </a:gridCol>
                <a:gridCol w="1707986">
                  <a:extLst>
                    <a:ext uri="{9D8B030D-6E8A-4147-A177-3AD203B41FA5}">
                      <a16:colId xmlns:a16="http://schemas.microsoft.com/office/drawing/2014/main" val="20001"/>
                    </a:ext>
                  </a:extLst>
                </a:gridCol>
                <a:gridCol w="1262424">
                  <a:extLst>
                    <a:ext uri="{9D8B030D-6E8A-4147-A177-3AD203B41FA5}">
                      <a16:colId xmlns:a16="http://schemas.microsoft.com/office/drawing/2014/main" val="20002"/>
                    </a:ext>
                  </a:extLst>
                </a:gridCol>
                <a:gridCol w="1188164">
                  <a:extLst>
                    <a:ext uri="{9D8B030D-6E8A-4147-A177-3AD203B41FA5}">
                      <a16:colId xmlns:a16="http://schemas.microsoft.com/office/drawing/2014/main" val="20003"/>
                    </a:ext>
                  </a:extLst>
                </a:gridCol>
                <a:gridCol w="3490232">
                  <a:extLst>
                    <a:ext uri="{9D8B030D-6E8A-4147-A177-3AD203B41FA5}">
                      <a16:colId xmlns:a16="http://schemas.microsoft.com/office/drawing/2014/main" val="20004"/>
                    </a:ext>
                  </a:extLst>
                </a:gridCol>
              </a:tblGrid>
              <a:tr h="428786">
                <a:tc>
                  <a:txBody>
                    <a:bodyPr/>
                    <a:lstStyle/>
                    <a:p>
                      <a:pPr algn="just"/>
                      <a:r>
                        <a:rPr lang="en-US" sz="1600" b="1" dirty="0" err="1" smtClean="0">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Title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Author</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b="1" dirty="0" smtClean="0">
                          <a:latin typeface="Times New Roman" pitchFamily="18" charset="0"/>
                          <a:cs typeface="Times New Roman" pitchFamily="18" charset="0"/>
                        </a:rPr>
                        <a:t>Source</a:t>
                      </a:r>
                      <a:endParaRPr lang="en-US" sz="1600" b="1" dirty="0">
                        <a:latin typeface="Times New Roman" pitchFamily="18" charset="0"/>
                        <a:cs typeface="Times New Roman" pitchFamily="18" charset="0"/>
                      </a:endParaRPr>
                    </a:p>
                  </a:txBody>
                  <a:tcPr/>
                </a:tc>
                <a:tc>
                  <a:txBody>
                    <a:bodyPr/>
                    <a:lstStyle/>
                    <a:p>
                      <a:pPr algn="just"/>
                      <a:r>
                        <a:rPr lang="en-IN" sz="1600" b="1" dirty="0" smtClean="0">
                          <a:latin typeface="Times New Roman" pitchFamily="18" charset="0"/>
                          <a:cs typeface="Times New Roman" pitchFamily="18" charset="0"/>
                        </a:rPr>
                        <a:t>Description</a:t>
                      </a:r>
                      <a:endParaRPr lang="en-US" sz="16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68432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9</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Tracking topics in broadcast news data</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Yuen-Yee Lo and Jean-Luc </a:t>
                      </a:r>
                      <a:r>
                        <a:rPr lang="en-IN" sz="1600" kern="1200" dirty="0" err="1" smtClean="0">
                          <a:solidFill>
                            <a:schemeClr val="tx1"/>
                          </a:solidFill>
                          <a:latin typeface="Times New Roman" pitchFamily="18" charset="0"/>
                          <a:ea typeface="+mn-ea"/>
                          <a:cs typeface="Times New Roman" pitchFamily="18" charset="0"/>
                        </a:rPr>
                        <a:t>Gauvain</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ISCA Archive</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In this paper, author described our BN topic tracking system evaluated in the last two TDT benchmark tests. One major challenge is to deal with the extremely limited amount of training data. The tracking performance of the window-based segmentation is comparable that obtained with the IBM automatic boundaries on TDT3 corpus.</a:t>
                      </a:r>
                    </a:p>
                  </a:txBody>
                  <a:tcPr/>
                </a:tc>
                <a:extLst>
                  <a:ext uri="{0D108BD9-81ED-4DB2-BD59-A6C34878D82A}">
                    <a16:rowId xmlns:a16="http://schemas.microsoft.com/office/drawing/2014/main" val="10001"/>
                  </a:ext>
                </a:extLst>
              </a:tr>
              <a:tr h="316490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10</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algn="just"/>
                      <a:r>
                        <a:rPr lang="en-US" sz="1600" kern="1200" dirty="0" smtClean="0">
                          <a:solidFill>
                            <a:schemeClr val="tx1"/>
                          </a:solidFill>
                          <a:latin typeface="Times New Roman" pitchFamily="18" charset="0"/>
                          <a:ea typeface="+mn-ea"/>
                          <a:cs typeface="Times New Roman" pitchFamily="18" charset="0"/>
                        </a:rPr>
                        <a:t>Online news topic detection and tracking via localized feature selection</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hlinkClick r:id="rId2"/>
                        </a:rPr>
                        <a:t>Ola </a:t>
                      </a:r>
                      <a:r>
                        <a:rPr lang="en-IN" sz="1600" kern="1200" dirty="0" err="1" smtClean="0">
                          <a:solidFill>
                            <a:schemeClr val="tx1"/>
                          </a:solidFill>
                          <a:latin typeface="Times New Roman" pitchFamily="18" charset="0"/>
                          <a:ea typeface="+mn-ea"/>
                          <a:cs typeface="Times New Roman" pitchFamily="18" charset="0"/>
                          <a:hlinkClick r:id="rId2"/>
                        </a:rPr>
                        <a:t>Amayri</a:t>
                      </a:r>
                      <a:r>
                        <a:rPr lang="en-IN" sz="1600" kern="1200" dirty="0" smtClean="0">
                          <a:solidFill>
                            <a:schemeClr val="tx1"/>
                          </a:solidFill>
                          <a:latin typeface="Times New Roman" pitchFamily="18" charset="0"/>
                          <a:ea typeface="+mn-ea"/>
                          <a:cs typeface="Times New Roman" pitchFamily="18" charset="0"/>
                        </a:rPr>
                        <a:t>; </a:t>
                      </a:r>
                      <a:r>
                        <a:rPr lang="en-IN" sz="1600" kern="1200" dirty="0" smtClean="0">
                          <a:solidFill>
                            <a:schemeClr val="tx1"/>
                          </a:solidFill>
                          <a:latin typeface="Times New Roman" pitchFamily="18" charset="0"/>
                          <a:ea typeface="+mn-ea"/>
                          <a:cs typeface="Times New Roman" pitchFamily="18" charset="0"/>
                          <a:hlinkClick r:id="rId3"/>
                        </a:rPr>
                        <a:t>Nizar </a:t>
                      </a:r>
                      <a:r>
                        <a:rPr lang="en-IN" sz="1600" kern="1200" dirty="0" err="1" smtClean="0">
                          <a:solidFill>
                            <a:schemeClr val="tx1"/>
                          </a:solidFill>
                          <a:latin typeface="Times New Roman" pitchFamily="18" charset="0"/>
                          <a:ea typeface="+mn-ea"/>
                          <a:cs typeface="Times New Roman" pitchFamily="18" charset="0"/>
                          <a:hlinkClick r:id="rId3"/>
                        </a:rPr>
                        <a:t>Bouguila</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tx1"/>
                          </a:solidFill>
                          <a:latin typeface="Times New Roman" pitchFamily="18" charset="0"/>
                          <a:ea typeface="+mn-ea"/>
                          <a:cs typeface="Times New Roman" pitchFamily="18" charset="0"/>
                        </a:rPr>
                        <a:t>IEEE </a:t>
                      </a:r>
                      <a:r>
                        <a:rPr lang="en-IN" sz="1600" kern="1200" dirty="0" err="1" smtClean="0">
                          <a:solidFill>
                            <a:schemeClr val="tx1"/>
                          </a:solidFill>
                          <a:latin typeface="Times New Roman" pitchFamily="18" charset="0"/>
                          <a:ea typeface="+mn-ea"/>
                          <a:cs typeface="Times New Roman" pitchFamily="18" charset="0"/>
                        </a:rPr>
                        <a:t>Xplore</a:t>
                      </a:r>
                      <a:endParaRPr lang="en-IN" sz="1600" kern="1200" dirty="0" smtClean="0">
                        <a:solidFill>
                          <a:schemeClr val="tx1"/>
                        </a:solidFill>
                        <a:latin typeface="Times New Roman" pitchFamily="18" charset="0"/>
                        <a:ea typeface="+mn-ea"/>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In this paper, author  proposes</a:t>
                      </a:r>
                      <a:r>
                        <a:rPr lang="en-US" sz="1600" kern="1200" baseline="0" dirty="0" smtClean="0">
                          <a:solidFill>
                            <a:schemeClr val="tx1"/>
                          </a:solidFill>
                          <a:latin typeface="Times New Roman" pitchFamily="18" charset="0"/>
                          <a:ea typeface="+mn-ea"/>
                          <a:cs typeface="Times New Roman" pitchFamily="18" charset="0"/>
                        </a:rPr>
                        <a:t> </a:t>
                      </a:r>
                      <a:r>
                        <a:rPr lang="en-US" sz="1600" kern="1200" dirty="0" smtClean="0">
                          <a:solidFill>
                            <a:schemeClr val="tx1"/>
                          </a:solidFill>
                          <a:latin typeface="Times New Roman" pitchFamily="18" charset="0"/>
                          <a:ea typeface="+mn-ea"/>
                          <a:cs typeface="Times New Roman" pitchFamily="18" charset="0"/>
                        </a:rPr>
                        <a:t>a unified statistical framework that allows simultaneous topic clustering and feature (word) selection in online settings based on spherical mixtures. Through empirical experiments, the proposed framework demonstrates the ability to learn new topics incrementally and improve detection quality within a reasonable time framework on diverse high-dimensional datasets.</a:t>
                      </a:r>
                      <a:endParaRPr lang="en-US" sz="1600" kern="1200" dirty="0">
                        <a:solidFill>
                          <a:schemeClr val="tx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7022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5696" y="2492896"/>
            <a:ext cx="5256584" cy="1015663"/>
          </a:xfrm>
          <a:prstGeom prst="rect">
            <a:avLst/>
          </a:prstGeom>
          <a:noFill/>
        </p:spPr>
        <p:txBody>
          <a:bodyPr wrap="square" rtlCol="0">
            <a:spAutoFit/>
          </a:bodyPr>
          <a:lstStyle/>
          <a:p>
            <a:pPr algn="ctr"/>
            <a:r>
              <a:rPr lang="en-IN" sz="6000" b="1" dirty="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7404</TotalTime>
  <Words>833</Words>
  <Application>Microsoft Office PowerPoint</Application>
  <PresentationFormat>On-screen Show (4:3)</PresentationFormat>
  <Paragraphs>83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using KNN</dc:title>
  <dc:creator>ELCOT</dc:creator>
  <cp:lastModifiedBy>KUMAR</cp:lastModifiedBy>
  <cp:revision>66</cp:revision>
  <dcterms:created xsi:type="dcterms:W3CDTF">2022-03-22T08:46:11Z</dcterms:created>
  <dcterms:modified xsi:type="dcterms:W3CDTF">2022-09-26T14:52:13Z</dcterms:modified>
</cp:coreProperties>
</file>