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1" r:id="rId1"/>
  </p:sldMasterIdLst>
  <p:sldIdLst>
    <p:sldId id="256" r:id="rId2"/>
    <p:sldId id="266" r:id="rId3"/>
    <p:sldId id="257" r:id="rId4"/>
    <p:sldId id="263" r:id="rId5"/>
    <p:sldId id="258" r:id="rId6"/>
    <p:sldId id="264"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122" d="100"/>
          <a:sy n="122" d="100"/>
        </p:scale>
        <p:origin x="-15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6424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2319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3300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2461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2528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9934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0759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2278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16123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2216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7683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9/4/2022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3826259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07020-3F88-4046-A126-B456BA7D7182}"/>
              </a:ext>
            </a:extLst>
          </p:cNvPr>
          <p:cNvSpPr>
            <a:spLocks noGrp="1"/>
          </p:cNvSpPr>
          <p:nvPr>
            <p:ph type="ctrTitle"/>
          </p:nvPr>
        </p:nvSpPr>
        <p:spPr>
          <a:xfrm>
            <a:off x="-750163" y="4714044"/>
            <a:ext cx="7772400" cy="2286000"/>
          </a:xfrm>
        </p:spPr>
        <p:txBody>
          <a:bodyPr>
            <a:normAutofit fontScale="90000"/>
          </a:bodyPr>
          <a:lstStyle/>
          <a:p>
            <a:r>
              <a:rPr lang="en-US" b="1" dirty="0"/>
              <a:t>Smart Lender - Applicant Credibility Prediction for Loan Approval</a:t>
            </a:r>
            <a:br>
              <a:rPr lang="en-US" b="1" dirty="0"/>
            </a:br>
            <a:endParaRPr lang="en-US" dirty="0"/>
          </a:p>
        </p:txBody>
      </p:sp>
      <p:sp>
        <p:nvSpPr>
          <p:cNvPr id="3" name="Subtitle 2">
            <a:extLst>
              <a:ext uri="{FF2B5EF4-FFF2-40B4-BE49-F238E27FC236}">
                <a16:creationId xmlns:a16="http://schemas.microsoft.com/office/drawing/2014/main" xmlns="" id="{6A5D39F3-FB6E-4F57-854F-EA2D063C7CD8}"/>
              </a:ext>
            </a:extLst>
          </p:cNvPr>
          <p:cNvSpPr>
            <a:spLocks noGrp="1"/>
          </p:cNvSpPr>
          <p:nvPr>
            <p:ph type="subTitle" idx="1"/>
          </p:nvPr>
        </p:nvSpPr>
        <p:spPr/>
        <p:txBody>
          <a:bodyPr>
            <a:normAutofit lnSpcReduction="10000"/>
          </a:bodyPr>
          <a:lstStyle/>
          <a:p>
            <a:r>
              <a:rPr lang="en-US" dirty="0"/>
              <a:t>By </a:t>
            </a:r>
          </a:p>
          <a:p>
            <a:r>
              <a:rPr lang="en-US" dirty="0"/>
              <a:t>Raja </a:t>
            </a:r>
            <a:r>
              <a:rPr lang="en-US" dirty="0" smtClean="0"/>
              <a:t>Paul M </a:t>
            </a:r>
            <a:endParaRPr lang="en-US" dirty="0"/>
          </a:p>
          <a:p>
            <a:r>
              <a:rPr lang="en-US" dirty="0"/>
              <a:t>Udaya Kumar K</a:t>
            </a:r>
          </a:p>
          <a:p>
            <a:r>
              <a:rPr lang="en-US" dirty="0" err="1"/>
              <a:t>Thahir</a:t>
            </a:r>
            <a:r>
              <a:rPr lang="en-US" dirty="0"/>
              <a:t> </a:t>
            </a:r>
            <a:r>
              <a:rPr lang="en-US" dirty="0" smtClean="0"/>
              <a:t>Ibrahim S</a:t>
            </a:r>
            <a:endParaRPr lang="en-US" dirty="0"/>
          </a:p>
          <a:p>
            <a:r>
              <a:rPr lang="en-US" dirty="0" err="1" smtClean="0"/>
              <a:t>Karthiram</a:t>
            </a:r>
            <a:r>
              <a:rPr lang="en-US" dirty="0" smtClean="0"/>
              <a:t> A</a:t>
            </a:r>
            <a:endParaRPr lang="en-US" dirty="0"/>
          </a:p>
        </p:txBody>
      </p:sp>
    </p:spTree>
    <p:extLst>
      <p:ext uri="{BB962C8B-B14F-4D97-AF65-F5344CB8AC3E}">
        <p14:creationId xmlns:p14="http://schemas.microsoft.com/office/powerpoint/2010/main" xmlns="" val="141478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14D34-B895-499E-AF56-4BB064BE72F1}"/>
              </a:ext>
            </a:extLst>
          </p:cNvPr>
          <p:cNvSpPr>
            <a:spLocks noGrp="1"/>
          </p:cNvSpPr>
          <p:nvPr>
            <p:ph type="title"/>
          </p:nvPr>
        </p:nvSpPr>
        <p:spPr>
          <a:xfrm>
            <a:off x="695654" y="73152"/>
            <a:ext cx="9720072" cy="1499616"/>
          </a:xfrm>
        </p:spPr>
        <p:txBody>
          <a:bodyPr/>
          <a:lstStyle/>
          <a:p>
            <a:r>
              <a:rPr lang="en-US" dirty="0"/>
              <a:t>LITERATURE SURVEY</a:t>
            </a:r>
          </a:p>
        </p:txBody>
      </p:sp>
      <p:graphicFrame>
        <p:nvGraphicFramePr>
          <p:cNvPr id="5" name="Content Placeholder 4">
            <a:extLst>
              <a:ext uri="{FF2B5EF4-FFF2-40B4-BE49-F238E27FC236}">
                <a16:creationId xmlns:a16="http://schemas.microsoft.com/office/drawing/2014/main" xmlns="" id="{934FA186-A165-4D80-94EF-CA85972C2376}"/>
              </a:ext>
            </a:extLst>
          </p:cNvPr>
          <p:cNvGraphicFramePr>
            <a:graphicFrameLocks/>
          </p:cNvGraphicFramePr>
          <p:nvPr>
            <p:extLst>
              <p:ext uri="{D42A27DB-BD31-4B8C-83A1-F6EECF244321}">
                <p14:modId xmlns:p14="http://schemas.microsoft.com/office/powerpoint/2010/main" xmlns="" val="1150993747"/>
              </p:ext>
            </p:extLst>
          </p:nvPr>
        </p:nvGraphicFramePr>
        <p:xfrm>
          <a:off x="384144" y="1230692"/>
          <a:ext cx="11710427" cy="4937760"/>
        </p:xfrm>
        <a:graphic>
          <a:graphicData uri="http://schemas.openxmlformats.org/drawingml/2006/table">
            <a:tbl>
              <a:tblPr firstRow="1" bandRow="1">
                <a:tableStyleId>{5C22544A-7EE6-4342-B048-85BDC9FD1C3A}</a:tableStyleId>
              </a:tblPr>
              <a:tblGrid>
                <a:gridCol w="769953">
                  <a:extLst>
                    <a:ext uri="{9D8B030D-6E8A-4147-A177-3AD203B41FA5}">
                      <a16:colId xmlns:a16="http://schemas.microsoft.com/office/drawing/2014/main" xmlns="" val="2103421080"/>
                    </a:ext>
                  </a:extLst>
                </a:gridCol>
                <a:gridCol w="2512380">
                  <a:extLst>
                    <a:ext uri="{9D8B030D-6E8A-4147-A177-3AD203B41FA5}">
                      <a16:colId xmlns:a16="http://schemas.microsoft.com/office/drawing/2014/main" xmlns="" val="1456929090"/>
                    </a:ext>
                  </a:extLst>
                </a:gridCol>
                <a:gridCol w="1917577">
                  <a:extLst>
                    <a:ext uri="{9D8B030D-6E8A-4147-A177-3AD203B41FA5}">
                      <a16:colId xmlns:a16="http://schemas.microsoft.com/office/drawing/2014/main" xmlns="" val="3053549991"/>
                    </a:ext>
                  </a:extLst>
                </a:gridCol>
                <a:gridCol w="6510517">
                  <a:extLst>
                    <a:ext uri="{9D8B030D-6E8A-4147-A177-3AD203B41FA5}">
                      <a16:colId xmlns:a16="http://schemas.microsoft.com/office/drawing/2014/main" xmlns="" val="2387644509"/>
                    </a:ext>
                  </a:extLst>
                </a:gridCol>
              </a:tblGrid>
              <a:tr h="362025">
                <a:tc>
                  <a:txBody>
                    <a:bodyPr/>
                    <a:lstStyle/>
                    <a:p>
                      <a:r>
                        <a:rPr lang="en-US" dirty="0"/>
                        <a:t>S.NO</a:t>
                      </a:r>
                    </a:p>
                  </a:txBody>
                  <a:tcPr/>
                </a:tc>
                <a:tc>
                  <a:txBody>
                    <a:bodyPr/>
                    <a:lstStyle/>
                    <a:p>
                      <a:r>
                        <a:rPr lang="en-US" dirty="0"/>
                        <a:t>PAPER NAME</a:t>
                      </a:r>
                    </a:p>
                  </a:txBody>
                  <a:tcPr/>
                </a:tc>
                <a:tc>
                  <a:txBody>
                    <a:bodyPr/>
                    <a:lstStyle/>
                    <a:p>
                      <a:r>
                        <a:rPr lang="en-US" dirty="0"/>
                        <a:t>AUTHOR NAME</a:t>
                      </a:r>
                    </a:p>
                  </a:txBody>
                  <a:tcPr/>
                </a:tc>
                <a:tc>
                  <a:txBody>
                    <a:bodyPr/>
                    <a:lstStyle/>
                    <a:p>
                      <a:r>
                        <a:rPr lang="en-US" sz="1800" kern="1200" dirty="0">
                          <a:solidFill>
                            <a:schemeClr val="bg1"/>
                          </a:solidFill>
                          <a:effectLst/>
                          <a:latin typeface="+mn-lt"/>
                          <a:ea typeface="+mn-ea"/>
                          <a:cs typeface="+mn-cs"/>
                        </a:rPr>
                        <a:t>DESCRIPTION</a:t>
                      </a:r>
                    </a:p>
                  </a:txBody>
                  <a:tcPr/>
                </a:tc>
                <a:extLst>
                  <a:ext uri="{0D108BD9-81ED-4DB2-BD59-A6C34878D82A}">
                    <a16:rowId xmlns:a16="http://schemas.microsoft.com/office/drawing/2014/main" xmlns="" val="1039099553"/>
                  </a:ext>
                </a:extLst>
              </a:tr>
              <a:tr h="2231662">
                <a:tc>
                  <a:txBody>
                    <a:bodyPr/>
                    <a:lstStyle/>
                    <a:p>
                      <a:r>
                        <a:rPr lang="en-US" dirty="0"/>
                        <a:t>15</a:t>
                      </a:r>
                    </a:p>
                  </a:txBody>
                  <a:tcPr/>
                </a:tc>
                <a:tc>
                  <a:txBody>
                    <a:bodyPr/>
                    <a:lstStyle/>
                    <a:p>
                      <a:pPr lvl="0"/>
                      <a:r>
                        <a:rPr lang="en-US" sz="1800" kern="1200" dirty="0">
                          <a:solidFill>
                            <a:schemeClr val="dk1"/>
                          </a:solidFill>
                          <a:effectLst/>
                          <a:latin typeface="+mn-lt"/>
                          <a:ea typeface="+mn-ea"/>
                          <a:cs typeface="+mn-cs"/>
                        </a:rPr>
                        <a:t>Neural Network Approach to Loan Default Prediction - 2019</a:t>
                      </a:r>
                      <a:endParaRPr lang="en-US" dirty="0"/>
                    </a:p>
                  </a:txBody>
                  <a:tcPr/>
                </a:tc>
                <a:tc>
                  <a:txBody>
                    <a:bodyPr/>
                    <a:lstStyle/>
                    <a:p>
                      <a:r>
                        <a:rPr lang="sv-SE" dirty="0"/>
                        <a:t>Manjeet Kumar, Vishesh Goel, Tarun Jain, Sahil Singhal and Dr. Lalit Mohan Goel</a:t>
                      </a:r>
                      <a:endParaRPr lang="en-US" dirty="0"/>
                    </a:p>
                  </a:txBody>
                  <a:tcPr/>
                </a:tc>
                <a:tc>
                  <a:txBody>
                    <a:bodyPr/>
                    <a:lstStyle/>
                    <a:p>
                      <a:pPr lvl="0" algn="just"/>
                      <a:r>
                        <a:rPr lang="en-US" sz="1800" kern="1200" dirty="0">
                          <a:solidFill>
                            <a:schemeClr val="dk1"/>
                          </a:solidFill>
                          <a:effectLst/>
                          <a:latin typeface="+mn-lt"/>
                          <a:ea typeface="+mn-ea"/>
                          <a:cs typeface="+mn-cs"/>
                        </a:rPr>
                        <a:t>The prediction is performed by taking into consideration the financial and personal details provided by the potential debtor. The proposed neural network model is trained and tested using the dataset provided by the Lending Club bank. Before training the neural network, Principal Component Analysis is performed on the dataset in order to reduce the dimensionality of the dataset. Based on the results obtained, it is inferred that our proposed neural network model outperforms other classifiers that are traditionally used by financial institutions for loan default prediction.</a:t>
                      </a:r>
                    </a:p>
                  </a:txBody>
                  <a:tcPr/>
                </a:tc>
                <a:extLst>
                  <a:ext uri="{0D108BD9-81ED-4DB2-BD59-A6C34878D82A}">
                    <a16:rowId xmlns:a16="http://schemas.microsoft.com/office/drawing/2014/main" xmlns="" val="1349747956"/>
                  </a:ext>
                </a:extLst>
              </a:tr>
              <a:tr h="1963862">
                <a:tc>
                  <a:txBody>
                    <a:bodyPr/>
                    <a:lstStyle/>
                    <a:p>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Loan Sanctioning Prediction System - 2016</a:t>
                      </a:r>
                    </a:p>
                  </a:txBody>
                  <a:tcPr/>
                </a:tc>
                <a:tc>
                  <a:txBody>
                    <a:bodyPr/>
                    <a:lstStyle/>
                    <a:p>
                      <a:r>
                        <a:rPr lang="en-US" sz="180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A. </a:t>
                      </a:r>
                      <a:r>
                        <a:rPr lang="en-US" sz="1800" b="0" i="0" u="none" strike="noStrike" kern="1200" dirty="0" err="1">
                          <a:solidFill>
                            <a:schemeClr val="dk1"/>
                          </a:solidFill>
                          <a:effectLst/>
                          <a:latin typeface="+mn-lt"/>
                          <a:ea typeface="+mn-ea"/>
                          <a:cs typeface="+mn-cs"/>
                        </a:rPr>
                        <a:t>Kacheria</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N. </a:t>
                      </a:r>
                      <a:r>
                        <a:rPr lang="en-US" sz="1800" b="0" i="0" u="none" strike="noStrike" kern="1200" dirty="0" err="1">
                          <a:solidFill>
                            <a:schemeClr val="dk1"/>
                          </a:solidFill>
                          <a:effectLst/>
                          <a:latin typeface="+mn-lt"/>
                          <a:ea typeface="+mn-ea"/>
                          <a:cs typeface="+mn-cs"/>
                        </a:rPr>
                        <a:t>Shivakumar</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S. </a:t>
                      </a:r>
                      <a:r>
                        <a:rPr lang="en-US" sz="1800" b="0" i="0" u="none" strike="noStrike" kern="1200" dirty="0" err="1">
                          <a:solidFill>
                            <a:schemeClr val="dk1"/>
                          </a:solidFill>
                          <a:effectLst/>
                          <a:latin typeface="+mn-lt"/>
                          <a:ea typeface="+mn-ea"/>
                          <a:cs typeface="+mn-cs"/>
                        </a:rPr>
                        <a:t>Sawkar</a:t>
                      </a:r>
                      <a:r>
                        <a:rPr lang="en-US" sz="1800" b="0" i="0" kern="1200" dirty="0">
                          <a:solidFill>
                            <a:schemeClr val="dk1"/>
                          </a:solidFill>
                          <a:effectLst/>
                          <a:latin typeface="+mn-lt"/>
                          <a:ea typeface="+mn-ea"/>
                          <a:cs typeface="+mn-cs"/>
                        </a:rPr>
                        <a:t>, and </a:t>
                      </a:r>
                      <a:r>
                        <a:rPr lang="en-US" sz="1800" b="0" i="0" u="none" strike="noStrike" kern="1200" dirty="0">
                          <a:solidFill>
                            <a:schemeClr val="dk1"/>
                          </a:solidFill>
                          <a:effectLst/>
                          <a:latin typeface="+mn-lt"/>
                          <a:ea typeface="+mn-ea"/>
                          <a:cs typeface="+mn-cs"/>
                        </a:rPr>
                        <a:t>A. Gupta</a:t>
                      </a:r>
                      <a:endParaRPr lang="en-US" sz="1800" kern="1200" dirty="0">
                        <a:solidFill>
                          <a:schemeClr val="dk1"/>
                        </a:solidFill>
                        <a:effectLst/>
                        <a:latin typeface="+mn-lt"/>
                        <a:ea typeface="+mn-ea"/>
                        <a:cs typeface="+mn-cs"/>
                      </a:endParaRPr>
                    </a:p>
                  </a:txBody>
                  <a:tcPr/>
                </a:tc>
                <a:tc>
                  <a:txBody>
                    <a:bodyPr/>
                    <a:lstStyle/>
                    <a:p>
                      <a:pPr algn="just"/>
                      <a:r>
                        <a:rPr lang="en-US" sz="1800" b="0" i="0" kern="1200" dirty="0">
                          <a:solidFill>
                            <a:schemeClr val="dk1"/>
                          </a:solidFill>
                          <a:effectLst/>
                          <a:latin typeface="+mn-lt"/>
                          <a:ea typeface="+mn-ea"/>
                          <a:cs typeface="+mn-cs"/>
                        </a:rPr>
                        <a:t>This paper proposes a loan sanctioning system which determines whether or not a loan should be given to a person, based on certain attributes. The classification is done using Naïve Bayesian algorithm. In order to improve the classification accuracy, the quality of the data is improved before classifying it by using K-NN and Binning algorithms. This system uses these algorithms in order to yield a better efficiency so as to reduce the possibility of such a problem.</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90073632"/>
                  </a:ext>
                </a:extLst>
              </a:tr>
            </a:tbl>
          </a:graphicData>
        </a:graphic>
      </p:graphicFrame>
    </p:spTree>
    <p:extLst>
      <p:ext uri="{BB962C8B-B14F-4D97-AF65-F5344CB8AC3E}">
        <p14:creationId xmlns:p14="http://schemas.microsoft.com/office/powerpoint/2010/main" xmlns="" val="419771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88" y="819678"/>
            <a:ext cx="9720072" cy="970046"/>
          </a:xfrm>
        </p:spPr>
        <p:txBody>
          <a:bodyPr/>
          <a:lstStyle/>
          <a:p>
            <a:r>
              <a:rPr lang="en-IN" dirty="0" smtClean="0"/>
              <a:t>ABSTRACT</a:t>
            </a:r>
            <a:endParaRPr lang="en-US" dirty="0"/>
          </a:p>
        </p:txBody>
      </p:sp>
      <p:sp>
        <p:nvSpPr>
          <p:cNvPr id="3" name="Content Placeholder 2"/>
          <p:cNvSpPr>
            <a:spLocks noGrp="1"/>
          </p:cNvSpPr>
          <p:nvPr>
            <p:ph idx="1"/>
          </p:nvPr>
        </p:nvSpPr>
        <p:spPr>
          <a:xfrm>
            <a:off x="898770" y="1844430"/>
            <a:ext cx="10277230" cy="4464929"/>
          </a:xfrm>
        </p:spPr>
        <p:txBody>
          <a:bodyPr>
            <a:normAutofit/>
          </a:bodyPr>
          <a:lstStyle/>
          <a:p>
            <a:r>
              <a:rPr lang="en-US" sz="2400" dirty="0" smtClean="0"/>
              <a:t>Banks are making major part of profits through loans. Loan approval is a very important process for banking organizations. It is very difficult to predict the possibility of payment of loan by the customers because there is an increasing rate of loan defaults and the banking authorities are finding it more difficult to correctly access loan requests and tackle the risks </a:t>
            </a:r>
            <a:r>
              <a:rPr lang="en-US" sz="2400" dirty="0" smtClean="0"/>
              <a:t>of </a:t>
            </a:r>
            <a:r>
              <a:rPr lang="en-US" sz="2400" dirty="0" smtClean="0"/>
              <a:t>people defaulting on loans</a:t>
            </a:r>
            <a:r>
              <a:rPr lang="en-US" sz="2400" dirty="0" smtClean="0"/>
              <a:t>.</a:t>
            </a:r>
          </a:p>
          <a:p>
            <a:r>
              <a:rPr lang="en-IN" sz="2400" dirty="0" smtClean="0"/>
              <a:t>The customers credibility plays a important roles for the approval of loan. So, using various algorithms such as </a:t>
            </a:r>
            <a:r>
              <a:rPr lang="en-US" sz="2400" dirty="0" smtClean="0"/>
              <a:t>Random Forest algorithm, Decision Tree algorithm, Naive </a:t>
            </a:r>
            <a:r>
              <a:rPr lang="en-US" sz="2400" dirty="0" err="1" smtClean="0"/>
              <a:t>Bayes</a:t>
            </a:r>
            <a:r>
              <a:rPr lang="en-US" sz="2400" dirty="0" smtClean="0"/>
              <a:t> algorithm, Logistic Regression </a:t>
            </a:r>
            <a:r>
              <a:rPr lang="en-US" sz="2400" dirty="0" smtClean="0"/>
              <a:t>algorithm and predict the credibility for the loan approval.</a:t>
            </a:r>
            <a:endParaRPr lang="en-IN"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64A200-41F4-4884-B45B-68597627F203}"/>
              </a:ext>
            </a:extLst>
          </p:cNvPr>
          <p:cNvSpPr>
            <a:spLocks noGrp="1"/>
          </p:cNvSpPr>
          <p:nvPr>
            <p:ph type="title"/>
          </p:nvPr>
        </p:nvSpPr>
        <p:spPr>
          <a:xfrm>
            <a:off x="917596" y="559997"/>
            <a:ext cx="9720072" cy="1499616"/>
          </a:xfrm>
        </p:spPr>
        <p:txBody>
          <a:bodyPr/>
          <a:lstStyle/>
          <a:p>
            <a:r>
              <a:rPr lang="en-US" dirty="0"/>
              <a:t>LITERATURE SURVEY</a:t>
            </a:r>
          </a:p>
        </p:txBody>
      </p:sp>
      <p:graphicFrame>
        <p:nvGraphicFramePr>
          <p:cNvPr id="5" name="Content Placeholder 4">
            <a:extLst>
              <a:ext uri="{FF2B5EF4-FFF2-40B4-BE49-F238E27FC236}">
                <a16:creationId xmlns:a16="http://schemas.microsoft.com/office/drawing/2014/main" xmlns="" id="{7B42420A-1EB6-435F-81DB-0689F4B3C1BC}"/>
              </a:ext>
            </a:extLst>
          </p:cNvPr>
          <p:cNvGraphicFramePr>
            <a:graphicFrameLocks noGrp="1"/>
          </p:cNvGraphicFramePr>
          <p:nvPr>
            <p:ph idx="1"/>
            <p:extLst>
              <p:ext uri="{D42A27DB-BD31-4B8C-83A1-F6EECF244321}">
                <p14:modId xmlns:p14="http://schemas.microsoft.com/office/powerpoint/2010/main" xmlns="" val="872144830"/>
              </p:ext>
            </p:extLst>
          </p:nvPr>
        </p:nvGraphicFramePr>
        <p:xfrm>
          <a:off x="313123" y="1816618"/>
          <a:ext cx="11710427" cy="4561284"/>
        </p:xfrm>
        <a:graphic>
          <a:graphicData uri="http://schemas.openxmlformats.org/drawingml/2006/table">
            <a:tbl>
              <a:tblPr firstRow="1" bandRow="1">
                <a:tableStyleId>{5C22544A-7EE6-4342-B048-85BDC9FD1C3A}</a:tableStyleId>
              </a:tblPr>
              <a:tblGrid>
                <a:gridCol w="769953">
                  <a:extLst>
                    <a:ext uri="{9D8B030D-6E8A-4147-A177-3AD203B41FA5}">
                      <a16:colId xmlns:a16="http://schemas.microsoft.com/office/drawing/2014/main" xmlns="" val="2103421080"/>
                    </a:ext>
                  </a:extLst>
                </a:gridCol>
                <a:gridCol w="2512380">
                  <a:extLst>
                    <a:ext uri="{9D8B030D-6E8A-4147-A177-3AD203B41FA5}">
                      <a16:colId xmlns:a16="http://schemas.microsoft.com/office/drawing/2014/main" xmlns="" val="1456929090"/>
                    </a:ext>
                  </a:extLst>
                </a:gridCol>
                <a:gridCol w="1917577">
                  <a:extLst>
                    <a:ext uri="{9D8B030D-6E8A-4147-A177-3AD203B41FA5}">
                      <a16:colId xmlns:a16="http://schemas.microsoft.com/office/drawing/2014/main" xmlns="" val="3053549991"/>
                    </a:ext>
                  </a:extLst>
                </a:gridCol>
                <a:gridCol w="6510517">
                  <a:extLst>
                    <a:ext uri="{9D8B030D-6E8A-4147-A177-3AD203B41FA5}">
                      <a16:colId xmlns:a16="http://schemas.microsoft.com/office/drawing/2014/main" xmlns="" val="2387644509"/>
                    </a:ext>
                  </a:extLst>
                </a:gridCol>
              </a:tblGrid>
              <a:tr h="362025">
                <a:tc>
                  <a:txBody>
                    <a:bodyPr/>
                    <a:lstStyle/>
                    <a:p>
                      <a:r>
                        <a:rPr lang="en-US" dirty="0"/>
                        <a:t>S.NO</a:t>
                      </a:r>
                    </a:p>
                  </a:txBody>
                  <a:tcPr/>
                </a:tc>
                <a:tc>
                  <a:txBody>
                    <a:bodyPr/>
                    <a:lstStyle/>
                    <a:p>
                      <a:r>
                        <a:rPr lang="en-US" dirty="0"/>
                        <a:t>PAPER NAME</a:t>
                      </a:r>
                    </a:p>
                  </a:txBody>
                  <a:tcPr/>
                </a:tc>
                <a:tc>
                  <a:txBody>
                    <a:bodyPr/>
                    <a:lstStyle/>
                    <a:p>
                      <a:r>
                        <a:rPr lang="en-US" dirty="0"/>
                        <a:t>AUTHOR NAME</a:t>
                      </a:r>
                    </a:p>
                  </a:txBody>
                  <a:tcPr/>
                </a:tc>
                <a:tc>
                  <a:txBody>
                    <a:bodyPr/>
                    <a:lstStyle/>
                    <a:p>
                      <a:r>
                        <a:rPr lang="en-US" dirty="0"/>
                        <a:t>DESCRIPTION</a:t>
                      </a:r>
                    </a:p>
                  </a:txBody>
                  <a:tcPr/>
                </a:tc>
                <a:extLst>
                  <a:ext uri="{0D108BD9-81ED-4DB2-BD59-A6C34878D82A}">
                    <a16:rowId xmlns:a16="http://schemas.microsoft.com/office/drawing/2014/main" xmlns="" val="1039099553"/>
                  </a:ext>
                </a:extLst>
              </a:tr>
              <a:tr h="2231662">
                <a:tc>
                  <a:txBody>
                    <a:bodyPr/>
                    <a:lstStyle/>
                    <a:p>
                      <a:r>
                        <a:rPr lang="en-US"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Survey on Prediction of Loan Approval Using Machine Learning Techniques</a:t>
                      </a:r>
                    </a:p>
                    <a:p>
                      <a:r>
                        <a:rPr lang="en-US" dirty="0"/>
                        <a:t>-2021</a:t>
                      </a:r>
                    </a:p>
                  </a:txBody>
                  <a:tcPr/>
                </a:tc>
                <a:tc>
                  <a:txBody>
                    <a:bodyPr/>
                    <a:lstStyle/>
                    <a:p>
                      <a:r>
                        <a:rPr lang="en-US" sz="1800" kern="1200" dirty="0">
                          <a:solidFill>
                            <a:schemeClr val="dk1"/>
                          </a:solidFill>
                          <a:effectLst/>
                          <a:latin typeface="+mn-lt"/>
                          <a:ea typeface="+mn-ea"/>
                          <a:cs typeface="+mn-cs"/>
                        </a:rPr>
                        <a:t>Ambika and Santosh </a:t>
                      </a:r>
                      <a:r>
                        <a:rPr lang="en-US" sz="1800" kern="1200" dirty="0" err="1">
                          <a:solidFill>
                            <a:schemeClr val="dk1"/>
                          </a:solidFill>
                          <a:effectLst/>
                          <a:latin typeface="+mn-lt"/>
                          <a:ea typeface="+mn-ea"/>
                          <a:cs typeface="+mn-cs"/>
                        </a:rPr>
                        <a:t>Biradar</a:t>
                      </a:r>
                      <a:r>
                        <a:rPr lang="en-US" sz="1800" kern="1200" dirty="0">
                          <a:solidFill>
                            <a:schemeClr val="dk1"/>
                          </a:solidFill>
                          <a:effectLst/>
                          <a:latin typeface="+mn-lt"/>
                          <a:ea typeface="+mn-ea"/>
                          <a:cs typeface="+mn-cs"/>
                        </a:rPr>
                        <a:t>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 proposes that this is done by mining the Big Data of the previous records of the people to whom the loan was granted before and on the basis of these records/experiences the machine was trained using the machine learning model which give the most accurate result. The main objective of this paper is to predict whether assigning the loan to particular person will be safe or not.</a:t>
                      </a:r>
                    </a:p>
                    <a:p>
                      <a:endParaRPr lang="en-US" dirty="0"/>
                    </a:p>
                  </a:txBody>
                  <a:tcPr/>
                </a:tc>
                <a:extLst>
                  <a:ext uri="{0D108BD9-81ED-4DB2-BD59-A6C34878D82A}">
                    <a16:rowId xmlns:a16="http://schemas.microsoft.com/office/drawing/2014/main" xmlns="" val="1349747956"/>
                  </a:ext>
                </a:extLst>
              </a:tr>
              <a:tr h="1963862">
                <a:tc>
                  <a:txBody>
                    <a:bodyPr/>
                    <a:lstStyle/>
                    <a:p>
                      <a:r>
                        <a:rPr lang="en-US"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Loan Approval Prediction Using Machine Learning</a:t>
                      </a:r>
                    </a:p>
                    <a:p>
                      <a:r>
                        <a:rPr lang="en-US" dirty="0"/>
                        <a:t>-2021</a:t>
                      </a:r>
                    </a:p>
                  </a:txBody>
                  <a:tcPr/>
                </a:tc>
                <a:tc>
                  <a:txBody>
                    <a:bodyPr/>
                    <a:lstStyle/>
                    <a:p>
                      <a:r>
                        <a:rPr lang="en-US" sz="1800" kern="1200" dirty="0">
                          <a:solidFill>
                            <a:schemeClr val="dk1"/>
                          </a:solidFill>
                          <a:effectLst/>
                          <a:latin typeface="+mn-lt"/>
                          <a:ea typeface="+mn-ea"/>
                          <a:cs typeface="+mn-cs"/>
                        </a:rPr>
                        <a:t>Kritika Pathak and </a:t>
                      </a:r>
                      <a:r>
                        <a:rPr lang="en-US" sz="1800" kern="1200" dirty="0" err="1">
                          <a:solidFill>
                            <a:schemeClr val="dk1"/>
                          </a:solidFill>
                          <a:effectLst/>
                          <a:latin typeface="+mn-lt"/>
                          <a:ea typeface="+mn-ea"/>
                          <a:cs typeface="+mn-cs"/>
                        </a:rPr>
                        <a:t>Shazia</a:t>
                      </a:r>
                      <a:r>
                        <a:rPr lang="en-US" sz="1800" kern="1200" dirty="0">
                          <a:solidFill>
                            <a:schemeClr val="dk1"/>
                          </a:solidFill>
                          <a:effectLst/>
                          <a:latin typeface="+mn-lt"/>
                          <a:ea typeface="+mn-ea"/>
                          <a:cs typeface="+mn-cs"/>
                        </a:rPr>
                        <a:t> Shaikh </a:t>
                      </a:r>
                      <a:endParaRPr lang="en-US" dirty="0"/>
                    </a:p>
                  </a:txBody>
                  <a:tcPr/>
                </a:tc>
                <a:tc>
                  <a:txBody>
                    <a:bodyPr/>
                    <a:lstStyle/>
                    <a:p>
                      <a:r>
                        <a:rPr lang="en-US" sz="1800" kern="1200" dirty="0">
                          <a:solidFill>
                            <a:schemeClr val="dk1"/>
                          </a:solidFill>
                          <a:effectLst/>
                          <a:latin typeface="+mn-lt"/>
                          <a:ea typeface="+mn-ea"/>
                          <a:cs typeface="+mn-cs"/>
                        </a:rPr>
                        <a:t>It proposes the techniques of data mining enforced in numerous domains like retail business, telecommunication business, biological information analysis, etc. Data processing techniques are getting very popular today attributable to the wide handiness of giant amount and therefore the want for remodeling such data into knowledge. </a:t>
                      </a:r>
                      <a:endParaRPr lang="en-US" dirty="0"/>
                    </a:p>
                  </a:txBody>
                  <a:tcPr/>
                </a:tc>
                <a:extLst>
                  <a:ext uri="{0D108BD9-81ED-4DB2-BD59-A6C34878D82A}">
                    <a16:rowId xmlns:a16="http://schemas.microsoft.com/office/drawing/2014/main" xmlns="" val="90073632"/>
                  </a:ext>
                </a:extLst>
              </a:tr>
            </a:tbl>
          </a:graphicData>
        </a:graphic>
      </p:graphicFrame>
    </p:spTree>
    <p:extLst>
      <p:ext uri="{BB962C8B-B14F-4D97-AF65-F5344CB8AC3E}">
        <p14:creationId xmlns:p14="http://schemas.microsoft.com/office/powerpoint/2010/main" xmlns="" val="399227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14D34-B895-499E-AF56-4BB064BE72F1}"/>
              </a:ext>
            </a:extLst>
          </p:cNvPr>
          <p:cNvSpPr>
            <a:spLocks noGrp="1"/>
          </p:cNvSpPr>
          <p:nvPr>
            <p:ph type="title"/>
          </p:nvPr>
        </p:nvSpPr>
        <p:spPr>
          <a:xfrm>
            <a:off x="695654" y="73152"/>
            <a:ext cx="9720072" cy="1499616"/>
          </a:xfrm>
        </p:spPr>
        <p:txBody>
          <a:bodyPr/>
          <a:lstStyle/>
          <a:p>
            <a:r>
              <a:rPr lang="en-US" dirty="0"/>
              <a:t>LITERATURE SURVEY</a:t>
            </a:r>
          </a:p>
        </p:txBody>
      </p:sp>
      <p:graphicFrame>
        <p:nvGraphicFramePr>
          <p:cNvPr id="5" name="Content Placeholder 4">
            <a:extLst>
              <a:ext uri="{FF2B5EF4-FFF2-40B4-BE49-F238E27FC236}">
                <a16:creationId xmlns:a16="http://schemas.microsoft.com/office/drawing/2014/main" xmlns="" id="{934FA186-A165-4D80-94EF-CA85972C2376}"/>
              </a:ext>
            </a:extLst>
          </p:cNvPr>
          <p:cNvGraphicFramePr>
            <a:graphicFrameLocks/>
          </p:cNvGraphicFramePr>
          <p:nvPr>
            <p:extLst>
              <p:ext uri="{D42A27DB-BD31-4B8C-83A1-F6EECF244321}">
                <p14:modId xmlns:p14="http://schemas.microsoft.com/office/powerpoint/2010/main" xmlns="" val="2740267117"/>
              </p:ext>
            </p:extLst>
          </p:nvPr>
        </p:nvGraphicFramePr>
        <p:xfrm>
          <a:off x="384144" y="1230692"/>
          <a:ext cx="11710427" cy="4609102"/>
        </p:xfrm>
        <a:graphic>
          <a:graphicData uri="http://schemas.openxmlformats.org/drawingml/2006/table">
            <a:tbl>
              <a:tblPr firstRow="1" bandRow="1">
                <a:tableStyleId>{5C22544A-7EE6-4342-B048-85BDC9FD1C3A}</a:tableStyleId>
              </a:tblPr>
              <a:tblGrid>
                <a:gridCol w="769953">
                  <a:extLst>
                    <a:ext uri="{9D8B030D-6E8A-4147-A177-3AD203B41FA5}">
                      <a16:colId xmlns:a16="http://schemas.microsoft.com/office/drawing/2014/main" xmlns="" val="2103421080"/>
                    </a:ext>
                  </a:extLst>
                </a:gridCol>
                <a:gridCol w="2512380">
                  <a:extLst>
                    <a:ext uri="{9D8B030D-6E8A-4147-A177-3AD203B41FA5}">
                      <a16:colId xmlns:a16="http://schemas.microsoft.com/office/drawing/2014/main" xmlns="" val="1456929090"/>
                    </a:ext>
                  </a:extLst>
                </a:gridCol>
                <a:gridCol w="1917577">
                  <a:extLst>
                    <a:ext uri="{9D8B030D-6E8A-4147-A177-3AD203B41FA5}">
                      <a16:colId xmlns:a16="http://schemas.microsoft.com/office/drawing/2014/main" xmlns="" val="3053549991"/>
                    </a:ext>
                  </a:extLst>
                </a:gridCol>
                <a:gridCol w="6510517">
                  <a:extLst>
                    <a:ext uri="{9D8B030D-6E8A-4147-A177-3AD203B41FA5}">
                      <a16:colId xmlns:a16="http://schemas.microsoft.com/office/drawing/2014/main" xmlns="" val="2387644509"/>
                    </a:ext>
                  </a:extLst>
                </a:gridCol>
              </a:tblGrid>
              <a:tr h="362025">
                <a:tc>
                  <a:txBody>
                    <a:bodyPr/>
                    <a:lstStyle/>
                    <a:p>
                      <a:r>
                        <a:rPr lang="en-US" dirty="0"/>
                        <a:t>S.NO</a:t>
                      </a:r>
                    </a:p>
                  </a:txBody>
                  <a:tcPr/>
                </a:tc>
                <a:tc>
                  <a:txBody>
                    <a:bodyPr/>
                    <a:lstStyle/>
                    <a:p>
                      <a:r>
                        <a:rPr lang="en-US" dirty="0"/>
                        <a:t>PAPER NAME</a:t>
                      </a:r>
                    </a:p>
                  </a:txBody>
                  <a:tcPr/>
                </a:tc>
                <a:tc>
                  <a:txBody>
                    <a:bodyPr/>
                    <a:lstStyle/>
                    <a:p>
                      <a:r>
                        <a:rPr lang="en-US" dirty="0"/>
                        <a:t>AUTHOR NAME</a:t>
                      </a:r>
                    </a:p>
                  </a:txBody>
                  <a:tcPr/>
                </a:tc>
                <a:tc>
                  <a:txBody>
                    <a:bodyPr/>
                    <a:lstStyle/>
                    <a:p>
                      <a:r>
                        <a:rPr lang="en-US" sz="1800" kern="1200" dirty="0">
                          <a:solidFill>
                            <a:schemeClr val="bg1"/>
                          </a:solidFill>
                          <a:effectLst/>
                          <a:latin typeface="+mn-lt"/>
                          <a:ea typeface="+mn-ea"/>
                          <a:cs typeface="+mn-cs"/>
                        </a:rPr>
                        <a:t>DESCRIPTION</a:t>
                      </a:r>
                    </a:p>
                  </a:txBody>
                  <a:tcPr/>
                </a:tc>
                <a:extLst>
                  <a:ext uri="{0D108BD9-81ED-4DB2-BD59-A6C34878D82A}">
                    <a16:rowId xmlns:a16="http://schemas.microsoft.com/office/drawing/2014/main" xmlns="" val="1039099553"/>
                  </a:ext>
                </a:extLst>
              </a:tr>
              <a:tr h="2231662">
                <a:tc>
                  <a:txBody>
                    <a:bodyPr/>
                    <a:lstStyle/>
                    <a:p>
                      <a:r>
                        <a:rPr lang="en-US" dirty="0"/>
                        <a:t>3</a:t>
                      </a:r>
                    </a:p>
                  </a:txBody>
                  <a:tcPr/>
                </a:tc>
                <a:tc>
                  <a:txBody>
                    <a:bodyPr/>
                    <a:lstStyle/>
                    <a:p>
                      <a:pPr lvl="0"/>
                      <a:r>
                        <a:rPr lang="en-US" sz="1800" kern="1200" dirty="0">
                          <a:solidFill>
                            <a:schemeClr val="dk1"/>
                          </a:solidFill>
                          <a:effectLst/>
                          <a:latin typeface="+mn-lt"/>
                          <a:ea typeface="+mn-ea"/>
                          <a:cs typeface="+mn-cs"/>
                        </a:rPr>
                        <a:t>Loan Prediction by using Machine Learning Models - 2018</a:t>
                      </a:r>
                      <a:endParaRPr lang="en-US" dirty="0"/>
                    </a:p>
                  </a:txBody>
                  <a:tcPr/>
                </a:tc>
                <a:tc>
                  <a:txBody>
                    <a:bodyPr/>
                    <a:lstStyle/>
                    <a:p>
                      <a:r>
                        <a:rPr lang="en-US" sz="1800" kern="1200" dirty="0" err="1">
                          <a:solidFill>
                            <a:schemeClr val="dk1"/>
                          </a:solidFill>
                          <a:effectLst/>
                          <a:latin typeface="+mn-lt"/>
                          <a:ea typeface="+mn-ea"/>
                          <a:cs typeface="+mn-cs"/>
                        </a:rPr>
                        <a:t>Pidikiti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Supriya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Myneedi</a:t>
                      </a:r>
                      <a:r>
                        <a:rPr lang="en-US" sz="1800" kern="1200" dirty="0">
                          <a:solidFill>
                            <a:schemeClr val="dk1"/>
                          </a:solidFill>
                          <a:effectLst/>
                          <a:latin typeface="+mn-lt"/>
                          <a:ea typeface="+mn-ea"/>
                          <a:cs typeface="+mn-cs"/>
                        </a:rPr>
                        <a:t> Pavani, </a:t>
                      </a:r>
                      <a:r>
                        <a:rPr lang="en-US" sz="1800" kern="1200" dirty="0" err="1">
                          <a:solidFill>
                            <a:schemeClr val="dk1"/>
                          </a:solidFill>
                          <a:effectLst/>
                          <a:latin typeface="+mn-lt"/>
                          <a:ea typeface="+mn-ea"/>
                          <a:cs typeface="+mn-cs"/>
                        </a:rPr>
                        <a:t>Nagarapu</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Saisushma</a:t>
                      </a:r>
                      <a:r>
                        <a:rPr lang="en-US" sz="1800" kern="1200" dirty="0">
                          <a:solidFill>
                            <a:schemeClr val="dk1"/>
                          </a:solidFill>
                          <a:effectLst/>
                          <a:latin typeface="+mn-lt"/>
                          <a:ea typeface="+mn-ea"/>
                          <a:cs typeface="+mn-cs"/>
                        </a:rPr>
                        <a:t> </a:t>
                      </a:r>
                      <a:endParaRPr lang="en-US" dirty="0"/>
                    </a:p>
                  </a:txBody>
                  <a:tcPr/>
                </a:tc>
                <a:tc>
                  <a:txBody>
                    <a:bodyPr/>
                    <a:lstStyle/>
                    <a:p>
                      <a:r>
                        <a:rPr lang="en-US" sz="1800" kern="1200" dirty="0">
                          <a:solidFill>
                            <a:schemeClr val="dk1"/>
                          </a:solidFill>
                          <a:effectLst/>
                          <a:latin typeface="+mn-lt"/>
                          <a:ea typeface="+mn-ea"/>
                          <a:cs typeface="+mn-cs"/>
                        </a:rPr>
                        <a:t>This paper covers data collection and pre-processing, applying machine learning models, training, and testing the data. Outlier detection and removal, as well as imputation removal processing, were done during the pre-processing stage. To predict the chances of current status regarding the loan approval process, SVM, DT, KNN, and gradient boosting models were used in this method. </a:t>
                      </a:r>
                    </a:p>
                  </a:txBody>
                  <a:tcPr/>
                </a:tc>
                <a:extLst>
                  <a:ext uri="{0D108BD9-81ED-4DB2-BD59-A6C34878D82A}">
                    <a16:rowId xmlns:a16="http://schemas.microsoft.com/office/drawing/2014/main" xmlns="" val="1349747956"/>
                  </a:ext>
                </a:extLst>
              </a:tr>
              <a:tr h="1963862">
                <a:tc>
                  <a:txBody>
                    <a:bodyPr/>
                    <a:lstStyle/>
                    <a:p>
                      <a:r>
                        <a:rPr lang="en-US"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Loan Prediction System Using Machine Learning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- 2022</a:t>
                      </a:r>
                    </a:p>
                  </a:txBody>
                  <a:tcPr/>
                </a:tc>
                <a:tc>
                  <a:txBody>
                    <a:bodyPr/>
                    <a:lstStyle/>
                    <a:p>
                      <a:r>
                        <a:rPr lang="en-US" sz="1800" kern="1200" dirty="0">
                          <a:solidFill>
                            <a:schemeClr val="dk1"/>
                          </a:solidFill>
                          <a:effectLst/>
                          <a:latin typeface="+mn-lt"/>
                          <a:ea typeface="+mn-ea"/>
                          <a:cs typeface="+mn-cs"/>
                        </a:rPr>
                        <a:t> Anant Shinde , Yash Patil , Ishan </a:t>
                      </a:r>
                      <a:r>
                        <a:rPr lang="en-US" sz="1800" kern="1200" dirty="0" err="1">
                          <a:solidFill>
                            <a:schemeClr val="dk1"/>
                          </a:solidFill>
                          <a:effectLst/>
                          <a:latin typeface="+mn-lt"/>
                          <a:ea typeface="+mn-ea"/>
                          <a:cs typeface="+mn-cs"/>
                        </a:rPr>
                        <a:t>Kotian</a:t>
                      </a:r>
                      <a:r>
                        <a:rPr lang="en-US" sz="1800" kern="1200" dirty="0">
                          <a:solidFill>
                            <a:schemeClr val="dk1"/>
                          </a:solidFill>
                          <a:effectLst/>
                          <a:latin typeface="+mn-lt"/>
                          <a:ea typeface="+mn-ea"/>
                          <a:cs typeface="+mn-cs"/>
                        </a:rPr>
                        <a:t> , Abhinav Shinde and Reshma </a:t>
                      </a:r>
                      <a:r>
                        <a:rPr lang="en-US" sz="1800" kern="1200" dirty="0" err="1">
                          <a:solidFill>
                            <a:schemeClr val="dk1"/>
                          </a:solidFill>
                          <a:effectLst/>
                          <a:latin typeface="+mn-lt"/>
                          <a:ea typeface="+mn-ea"/>
                          <a:cs typeface="+mn-cs"/>
                        </a:rPr>
                        <a:t>Gulwani</a:t>
                      </a:r>
                      <a:r>
                        <a:rPr lang="en-US" sz="1800" kern="1200" dirty="0">
                          <a:solidFill>
                            <a:schemeClr val="dk1"/>
                          </a:solidFill>
                          <a:effectLst/>
                          <a:latin typeface="+mn-lt"/>
                          <a:ea typeface="+mn-ea"/>
                          <a:cs typeface="+mn-cs"/>
                        </a:rPr>
                        <a:t>.</a:t>
                      </a:r>
                      <a:endParaRPr lang="en-US" sz="1800" u="none"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This  research paper employs a logistic regression algorithm-based prediction model. To create a logistic classification model that predicts loan status, over 600 sample data were collected and evaluated. The algorithm can obtain a maximum accuracy of about 82 percent and regression models are used to obtain such precision. The model can anticipate outcomes and is quickly adaptable to a wide range of inputs. </a:t>
                      </a:r>
                    </a:p>
                  </a:txBody>
                  <a:tcPr/>
                </a:tc>
                <a:extLst>
                  <a:ext uri="{0D108BD9-81ED-4DB2-BD59-A6C34878D82A}">
                    <a16:rowId xmlns:a16="http://schemas.microsoft.com/office/drawing/2014/main" xmlns="" val="90073632"/>
                  </a:ext>
                </a:extLst>
              </a:tr>
            </a:tbl>
          </a:graphicData>
        </a:graphic>
      </p:graphicFrame>
    </p:spTree>
    <p:extLst>
      <p:ext uri="{BB962C8B-B14F-4D97-AF65-F5344CB8AC3E}">
        <p14:creationId xmlns:p14="http://schemas.microsoft.com/office/powerpoint/2010/main" xmlns="" val="359180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14D34-B895-499E-AF56-4BB064BE72F1}"/>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xmlns="" id="{34CF7327-8017-49E1-8D20-4A0EE8DDF622}"/>
              </a:ext>
            </a:extLst>
          </p:cNvPr>
          <p:cNvSpPr>
            <a:spLocks noGrp="1"/>
          </p:cNvSpPr>
          <p:nvPr>
            <p:ph idx="1"/>
          </p:nvPr>
        </p:nvSpPr>
        <p:spPr/>
        <p:txBody>
          <a:bodyPr/>
          <a:lstStyle/>
          <a:p>
            <a:endParaRPr lang="en-US"/>
          </a:p>
        </p:txBody>
      </p:sp>
      <p:graphicFrame>
        <p:nvGraphicFramePr>
          <p:cNvPr id="5" name="Content Placeholder 4">
            <a:extLst>
              <a:ext uri="{FF2B5EF4-FFF2-40B4-BE49-F238E27FC236}">
                <a16:creationId xmlns:a16="http://schemas.microsoft.com/office/drawing/2014/main" xmlns="" id="{934FA186-A165-4D80-94EF-CA85972C2376}"/>
              </a:ext>
            </a:extLst>
          </p:cNvPr>
          <p:cNvGraphicFramePr>
            <a:graphicFrameLocks/>
          </p:cNvGraphicFramePr>
          <p:nvPr>
            <p:extLst>
              <p:ext uri="{D42A27DB-BD31-4B8C-83A1-F6EECF244321}">
                <p14:modId xmlns:p14="http://schemas.microsoft.com/office/powerpoint/2010/main" xmlns="" val="3637676658"/>
              </p:ext>
            </p:extLst>
          </p:nvPr>
        </p:nvGraphicFramePr>
        <p:xfrm>
          <a:off x="330878" y="1745597"/>
          <a:ext cx="11710427" cy="4889942"/>
        </p:xfrm>
        <a:graphic>
          <a:graphicData uri="http://schemas.openxmlformats.org/drawingml/2006/table">
            <a:tbl>
              <a:tblPr firstRow="1" bandRow="1">
                <a:tableStyleId>{5C22544A-7EE6-4342-B048-85BDC9FD1C3A}</a:tableStyleId>
              </a:tblPr>
              <a:tblGrid>
                <a:gridCol w="769953">
                  <a:extLst>
                    <a:ext uri="{9D8B030D-6E8A-4147-A177-3AD203B41FA5}">
                      <a16:colId xmlns:a16="http://schemas.microsoft.com/office/drawing/2014/main" xmlns="" val="2103421080"/>
                    </a:ext>
                  </a:extLst>
                </a:gridCol>
                <a:gridCol w="2512380">
                  <a:extLst>
                    <a:ext uri="{9D8B030D-6E8A-4147-A177-3AD203B41FA5}">
                      <a16:colId xmlns:a16="http://schemas.microsoft.com/office/drawing/2014/main" xmlns="" val="1456929090"/>
                    </a:ext>
                  </a:extLst>
                </a:gridCol>
                <a:gridCol w="1917577">
                  <a:extLst>
                    <a:ext uri="{9D8B030D-6E8A-4147-A177-3AD203B41FA5}">
                      <a16:colId xmlns:a16="http://schemas.microsoft.com/office/drawing/2014/main" xmlns="" val="3053549991"/>
                    </a:ext>
                  </a:extLst>
                </a:gridCol>
                <a:gridCol w="6510517">
                  <a:extLst>
                    <a:ext uri="{9D8B030D-6E8A-4147-A177-3AD203B41FA5}">
                      <a16:colId xmlns:a16="http://schemas.microsoft.com/office/drawing/2014/main" xmlns="" val="2387644509"/>
                    </a:ext>
                  </a:extLst>
                </a:gridCol>
              </a:tblGrid>
              <a:tr h="362025">
                <a:tc>
                  <a:txBody>
                    <a:bodyPr/>
                    <a:lstStyle/>
                    <a:p>
                      <a:r>
                        <a:rPr lang="en-US" dirty="0"/>
                        <a:t>S.NO</a:t>
                      </a:r>
                    </a:p>
                  </a:txBody>
                  <a:tcPr/>
                </a:tc>
                <a:tc>
                  <a:txBody>
                    <a:bodyPr/>
                    <a:lstStyle/>
                    <a:p>
                      <a:r>
                        <a:rPr lang="en-US" dirty="0"/>
                        <a:t>PAPER NAME</a:t>
                      </a:r>
                    </a:p>
                  </a:txBody>
                  <a:tcPr/>
                </a:tc>
                <a:tc>
                  <a:txBody>
                    <a:bodyPr/>
                    <a:lstStyle/>
                    <a:p>
                      <a:r>
                        <a:rPr lang="en-US" dirty="0"/>
                        <a:t>AUTHOR NAME</a:t>
                      </a:r>
                    </a:p>
                  </a:txBody>
                  <a:tcPr/>
                </a:tc>
                <a:tc>
                  <a:txBody>
                    <a:bodyPr/>
                    <a:lstStyle/>
                    <a:p>
                      <a:r>
                        <a:rPr lang="en-US" sz="1800" b="1" kern="1200" dirty="0">
                          <a:solidFill>
                            <a:schemeClr val="bg1"/>
                          </a:solidFill>
                          <a:effectLst/>
                          <a:latin typeface="+mn-lt"/>
                          <a:ea typeface="+mn-ea"/>
                          <a:cs typeface="+mn-cs"/>
                        </a:rPr>
                        <a:t>DESCRIPTION</a:t>
                      </a:r>
                    </a:p>
                  </a:txBody>
                  <a:tcPr/>
                </a:tc>
                <a:extLst>
                  <a:ext uri="{0D108BD9-81ED-4DB2-BD59-A6C34878D82A}">
                    <a16:rowId xmlns:a16="http://schemas.microsoft.com/office/drawing/2014/main" xmlns="" val="1039099553"/>
                  </a:ext>
                </a:extLst>
              </a:tr>
              <a:tr h="2231662">
                <a:tc>
                  <a:txBody>
                    <a:bodyPr/>
                    <a:lstStyle/>
                    <a:p>
                      <a:r>
                        <a:rPr lang="en-US" dirty="0"/>
                        <a:t>5</a:t>
                      </a:r>
                    </a:p>
                  </a:txBody>
                  <a:tcPr/>
                </a:tc>
                <a:tc>
                  <a:txBody>
                    <a:bodyPr/>
                    <a:lstStyle/>
                    <a:p>
                      <a:pPr lvl="0"/>
                      <a:r>
                        <a:rPr lang="en-US" sz="1800" kern="1200" dirty="0">
                          <a:solidFill>
                            <a:schemeClr val="dk1"/>
                          </a:solidFill>
                          <a:effectLst/>
                          <a:latin typeface="+mn-lt"/>
                          <a:ea typeface="+mn-ea"/>
                          <a:cs typeface="+mn-cs"/>
                        </a:rPr>
                        <a:t>Credit risk assessment model for Jordanian commercial banks: </a:t>
                      </a:r>
                      <a:r>
                        <a:rPr lang="en-US" sz="1800" kern="1200" dirty="0" err="1">
                          <a:solidFill>
                            <a:schemeClr val="dk1"/>
                          </a:solidFill>
                          <a:effectLst/>
                          <a:latin typeface="+mn-lt"/>
                          <a:ea typeface="+mn-ea"/>
                          <a:cs typeface="+mn-cs"/>
                        </a:rPr>
                        <a:t>Neuralscoring</a:t>
                      </a:r>
                      <a:r>
                        <a:rPr lang="en-US" sz="1800" kern="1200" dirty="0">
                          <a:solidFill>
                            <a:schemeClr val="dk1"/>
                          </a:solidFill>
                          <a:effectLst/>
                          <a:latin typeface="+mn-lt"/>
                          <a:ea typeface="+mn-ea"/>
                          <a:cs typeface="+mn-cs"/>
                        </a:rPr>
                        <a:t> approach</a:t>
                      </a:r>
                    </a:p>
                    <a:p>
                      <a:r>
                        <a:rPr lang="en-US" dirty="0"/>
                        <a:t>-2019</a:t>
                      </a:r>
                    </a:p>
                  </a:txBody>
                  <a:tcPr/>
                </a:tc>
                <a:tc>
                  <a:txBody>
                    <a:bodyPr/>
                    <a:lstStyle/>
                    <a:p>
                      <a:r>
                        <a:rPr lang="en-US" sz="1800" kern="1200" dirty="0">
                          <a:solidFill>
                            <a:schemeClr val="dk1"/>
                          </a:solidFill>
                          <a:effectLst/>
                          <a:latin typeface="+mn-lt"/>
                          <a:ea typeface="+mn-ea"/>
                          <a:cs typeface="+mn-cs"/>
                        </a:rPr>
                        <a:t>A.B. Hussain, and F.K.E. </a:t>
                      </a:r>
                      <a:r>
                        <a:rPr lang="en-US" sz="1800" kern="1200" dirty="0" err="1">
                          <a:solidFill>
                            <a:schemeClr val="dk1"/>
                          </a:solidFill>
                          <a:effectLst/>
                          <a:latin typeface="+mn-lt"/>
                          <a:ea typeface="+mn-ea"/>
                          <a:cs typeface="+mn-cs"/>
                        </a:rPr>
                        <a:t>Shorouq</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It proposes two credit scoring models using data mining techniques to support loan decisions for the Jordanian commercial banks. Loan application evaluation would improve credit decision effectiveness and control loan office tasks, as well as save analysis time and cost. Both accepted and rejected loan applications, from different Jordanian commercial banks, were used to build the credit scoring models. The results indicate that the logistic regression model performed slightly better than the radial basis function model in terms of the overall accuracy rate. </a:t>
                      </a:r>
                    </a:p>
                  </a:txBody>
                  <a:tcPr/>
                </a:tc>
                <a:extLst>
                  <a:ext uri="{0D108BD9-81ED-4DB2-BD59-A6C34878D82A}">
                    <a16:rowId xmlns:a16="http://schemas.microsoft.com/office/drawing/2014/main" xmlns="" val="1349747956"/>
                  </a:ext>
                </a:extLst>
              </a:tr>
              <a:tr h="1963862">
                <a:tc>
                  <a:txBody>
                    <a:bodyPr/>
                    <a:lstStyle/>
                    <a:p>
                      <a:r>
                        <a:rPr lang="en-US"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Logistic regression based loan approval prediction - 2020</a:t>
                      </a:r>
                    </a:p>
                  </a:txBody>
                  <a:tcPr/>
                </a:tc>
                <a:tc>
                  <a:txBody>
                    <a:bodyPr/>
                    <a:lstStyle/>
                    <a:p>
                      <a:r>
                        <a:rPr lang="en-US" sz="1800" u="none" kern="1200" dirty="0">
                          <a:solidFill>
                            <a:schemeClr val="dk1"/>
                          </a:solidFill>
                          <a:effectLst/>
                          <a:latin typeface="+mn-lt"/>
                          <a:ea typeface="+mn-ea"/>
                          <a:cs typeface="+mn-cs"/>
                        </a:rPr>
                        <a:t>M Naga Sathish Kumar</a:t>
                      </a:r>
                    </a:p>
                  </a:txBody>
                  <a:tcPr/>
                </a:tc>
                <a:tc>
                  <a:txBody>
                    <a:bodyPr/>
                    <a:lstStyle/>
                    <a:p>
                      <a:r>
                        <a:rPr lang="en-US" sz="1800" kern="1200" dirty="0">
                          <a:solidFill>
                            <a:schemeClr val="dk1"/>
                          </a:solidFill>
                          <a:effectLst/>
                          <a:latin typeface="+mn-lt"/>
                          <a:ea typeface="+mn-ea"/>
                          <a:cs typeface="+mn-cs"/>
                        </a:rPr>
                        <a:t>It proposed that a model which predicts loan approval/rejection of an applicant using machine learning techniques. This can be done by training the model with the data of the previous records of the people applied for loan. </a:t>
                      </a:r>
                    </a:p>
                  </a:txBody>
                  <a:tcPr/>
                </a:tc>
                <a:extLst>
                  <a:ext uri="{0D108BD9-81ED-4DB2-BD59-A6C34878D82A}">
                    <a16:rowId xmlns:a16="http://schemas.microsoft.com/office/drawing/2014/main" xmlns="" val="90073632"/>
                  </a:ext>
                </a:extLst>
              </a:tr>
            </a:tbl>
          </a:graphicData>
        </a:graphic>
      </p:graphicFrame>
    </p:spTree>
    <p:extLst>
      <p:ext uri="{BB962C8B-B14F-4D97-AF65-F5344CB8AC3E}">
        <p14:creationId xmlns:p14="http://schemas.microsoft.com/office/powerpoint/2010/main" xmlns="" val="208919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14D34-B895-499E-AF56-4BB064BE72F1}"/>
              </a:ext>
            </a:extLst>
          </p:cNvPr>
          <p:cNvSpPr>
            <a:spLocks noGrp="1"/>
          </p:cNvSpPr>
          <p:nvPr>
            <p:ph type="title"/>
          </p:nvPr>
        </p:nvSpPr>
        <p:spPr>
          <a:xfrm>
            <a:off x="695654" y="73152"/>
            <a:ext cx="9720072" cy="1499616"/>
          </a:xfrm>
        </p:spPr>
        <p:txBody>
          <a:bodyPr/>
          <a:lstStyle/>
          <a:p>
            <a:r>
              <a:rPr lang="en-US" dirty="0"/>
              <a:t>LITERATURE SURVEY</a:t>
            </a:r>
          </a:p>
        </p:txBody>
      </p:sp>
      <p:graphicFrame>
        <p:nvGraphicFramePr>
          <p:cNvPr id="5" name="Content Placeholder 4">
            <a:extLst>
              <a:ext uri="{FF2B5EF4-FFF2-40B4-BE49-F238E27FC236}">
                <a16:creationId xmlns:a16="http://schemas.microsoft.com/office/drawing/2014/main" xmlns="" id="{934FA186-A165-4D80-94EF-CA85972C2376}"/>
              </a:ext>
            </a:extLst>
          </p:cNvPr>
          <p:cNvGraphicFramePr>
            <a:graphicFrameLocks/>
          </p:cNvGraphicFramePr>
          <p:nvPr>
            <p:extLst>
              <p:ext uri="{D42A27DB-BD31-4B8C-83A1-F6EECF244321}">
                <p14:modId xmlns:p14="http://schemas.microsoft.com/office/powerpoint/2010/main" xmlns="" val="951711320"/>
              </p:ext>
            </p:extLst>
          </p:nvPr>
        </p:nvGraphicFramePr>
        <p:xfrm>
          <a:off x="384144" y="1230692"/>
          <a:ext cx="11710427" cy="4889942"/>
        </p:xfrm>
        <a:graphic>
          <a:graphicData uri="http://schemas.openxmlformats.org/drawingml/2006/table">
            <a:tbl>
              <a:tblPr firstRow="1" bandRow="1">
                <a:tableStyleId>{5C22544A-7EE6-4342-B048-85BDC9FD1C3A}</a:tableStyleId>
              </a:tblPr>
              <a:tblGrid>
                <a:gridCol w="769953">
                  <a:extLst>
                    <a:ext uri="{9D8B030D-6E8A-4147-A177-3AD203B41FA5}">
                      <a16:colId xmlns:a16="http://schemas.microsoft.com/office/drawing/2014/main" xmlns="" val="2103421080"/>
                    </a:ext>
                  </a:extLst>
                </a:gridCol>
                <a:gridCol w="2512380">
                  <a:extLst>
                    <a:ext uri="{9D8B030D-6E8A-4147-A177-3AD203B41FA5}">
                      <a16:colId xmlns:a16="http://schemas.microsoft.com/office/drawing/2014/main" xmlns="" val="1456929090"/>
                    </a:ext>
                  </a:extLst>
                </a:gridCol>
                <a:gridCol w="1917577">
                  <a:extLst>
                    <a:ext uri="{9D8B030D-6E8A-4147-A177-3AD203B41FA5}">
                      <a16:colId xmlns:a16="http://schemas.microsoft.com/office/drawing/2014/main" xmlns="" val="3053549991"/>
                    </a:ext>
                  </a:extLst>
                </a:gridCol>
                <a:gridCol w="6510517">
                  <a:extLst>
                    <a:ext uri="{9D8B030D-6E8A-4147-A177-3AD203B41FA5}">
                      <a16:colId xmlns:a16="http://schemas.microsoft.com/office/drawing/2014/main" xmlns="" val="2387644509"/>
                    </a:ext>
                  </a:extLst>
                </a:gridCol>
              </a:tblGrid>
              <a:tr h="362025">
                <a:tc>
                  <a:txBody>
                    <a:bodyPr/>
                    <a:lstStyle/>
                    <a:p>
                      <a:r>
                        <a:rPr lang="en-US" dirty="0"/>
                        <a:t>S.NO</a:t>
                      </a:r>
                    </a:p>
                  </a:txBody>
                  <a:tcPr/>
                </a:tc>
                <a:tc>
                  <a:txBody>
                    <a:bodyPr/>
                    <a:lstStyle/>
                    <a:p>
                      <a:r>
                        <a:rPr lang="en-US" dirty="0"/>
                        <a:t>PAPER NAME</a:t>
                      </a:r>
                    </a:p>
                  </a:txBody>
                  <a:tcPr/>
                </a:tc>
                <a:tc>
                  <a:txBody>
                    <a:bodyPr/>
                    <a:lstStyle/>
                    <a:p>
                      <a:r>
                        <a:rPr lang="en-US" dirty="0"/>
                        <a:t>AUTHOR NAME</a:t>
                      </a:r>
                    </a:p>
                  </a:txBody>
                  <a:tcPr/>
                </a:tc>
                <a:tc>
                  <a:txBody>
                    <a:bodyPr/>
                    <a:lstStyle/>
                    <a:p>
                      <a:r>
                        <a:rPr lang="en-US" sz="1800" kern="1200" dirty="0">
                          <a:solidFill>
                            <a:schemeClr val="bg1"/>
                          </a:solidFill>
                          <a:effectLst/>
                          <a:latin typeface="+mn-lt"/>
                          <a:ea typeface="+mn-ea"/>
                          <a:cs typeface="+mn-cs"/>
                        </a:rPr>
                        <a:t>DESCRIPTION</a:t>
                      </a:r>
                    </a:p>
                  </a:txBody>
                  <a:tcPr/>
                </a:tc>
                <a:extLst>
                  <a:ext uri="{0D108BD9-81ED-4DB2-BD59-A6C34878D82A}">
                    <a16:rowId xmlns:a16="http://schemas.microsoft.com/office/drawing/2014/main" xmlns="" val="1039099553"/>
                  </a:ext>
                </a:extLst>
              </a:tr>
              <a:tr h="2231662">
                <a:tc>
                  <a:txBody>
                    <a:bodyPr/>
                    <a:lstStyle/>
                    <a:p>
                      <a:r>
                        <a:rPr lang="en-US" dirty="0"/>
                        <a:t>7</a:t>
                      </a:r>
                    </a:p>
                  </a:txBody>
                  <a:tcPr/>
                </a:tc>
                <a:tc>
                  <a:txBody>
                    <a:bodyPr/>
                    <a:lstStyle/>
                    <a:p>
                      <a:pPr lvl="0"/>
                      <a:r>
                        <a:rPr lang="en-US" sz="1800" kern="1200" dirty="0">
                          <a:solidFill>
                            <a:schemeClr val="dk1"/>
                          </a:solidFill>
                          <a:effectLst/>
                          <a:latin typeface="+mn-lt"/>
                          <a:ea typeface="+mn-ea"/>
                          <a:cs typeface="+mn-cs"/>
                        </a:rPr>
                        <a:t>Credit Risk Analysis and Prediction Modelling of Bank Loans Using R - 2019</a:t>
                      </a:r>
                      <a:endParaRPr lang="en-US" dirty="0"/>
                    </a:p>
                  </a:txBody>
                  <a:tcPr/>
                </a:tc>
                <a:tc>
                  <a:txBody>
                    <a:bodyPr/>
                    <a:lstStyle/>
                    <a:p>
                      <a:r>
                        <a:rPr lang="en-US" sz="1800" kern="1200" dirty="0" err="1">
                          <a:solidFill>
                            <a:schemeClr val="dk1"/>
                          </a:solidFill>
                          <a:effectLst/>
                          <a:latin typeface="+mn-lt"/>
                          <a:ea typeface="+mn-ea"/>
                          <a:cs typeface="+mn-cs"/>
                        </a:rPr>
                        <a:t>Sudhamathy</a:t>
                      </a:r>
                      <a:r>
                        <a:rPr lang="en-US" sz="1800" kern="1200" dirty="0">
                          <a:solidFill>
                            <a:schemeClr val="dk1"/>
                          </a:solidFill>
                          <a:effectLst/>
                          <a:latin typeface="+mn-lt"/>
                          <a:ea typeface="+mn-ea"/>
                          <a:cs typeface="+mn-cs"/>
                        </a:rPr>
                        <a:t> G</a:t>
                      </a:r>
                      <a:endParaRPr lang="en-US" dirty="0"/>
                    </a:p>
                  </a:txBody>
                  <a:tcPr/>
                </a:tc>
                <a:tc>
                  <a:txBody>
                    <a:bodyPr/>
                    <a:lstStyle/>
                    <a:p>
                      <a:pPr lvl="0" algn="just"/>
                      <a:r>
                        <a:rPr lang="en-US" sz="1800" kern="1200" dirty="0">
                          <a:solidFill>
                            <a:schemeClr val="dk1"/>
                          </a:solidFill>
                          <a:effectLst/>
                          <a:latin typeface="+mn-lt"/>
                          <a:ea typeface="+mn-ea"/>
                          <a:cs typeface="+mn-cs"/>
                        </a:rPr>
                        <a:t>This paper proposed a risk analysis method for sanctioning a loan for customers. Data selection, pre-processing, feature extraction and selection, building the model, prediction, and evaluation were among the steps involved in developing the model. The USI repository provided the dataset for evaluation and prediction. Because the most important and time-consuming step is pre-processing, classification and clustering techniques in R were used to prepare the data for further use. The decision tree classifier was then built using the preprocessed dataset.</a:t>
                      </a:r>
                    </a:p>
                  </a:txBody>
                  <a:tcPr/>
                </a:tc>
                <a:extLst>
                  <a:ext uri="{0D108BD9-81ED-4DB2-BD59-A6C34878D82A}">
                    <a16:rowId xmlns:a16="http://schemas.microsoft.com/office/drawing/2014/main" xmlns="" val="1349747956"/>
                  </a:ext>
                </a:extLst>
              </a:tr>
              <a:tr h="1963862">
                <a:tc>
                  <a:txBody>
                    <a:bodyPr/>
                    <a:lstStyle/>
                    <a:p>
                      <a:r>
                        <a:rPr lang="en-US" dirty="0"/>
                        <a:t>8</a:t>
                      </a:r>
                    </a:p>
                  </a:txBody>
                  <a:tcPr/>
                </a:tc>
                <a:tc>
                  <a:txBody>
                    <a:bodyPr/>
                    <a:lstStyle/>
                    <a:p>
                      <a:r>
                        <a:rPr lang="en-US" sz="1800" kern="1200" dirty="0">
                          <a:solidFill>
                            <a:schemeClr val="dk1"/>
                          </a:solidFill>
                          <a:effectLst/>
                          <a:latin typeface="+mn-lt"/>
                          <a:ea typeface="+mn-ea"/>
                          <a:cs typeface="+mn-cs"/>
                        </a:rPr>
                        <a:t>Accuracy Prediction for Loan Risk Using Machine Learning Models - 2017</a:t>
                      </a:r>
                    </a:p>
                  </a:txBody>
                  <a:tcPr/>
                </a:tc>
                <a:tc>
                  <a:txBody>
                    <a:bodyPr/>
                    <a:lstStyle/>
                    <a:p>
                      <a:r>
                        <a:rPr lang="en-US" sz="1800" kern="1200" dirty="0">
                          <a:solidFill>
                            <a:schemeClr val="dk1"/>
                          </a:solidFill>
                          <a:effectLst/>
                          <a:latin typeface="+mn-lt"/>
                          <a:ea typeface="+mn-ea"/>
                          <a:cs typeface="+mn-cs"/>
                        </a:rPr>
                        <a:t> </a:t>
                      </a:r>
                      <a:r>
                        <a:rPr lang="en-US" dirty="0"/>
                        <a:t>Goyal and Kaur</a:t>
                      </a:r>
                      <a:endParaRPr lang="en-US" sz="1800" kern="1200" dirty="0">
                        <a:solidFill>
                          <a:schemeClr val="dk1"/>
                        </a:solidFill>
                        <a:effectLst/>
                        <a:latin typeface="+mn-lt"/>
                        <a:ea typeface="+mn-ea"/>
                        <a:cs typeface="+mn-cs"/>
                      </a:endParaRPr>
                    </a:p>
                  </a:txBody>
                  <a:tcPr/>
                </a:tc>
                <a:tc>
                  <a:txBody>
                    <a:bodyPr/>
                    <a:lstStyle/>
                    <a:p>
                      <a:pPr algn="just"/>
                      <a:r>
                        <a:rPr lang="en-US" sz="1800" kern="1200" dirty="0">
                          <a:solidFill>
                            <a:schemeClr val="dk1"/>
                          </a:solidFill>
                          <a:effectLst/>
                          <a:latin typeface="+mn-lt"/>
                          <a:ea typeface="+mn-ea"/>
                          <a:cs typeface="+mn-cs"/>
                        </a:rPr>
                        <a:t>This paper Estimates the probability that an individual would default on their loan, is useful for banks to make a decision whether to approve a loan to the individual or not. In this paper, we find the accuracy of several models in R language and evaluate it to establish the finest model to forecast the finance status for an organization.</a:t>
                      </a:r>
                    </a:p>
                  </a:txBody>
                  <a:tcPr/>
                </a:tc>
                <a:extLst>
                  <a:ext uri="{0D108BD9-81ED-4DB2-BD59-A6C34878D82A}">
                    <a16:rowId xmlns:a16="http://schemas.microsoft.com/office/drawing/2014/main" xmlns="" val="90073632"/>
                  </a:ext>
                </a:extLst>
              </a:tr>
            </a:tbl>
          </a:graphicData>
        </a:graphic>
      </p:graphicFrame>
    </p:spTree>
    <p:extLst>
      <p:ext uri="{BB962C8B-B14F-4D97-AF65-F5344CB8AC3E}">
        <p14:creationId xmlns:p14="http://schemas.microsoft.com/office/powerpoint/2010/main" xmlns="" val="255839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14D34-B895-499E-AF56-4BB064BE72F1}"/>
              </a:ext>
            </a:extLst>
          </p:cNvPr>
          <p:cNvSpPr>
            <a:spLocks noGrp="1"/>
          </p:cNvSpPr>
          <p:nvPr>
            <p:ph type="title"/>
          </p:nvPr>
        </p:nvSpPr>
        <p:spPr>
          <a:xfrm>
            <a:off x="695654" y="73152"/>
            <a:ext cx="9720072" cy="1499616"/>
          </a:xfrm>
        </p:spPr>
        <p:txBody>
          <a:bodyPr/>
          <a:lstStyle/>
          <a:p>
            <a:r>
              <a:rPr lang="en-US" dirty="0"/>
              <a:t>LITERATURE SURVEY</a:t>
            </a:r>
          </a:p>
        </p:txBody>
      </p:sp>
      <p:sp>
        <p:nvSpPr>
          <p:cNvPr id="3" name="Content Placeholder 2">
            <a:extLst>
              <a:ext uri="{FF2B5EF4-FFF2-40B4-BE49-F238E27FC236}">
                <a16:creationId xmlns:a16="http://schemas.microsoft.com/office/drawing/2014/main" xmlns="" id="{34CF7327-8017-49E1-8D20-4A0EE8DDF622}"/>
              </a:ext>
            </a:extLst>
          </p:cNvPr>
          <p:cNvSpPr>
            <a:spLocks noGrp="1"/>
          </p:cNvSpPr>
          <p:nvPr>
            <p:ph idx="1"/>
          </p:nvPr>
        </p:nvSpPr>
        <p:spPr/>
        <p:txBody>
          <a:bodyPr/>
          <a:lstStyle/>
          <a:p>
            <a:endParaRPr lang="en-US"/>
          </a:p>
        </p:txBody>
      </p:sp>
      <p:graphicFrame>
        <p:nvGraphicFramePr>
          <p:cNvPr id="5" name="Content Placeholder 4">
            <a:extLst>
              <a:ext uri="{FF2B5EF4-FFF2-40B4-BE49-F238E27FC236}">
                <a16:creationId xmlns:a16="http://schemas.microsoft.com/office/drawing/2014/main" xmlns="" id="{934FA186-A165-4D80-94EF-CA85972C2376}"/>
              </a:ext>
            </a:extLst>
          </p:cNvPr>
          <p:cNvGraphicFramePr>
            <a:graphicFrameLocks/>
          </p:cNvGraphicFramePr>
          <p:nvPr>
            <p:extLst>
              <p:ext uri="{D42A27DB-BD31-4B8C-83A1-F6EECF244321}">
                <p14:modId xmlns:p14="http://schemas.microsoft.com/office/powerpoint/2010/main" xmlns="" val="3375643150"/>
              </p:ext>
            </p:extLst>
          </p:nvPr>
        </p:nvGraphicFramePr>
        <p:xfrm>
          <a:off x="384144" y="1230692"/>
          <a:ext cx="11710427" cy="5486400"/>
        </p:xfrm>
        <a:graphic>
          <a:graphicData uri="http://schemas.openxmlformats.org/drawingml/2006/table">
            <a:tbl>
              <a:tblPr firstRow="1" bandRow="1">
                <a:tableStyleId>{5C22544A-7EE6-4342-B048-85BDC9FD1C3A}</a:tableStyleId>
              </a:tblPr>
              <a:tblGrid>
                <a:gridCol w="769953">
                  <a:extLst>
                    <a:ext uri="{9D8B030D-6E8A-4147-A177-3AD203B41FA5}">
                      <a16:colId xmlns:a16="http://schemas.microsoft.com/office/drawing/2014/main" xmlns="" val="2103421080"/>
                    </a:ext>
                  </a:extLst>
                </a:gridCol>
                <a:gridCol w="2512380">
                  <a:extLst>
                    <a:ext uri="{9D8B030D-6E8A-4147-A177-3AD203B41FA5}">
                      <a16:colId xmlns:a16="http://schemas.microsoft.com/office/drawing/2014/main" xmlns="" val="1456929090"/>
                    </a:ext>
                  </a:extLst>
                </a:gridCol>
                <a:gridCol w="1917577">
                  <a:extLst>
                    <a:ext uri="{9D8B030D-6E8A-4147-A177-3AD203B41FA5}">
                      <a16:colId xmlns:a16="http://schemas.microsoft.com/office/drawing/2014/main" xmlns="" val="3053549991"/>
                    </a:ext>
                  </a:extLst>
                </a:gridCol>
                <a:gridCol w="6510517">
                  <a:extLst>
                    <a:ext uri="{9D8B030D-6E8A-4147-A177-3AD203B41FA5}">
                      <a16:colId xmlns:a16="http://schemas.microsoft.com/office/drawing/2014/main" xmlns="" val="2387644509"/>
                    </a:ext>
                  </a:extLst>
                </a:gridCol>
              </a:tblGrid>
              <a:tr h="362025">
                <a:tc>
                  <a:txBody>
                    <a:bodyPr/>
                    <a:lstStyle/>
                    <a:p>
                      <a:r>
                        <a:rPr lang="en-US" dirty="0"/>
                        <a:t>S.NO</a:t>
                      </a:r>
                    </a:p>
                  </a:txBody>
                  <a:tcPr/>
                </a:tc>
                <a:tc>
                  <a:txBody>
                    <a:bodyPr/>
                    <a:lstStyle/>
                    <a:p>
                      <a:r>
                        <a:rPr lang="en-US" dirty="0"/>
                        <a:t>PAPER NAME</a:t>
                      </a:r>
                    </a:p>
                  </a:txBody>
                  <a:tcPr/>
                </a:tc>
                <a:tc>
                  <a:txBody>
                    <a:bodyPr/>
                    <a:lstStyle/>
                    <a:p>
                      <a:r>
                        <a:rPr lang="en-US" dirty="0"/>
                        <a:t>AUTHOR NAME</a:t>
                      </a:r>
                    </a:p>
                  </a:txBody>
                  <a:tcPr/>
                </a:tc>
                <a:tc>
                  <a:txBody>
                    <a:bodyPr/>
                    <a:lstStyle/>
                    <a:p>
                      <a:r>
                        <a:rPr lang="en-US" sz="1800" kern="1200" dirty="0">
                          <a:solidFill>
                            <a:schemeClr val="bg1"/>
                          </a:solidFill>
                          <a:effectLst/>
                          <a:latin typeface="+mn-lt"/>
                          <a:ea typeface="+mn-ea"/>
                          <a:cs typeface="+mn-cs"/>
                        </a:rPr>
                        <a:t>DESCRIPTION</a:t>
                      </a:r>
                    </a:p>
                  </a:txBody>
                  <a:tcPr/>
                </a:tc>
                <a:extLst>
                  <a:ext uri="{0D108BD9-81ED-4DB2-BD59-A6C34878D82A}">
                    <a16:rowId xmlns:a16="http://schemas.microsoft.com/office/drawing/2014/main" xmlns="" val="1039099553"/>
                  </a:ext>
                </a:extLst>
              </a:tr>
              <a:tr h="2231662">
                <a:tc>
                  <a:txBody>
                    <a:bodyPr/>
                    <a:lstStyle/>
                    <a:p>
                      <a:r>
                        <a:rPr lang="en-US" dirty="0"/>
                        <a:t>9</a:t>
                      </a:r>
                    </a:p>
                  </a:txBody>
                  <a:tcPr/>
                </a:tc>
                <a:tc>
                  <a:txBody>
                    <a:bodyPr/>
                    <a:lstStyle/>
                    <a:p>
                      <a:pPr lvl="0"/>
                      <a:r>
                        <a:rPr lang="en-US" sz="1800" kern="1200" dirty="0">
                          <a:solidFill>
                            <a:schemeClr val="dk1"/>
                          </a:solidFill>
                          <a:effectLst/>
                          <a:latin typeface="+mn-lt"/>
                          <a:ea typeface="+mn-ea"/>
                          <a:cs typeface="+mn-cs"/>
                        </a:rPr>
                        <a:t>An Approach for Prediction of Loan Approval using Machine Learning Algorithm</a:t>
                      </a:r>
                    </a:p>
                    <a:p>
                      <a:r>
                        <a:rPr lang="en-US" dirty="0"/>
                        <a:t>-2020</a:t>
                      </a:r>
                    </a:p>
                  </a:txBody>
                  <a:tcPr/>
                </a:tc>
                <a:tc>
                  <a:txBody>
                    <a:bodyPr/>
                    <a:lstStyle/>
                    <a:p>
                      <a:r>
                        <a:rPr lang="en-US" sz="1800" u="none" strike="noStrike" kern="1200" dirty="0">
                          <a:solidFill>
                            <a:schemeClr val="dk1"/>
                          </a:solidFill>
                          <a:effectLst/>
                          <a:latin typeface="+mn-lt"/>
                          <a:ea typeface="+mn-ea"/>
                          <a:cs typeface="+mn-cs"/>
                        </a:rPr>
                        <a:t>Mohammad Ahmad Sheikh</a:t>
                      </a:r>
                      <a:endParaRPr lang="en-US" dirty="0"/>
                    </a:p>
                  </a:txBody>
                  <a:tcPr/>
                </a:tc>
                <a:tc>
                  <a:txBody>
                    <a:bodyPr/>
                    <a:lstStyle/>
                    <a:p>
                      <a:r>
                        <a:rPr lang="en-US" sz="1800" kern="1200" dirty="0">
                          <a:solidFill>
                            <a:schemeClr val="dk1"/>
                          </a:solidFill>
                          <a:effectLst/>
                          <a:latin typeface="+mn-lt"/>
                          <a:ea typeface="+mn-ea"/>
                          <a:cs typeface="+mn-cs"/>
                        </a:rPr>
                        <a:t>This proposed that it has taken the data of previous customers of various banks to whom on a set of parameters loan were approved. So the machine learning model is trained on that record to get accurate results. Our main objective of this research is to predict the safety of </a:t>
                      </a:r>
                      <a:r>
                        <a:rPr lang="en-US" sz="1800" kern="1200" dirty="0" smtClean="0">
                          <a:solidFill>
                            <a:schemeClr val="dk1"/>
                          </a:solidFill>
                          <a:effectLst/>
                          <a:latin typeface="+mn-lt"/>
                          <a:ea typeface="+mn-ea"/>
                          <a:cs typeface="+mn-cs"/>
                        </a:rPr>
                        <a:t>loan. </a:t>
                      </a:r>
                      <a:r>
                        <a:rPr lang="en-US" sz="1800" kern="1200" dirty="0">
                          <a:solidFill>
                            <a:schemeClr val="dk1"/>
                          </a:solidFill>
                          <a:effectLst/>
                          <a:latin typeface="+mn-lt"/>
                          <a:ea typeface="+mn-ea"/>
                          <a:cs typeface="+mn-cs"/>
                        </a:rPr>
                        <a:t>To predict loan safety, the logistic regression algorithm is used. First the data is cleaned so as to avoid the missing values in the data set. To train our model data set of 1500 cases and 10 numerical and 8 categorical attributes has been taken. To credit a loan to customer various parameters like CIBIL Score (Credit History), Business Value, Assets of Customer </a:t>
                      </a:r>
                      <a:r>
                        <a:rPr lang="en-US" sz="1800" kern="1200" dirty="0" err="1">
                          <a:solidFill>
                            <a:schemeClr val="dk1"/>
                          </a:solidFill>
                          <a:effectLst/>
                          <a:latin typeface="+mn-lt"/>
                          <a:ea typeface="+mn-ea"/>
                          <a:cs typeface="+mn-cs"/>
                        </a:rPr>
                        <a:t>etc</a:t>
                      </a:r>
                      <a:r>
                        <a:rPr lang="en-US" sz="1800" kern="1200" dirty="0">
                          <a:solidFill>
                            <a:schemeClr val="dk1"/>
                          </a:solidFill>
                          <a:effectLst/>
                          <a:latin typeface="+mn-lt"/>
                          <a:ea typeface="+mn-ea"/>
                          <a:cs typeface="+mn-cs"/>
                        </a:rPr>
                        <a:t> has been considered. </a:t>
                      </a:r>
                    </a:p>
                  </a:txBody>
                  <a:tcPr/>
                </a:tc>
                <a:extLst>
                  <a:ext uri="{0D108BD9-81ED-4DB2-BD59-A6C34878D82A}">
                    <a16:rowId xmlns:a16="http://schemas.microsoft.com/office/drawing/2014/main" xmlns="" val="1349747956"/>
                  </a:ext>
                </a:extLst>
              </a:tr>
              <a:tr h="1963862">
                <a:tc>
                  <a:txBody>
                    <a:bodyPr/>
                    <a:lstStyle/>
                    <a:p>
                      <a:r>
                        <a:rPr lang="en-US" dirty="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loan prediction model using and Support Vector Machines(SVM)methods.</a:t>
                      </a:r>
                    </a:p>
                  </a:txBody>
                  <a:tcPr/>
                </a:tc>
                <a:tc>
                  <a:txBody>
                    <a:bodyPr/>
                    <a:lstStyle/>
                    <a:p>
                      <a:r>
                        <a:rPr lang="en-US" sz="1800" kern="1200" dirty="0">
                          <a:solidFill>
                            <a:schemeClr val="dk1"/>
                          </a:solidFill>
                          <a:effectLst/>
                          <a:latin typeface="+mn-lt"/>
                          <a:ea typeface="+mn-ea"/>
                          <a:cs typeface="+mn-cs"/>
                        </a:rPr>
                        <a:t>Vimala and </a:t>
                      </a:r>
                      <a:r>
                        <a:rPr lang="en-US" sz="1800" kern="1200" dirty="0" err="1">
                          <a:solidFill>
                            <a:schemeClr val="dk1"/>
                          </a:solidFill>
                          <a:effectLst/>
                          <a:latin typeface="+mn-lt"/>
                          <a:ea typeface="+mn-ea"/>
                          <a:cs typeface="+mn-cs"/>
                        </a:rPr>
                        <a:t>Sharmili</a:t>
                      </a:r>
                      <a:r>
                        <a:rPr lang="en-US" sz="1800" kern="1200" dirty="0">
                          <a:solidFill>
                            <a:schemeClr val="dk1"/>
                          </a:solidFill>
                          <a:effectLst/>
                          <a:latin typeface="+mn-lt"/>
                          <a:ea typeface="+mn-ea"/>
                          <a:cs typeface="+mn-cs"/>
                        </a:rPr>
                        <a:t> </a:t>
                      </a:r>
                      <a:endParaRPr lang="en-US" sz="1800" u="none"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This proposed a Naive Bayes, an independent speculation approach, encompasses probability theory regarding the data classification. On the other hand, SVM uses statistical learning model for classification of predictions. Dataset from UCI repository with 21 attributes was adopted to evaluate the proposed method. Experimentations concluded that, rather than individual performances of classifiers (NB and SVM), the integration of NB and SVM resulted in an efficient classification of loan prediction. </a:t>
                      </a:r>
                    </a:p>
                  </a:txBody>
                  <a:tcPr/>
                </a:tc>
                <a:extLst>
                  <a:ext uri="{0D108BD9-81ED-4DB2-BD59-A6C34878D82A}">
                    <a16:rowId xmlns:a16="http://schemas.microsoft.com/office/drawing/2014/main" xmlns="" val="90073632"/>
                  </a:ext>
                </a:extLst>
              </a:tr>
            </a:tbl>
          </a:graphicData>
        </a:graphic>
      </p:graphicFrame>
    </p:spTree>
    <p:extLst>
      <p:ext uri="{BB962C8B-B14F-4D97-AF65-F5344CB8AC3E}">
        <p14:creationId xmlns:p14="http://schemas.microsoft.com/office/powerpoint/2010/main" xmlns="" val="201768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14D34-B895-499E-AF56-4BB064BE72F1}"/>
              </a:ext>
            </a:extLst>
          </p:cNvPr>
          <p:cNvSpPr>
            <a:spLocks noGrp="1"/>
          </p:cNvSpPr>
          <p:nvPr>
            <p:ph type="title"/>
          </p:nvPr>
        </p:nvSpPr>
        <p:spPr>
          <a:xfrm>
            <a:off x="695654" y="73152"/>
            <a:ext cx="9720072" cy="1499616"/>
          </a:xfrm>
        </p:spPr>
        <p:txBody>
          <a:bodyPr/>
          <a:lstStyle/>
          <a:p>
            <a:r>
              <a:rPr lang="en-US" dirty="0"/>
              <a:t>LITERATURE SURVEY</a:t>
            </a:r>
          </a:p>
        </p:txBody>
      </p:sp>
      <p:graphicFrame>
        <p:nvGraphicFramePr>
          <p:cNvPr id="5" name="Content Placeholder 4">
            <a:extLst>
              <a:ext uri="{FF2B5EF4-FFF2-40B4-BE49-F238E27FC236}">
                <a16:creationId xmlns:a16="http://schemas.microsoft.com/office/drawing/2014/main" xmlns="" id="{934FA186-A165-4D80-94EF-CA85972C2376}"/>
              </a:ext>
            </a:extLst>
          </p:cNvPr>
          <p:cNvGraphicFramePr>
            <a:graphicFrameLocks/>
          </p:cNvGraphicFramePr>
          <p:nvPr>
            <p:extLst>
              <p:ext uri="{D42A27DB-BD31-4B8C-83A1-F6EECF244321}">
                <p14:modId xmlns:p14="http://schemas.microsoft.com/office/powerpoint/2010/main" xmlns="" val="3168991740"/>
              </p:ext>
            </p:extLst>
          </p:nvPr>
        </p:nvGraphicFramePr>
        <p:xfrm>
          <a:off x="384144" y="1230692"/>
          <a:ext cx="11710427" cy="4561284"/>
        </p:xfrm>
        <a:graphic>
          <a:graphicData uri="http://schemas.openxmlformats.org/drawingml/2006/table">
            <a:tbl>
              <a:tblPr firstRow="1" bandRow="1">
                <a:tableStyleId>{5C22544A-7EE6-4342-B048-85BDC9FD1C3A}</a:tableStyleId>
              </a:tblPr>
              <a:tblGrid>
                <a:gridCol w="769953">
                  <a:extLst>
                    <a:ext uri="{9D8B030D-6E8A-4147-A177-3AD203B41FA5}">
                      <a16:colId xmlns:a16="http://schemas.microsoft.com/office/drawing/2014/main" xmlns="" val="2103421080"/>
                    </a:ext>
                  </a:extLst>
                </a:gridCol>
                <a:gridCol w="2512380">
                  <a:extLst>
                    <a:ext uri="{9D8B030D-6E8A-4147-A177-3AD203B41FA5}">
                      <a16:colId xmlns:a16="http://schemas.microsoft.com/office/drawing/2014/main" xmlns="" val="1456929090"/>
                    </a:ext>
                  </a:extLst>
                </a:gridCol>
                <a:gridCol w="1917577">
                  <a:extLst>
                    <a:ext uri="{9D8B030D-6E8A-4147-A177-3AD203B41FA5}">
                      <a16:colId xmlns:a16="http://schemas.microsoft.com/office/drawing/2014/main" xmlns="" val="3053549991"/>
                    </a:ext>
                  </a:extLst>
                </a:gridCol>
                <a:gridCol w="6510517">
                  <a:extLst>
                    <a:ext uri="{9D8B030D-6E8A-4147-A177-3AD203B41FA5}">
                      <a16:colId xmlns:a16="http://schemas.microsoft.com/office/drawing/2014/main" xmlns="" val="2387644509"/>
                    </a:ext>
                  </a:extLst>
                </a:gridCol>
              </a:tblGrid>
              <a:tr h="362025">
                <a:tc>
                  <a:txBody>
                    <a:bodyPr/>
                    <a:lstStyle/>
                    <a:p>
                      <a:r>
                        <a:rPr lang="en-US" dirty="0"/>
                        <a:t>S.NO</a:t>
                      </a:r>
                    </a:p>
                  </a:txBody>
                  <a:tcPr/>
                </a:tc>
                <a:tc>
                  <a:txBody>
                    <a:bodyPr/>
                    <a:lstStyle/>
                    <a:p>
                      <a:r>
                        <a:rPr lang="en-US" dirty="0"/>
                        <a:t>PAPER NAME</a:t>
                      </a:r>
                    </a:p>
                  </a:txBody>
                  <a:tcPr/>
                </a:tc>
                <a:tc>
                  <a:txBody>
                    <a:bodyPr/>
                    <a:lstStyle/>
                    <a:p>
                      <a:r>
                        <a:rPr lang="en-US" dirty="0"/>
                        <a:t>AUTHOR NAME</a:t>
                      </a:r>
                    </a:p>
                  </a:txBody>
                  <a:tcPr/>
                </a:tc>
                <a:tc>
                  <a:txBody>
                    <a:bodyPr/>
                    <a:lstStyle/>
                    <a:p>
                      <a:r>
                        <a:rPr lang="en-US" sz="1800" kern="1200" dirty="0">
                          <a:solidFill>
                            <a:schemeClr val="bg1"/>
                          </a:solidFill>
                          <a:effectLst/>
                          <a:latin typeface="+mn-lt"/>
                          <a:ea typeface="+mn-ea"/>
                          <a:cs typeface="+mn-cs"/>
                        </a:rPr>
                        <a:t>DESCRIPTION</a:t>
                      </a:r>
                    </a:p>
                  </a:txBody>
                  <a:tcPr/>
                </a:tc>
                <a:extLst>
                  <a:ext uri="{0D108BD9-81ED-4DB2-BD59-A6C34878D82A}">
                    <a16:rowId xmlns:a16="http://schemas.microsoft.com/office/drawing/2014/main" xmlns="" val="1039099553"/>
                  </a:ext>
                </a:extLst>
              </a:tr>
              <a:tr h="2231662">
                <a:tc>
                  <a:txBody>
                    <a:bodyPr/>
                    <a:lstStyle/>
                    <a:p>
                      <a:r>
                        <a:rPr lang="en-US" dirty="0"/>
                        <a:t>11</a:t>
                      </a:r>
                    </a:p>
                  </a:txBody>
                  <a:tcPr/>
                </a:tc>
                <a:tc>
                  <a:txBody>
                    <a:bodyPr/>
                    <a:lstStyle/>
                    <a:p>
                      <a:pPr lvl="0"/>
                      <a:r>
                        <a:rPr lang="en-US" sz="1800" kern="1200" dirty="0">
                          <a:solidFill>
                            <a:schemeClr val="dk1"/>
                          </a:solidFill>
                          <a:effectLst/>
                          <a:latin typeface="+mn-lt"/>
                          <a:ea typeface="+mn-ea"/>
                          <a:cs typeface="+mn-cs"/>
                        </a:rPr>
                        <a:t>Exploratory Data Analysis - 2019</a:t>
                      </a:r>
                      <a:endParaRPr lang="en-US" dirty="0"/>
                    </a:p>
                  </a:txBody>
                  <a:tcPr/>
                </a:tc>
                <a:tc>
                  <a:txBody>
                    <a:bodyPr/>
                    <a:lstStyle/>
                    <a:p>
                      <a:r>
                        <a:rPr lang="en-US" sz="1800" kern="1200" dirty="0" err="1">
                          <a:solidFill>
                            <a:schemeClr val="dk1"/>
                          </a:solidFill>
                          <a:effectLst/>
                          <a:latin typeface="+mn-lt"/>
                          <a:ea typeface="+mn-ea"/>
                          <a:cs typeface="+mn-cs"/>
                        </a:rPr>
                        <a:t>Jency</a:t>
                      </a:r>
                      <a:r>
                        <a:rPr lang="en-US" sz="1800" kern="1200" dirty="0">
                          <a:solidFill>
                            <a:schemeClr val="dk1"/>
                          </a:solidFill>
                          <a:effectLst/>
                          <a:latin typeface="+mn-lt"/>
                          <a:ea typeface="+mn-ea"/>
                          <a:cs typeface="+mn-cs"/>
                        </a:rPr>
                        <a:t>, Sumathi and Shiva Sri </a:t>
                      </a:r>
                      <a:endParaRPr lang="en-US" dirty="0"/>
                    </a:p>
                  </a:txBody>
                  <a:tcPr/>
                </a:tc>
                <a:tc>
                  <a:txBody>
                    <a:bodyPr/>
                    <a:lstStyle/>
                    <a:p>
                      <a:r>
                        <a:rPr lang="en-US" sz="1800" kern="1200" dirty="0">
                          <a:solidFill>
                            <a:schemeClr val="dk1"/>
                          </a:solidFill>
                          <a:effectLst/>
                          <a:latin typeface="+mn-lt"/>
                          <a:ea typeface="+mn-ea"/>
                          <a:cs typeface="+mn-cs"/>
                        </a:rPr>
                        <a:t>Proposed the loan prediction procedure based on the client‘s nature and their requirements. The major factors concentrated during the data analysis were annual income versus loan purpose, customer ‘s trust, loan tenure versus delinquent months, loan tenure versus credit category, loan tenure versus number of years in the current job, and chances for loan repayment versus the house ownership.</a:t>
                      </a:r>
                    </a:p>
                  </a:txBody>
                  <a:tcPr/>
                </a:tc>
                <a:extLst>
                  <a:ext uri="{0D108BD9-81ED-4DB2-BD59-A6C34878D82A}">
                    <a16:rowId xmlns:a16="http://schemas.microsoft.com/office/drawing/2014/main" xmlns="" val="1349747956"/>
                  </a:ext>
                </a:extLst>
              </a:tr>
              <a:tr h="1963862">
                <a:tc>
                  <a:txBody>
                    <a:bodyPr/>
                    <a:lstStyle/>
                    <a:p>
                      <a:r>
                        <a:rPr lang="en-US" dirty="0"/>
                        <a:t>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ML based loan prediction model - 2019</a:t>
                      </a:r>
                    </a:p>
                  </a:txBody>
                  <a:tcPr/>
                </a:tc>
                <a:tc>
                  <a:txBody>
                    <a:bodyPr/>
                    <a:lstStyle/>
                    <a:p>
                      <a:r>
                        <a:rPr lang="en-US" sz="1800" kern="1200" dirty="0" err="1">
                          <a:solidFill>
                            <a:schemeClr val="dk1"/>
                          </a:solidFill>
                          <a:effectLst/>
                          <a:latin typeface="+mn-lt"/>
                          <a:ea typeface="+mn-ea"/>
                          <a:cs typeface="+mn-cs"/>
                        </a:rPr>
                        <a:t>Supriya</a:t>
                      </a:r>
                      <a:r>
                        <a:rPr lang="en-US" sz="1800" kern="1200" dirty="0">
                          <a:solidFill>
                            <a:schemeClr val="dk1"/>
                          </a:solidFill>
                          <a:effectLst/>
                          <a:latin typeface="+mn-lt"/>
                          <a:ea typeface="+mn-ea"/>
                          <a:cs typeface="+mn-cs"/>
                        </a:rPr>
                        <a:t>, Pavani, </a:t>
                      </a:r>
                      <a:r>
                        <a:rPr lang="en-US" sz="1800" kern="1200" dirty="0" err="1">
                          <a:solidFill>
                            <a:schemeClr val="dk1"/>
                          </a:solidFill>
                          <a:effectLst/>
                          <a:latin typeface="+mn-lt"/>
                          <a:ea typeface="+mn-ea"/>
                          <a:cs typeface="+mn-cs"/>
                        </a:rPr>
                        <a:t>Saisushma</a:t>
                      </a:r>
                      <a:r>
                        <a:rPr lang="en-US" sz="1800" kern="1200" dirty="0">
                          <a:solidFill>
                            <a:schemeClr val="dk1"/>
                          </a:solidFill>
                          <a:effectLst/>
                          <a:latin typeface="+mn-lt"/>
                          <a:ea typeface="+mn-ea"/>
                          <a:cs typeface="+mn-cs"/>
                        </a:rPr>
                        <a:t>, Vimala Kumari and Vikas </a:t>
                      </a:r>
                      <a:endParaRPr lang="en-US" sz="1800" u="none"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The modules in the present approach were data collection and pre-processing, applying the ML models, training followed by testing the data. </a:t>
                      </a:r>
                    </a:p>
                  </a:txBody>
                  <a:tcPr/>
                </a:tc>
                <a:extLst>
                  <a:ext uri="{0D108BD9-81ED-4DB2-BD59-A6C34878D82A}">
                    <a16:rowId xmlns:a16="http://schemas.microsoft.com/office/drawing/2014/main" xmlns="" val="90073632"/>
                  </a:ext>
                </a:extLst>
              </a:tr>
            </a:tbl>
          </a:graphicData>
        </a:graphic>
      </p:graphicFrame>
    </p:spTree>
    <p:extLst>
      <p:ext uri="{BB962C8B-B14F-4D97-AF65-F5344CB8AC3E}">
        <p14:creationId xmlns:p14="http://schemas.microsoft.com/office/powerpoint/2010/main" xmlns="" val="425545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14D34-B895-499E-AF56-4BB064BE72F1}"/>
              </a:ext>
            </a:extLst>
          </p:cNvPr>
          <p:cNvSpPr>
            <a:spLocks noGrp="1"/>
          </p:cNvSpPr>
          <p:nvPr>
            <p:ph type="title"/>
          </p:nvPr>
        </p:nvSpPr>
        <p:spPr>
          <a:xfrm>
            <a:off x="695654" y="73152"/>
            <a:ext cx="9720072" cy="1499616"/>
          </a:xfrm>
        </p:spPr>
        <p:txBody>
          <a:bodyPr/>
          <a:lstStyle/>
          <a:p>
            <a:r>
              <a:rPr lang="en-US" dirty="0"/>
              <a:t>LITERATURE SURVEY</a:t>
            </a:r>
          </a:p>
        </p:txBody>
      </p:sp>
      <p:graphicFrame>
        <p:nvGraphicFramePr>
          <p:cNvPr id="5" name="Content Placeholder 4">
            <a:extLst>
              <a:ext uri="{FF2B5EF4-FFF2-40B4-BE49-F238E27FC236}">
                <a16:creationId xmlns:a16="http://schemas.microsoft.com/office/drawing/2014/main" xmlns="" id="{934FA186-A165-4D80-94EF-CA85972C2376}"/>
              </a:ext>
            </a:extLst>
          </p:cNvPr>
          <p:cNvGraphicFramePr>
            <a:graphicFrameLocks/>
          </p:cNvGraphicFramePr>
          <p:nvPr>
            <p:extLst>
              <p:ext uri="{D42A27DB-BD31-4B8C-83A1-F6EECF244321}">
                <p14:modId xmlns:p14="http://schemas.microsoft.com/office/powerpoint/2010/main" xmlns="" val="1090366613"/>
              </p:ext>
            </p:extLst>
          </p:nvPr>
        </p:nvGraphicFramePr>
        <p:xfrm>
          <a:off x="384144" y="1230692"/>
          <a:ext cx="11710427" cy="4561284"/>
        </p:xfrm>
        <a:graphic>
          <a:graphicData uri="http://schemas.openxmlformats.org/drawingml/2006/table">
            <a:tbl>
              <a:tblPr firstRow="1" bandRow="1">
                <a:tableStyleId>{5C22544A-7EE6-4342-B048-85BDC9FD1C3A}</a:tableStyleId>
              </a:tblPr>
              <a:tblGrid>
                <a:gridCol w="769953">
                  <a:extLst>
                    <a:ext uri="{9D8B030D-6E8A-4147-A177-3AD203B41FA5}">
                      <a16:colId xmlns:a16="http://schemas.microsoft.com/office/drawing/2014/main" xmlns="" val="2103421080"/>
                    </a:ext>
                  </a:extLst>
                </a:gridCol>
                <a:gridCol w="2512380">
                  <a:extLst>
                    <a:ext uri="{9D8B030D-6E8A-4147-A177-3AD203B41FA5}">
                      <a16:colId xmlns:a16="http://schemas.microsoft.com/office/drawing/2014/main" xmlns="" val="1456929090"/>
                    </a:ext>
                  </a:extLst>
                </a:gridCol>
                <a:gridCol w="1917577">
                  <a:extLst>
                    <a:ext uri="{9D8B030D-6E8A-4147-A177-3AD203B41FA5}">
                      <a16:colId xmlns:a16="http://schemas.microsoft.com/office/drawing/2014/main" xmlns="" val="3053549991"/>
                    </a:ext>
                  </a:extLst>
                </a:gridCol>
                <a:gridCol w="6510517">
                  <a:extLst>
                    <a:ext uri="{9D8B030D-6E8A-4147-A177-3AD203B41FA5}">
                      <a16:colId xmlns:a16="http://schemas.microsoft.com/office/drawing/2014/main" xmlns="" val="2387644509"/>
                    </a:ext>
                  </a:extLst>
                </a:gridCol>
              </a:tblGrid>
              <a:tr h="362025">
                <a:tc>
                  <a:txBody>
                    <a:bodyPr/>
                    <a:lstStyle/>
                    <a:p>
                      <a:r>
                        <a:rPr lang="en-US" dirty="0"/>
                        <a:t>S.NO</a:t>
                      </a:r>
                    </a:p>
                  </a:txBody>
                  <a:tcPr/>
                </a:tc>
                <a:tc>
                  <a:txBody>
                    <a:bodyPr/>
                    <a:lstStyle/>
                    <a:p>
                      <a:r>
                        <a:rPr lang="en-US" dirty="0"/>
                        <a:t>PAPER NAME</a:t>
                      </a:r>
                    </a:p>
                  </a:txBody>
                  <a:tcPr/>
                </a:tc>
                <a:tc>
                  <a:txBody>
                    <a:bodyPr/>
                    <a:lstStyle/>
                    <a:p>
                      <a:r>
                        <a:rPr lang="en-US" dirty="0"/>
                        <a:t>AUTHOR NAME</a:t>
                      </a:r>
                    </a:p>
                  </a:txBody>
                  <a:tcPr/>
                </a:tc>
                <a:tc>
                  <a:txBody>
                    <a:bodyPr/>
                    <a:lstStyle/>
                    <a:p>
                      <a:r>
                        <a:rPr lang="en-US" sz="1800" kern="1200" dirty="0">
                          <a:solidFill>
                            <a:schemeClr val="bg1"/>
                          </a:solidFill>
                          <a:effectLst/>
                          <a:latin typeface="+mn-lt"/>
                          <a:ea typeface="+mn-ea"/>
                          <a:cs typeface="+mn-cs"/>
                        </a:rPr>
                        <a:t>DESCRIPTION</a:t>
                      </a:r>
                    </a:p>
                  </a:txBody>
                  <a:tcPr/>
                </a:tc>
                <a:extLst>
                  <a:ext uri="{0D108BD9-81ED-4DB2-BD59-A6C34878D82A}">
                    <a16:rowId xmlns:a16="http://schemas.microsoft.com/office/drawing/2014/main" xmlns="" val="1039099553"/>
                  </a:ext>
                </a:extLst>
              </a:tr>
              <a:tr h="2231662">
                <a:tc>
                  <a:txBody>
                    <a:bodyPr/>
                    <a:lstStyle/>
                    <a:p>
                      <a:r>
                        <a:rPr lang="en-US" dirty="0"/>
                        <a:t>13</a:t>
                      </a:r>
                    </a:p>
                  </a:txBody>
                  <a:tcPr/>
                </a:tc>
                <a:tc>
                  <a:txBody>
                    <a:bodyPr/>
                    <a:lstStyle/>
                    <a:p>
                      <a:pPr lvl="0"/>
                      <a:r>
                        <a:rPr lang="en-US" sz="1800" kern="1200" dirty="0">
                          <a:solidFill>
                            <a:schemeClr val="dk1"/>
                          </a:solidFill>
                          <a:effectLst/>
                          <a:latin typeface="+mn-lt"/>
                          <a:ea typeface="+mn-ea"/>
                          <a:cs typeface="+mn-cs"/>
                        </a:rPr>
                        <a:t>Loan default prediction models - 2018</a:t>
                      </a:r>
                      <a:endParaRPr lang="en-US" dirty="0"/>
                    </a:p>
                  </a:txBody>
                  <a:tcPr/>
                </a:tc>
                <a:tc>
                  <a:txBody>
                    <a:bodyPr/>
                    <a:lstStyle/>
                    <a:p>
                      <a:r>
                        <a:rPr lang="en-US" sz="1800" kern="1200" dirty="0" err="1">
                          <a:solidFill>
                            <a:schemeClr val="dk1"/>
                          </a:solidFill>
                          <a:effectLst/>
                          <a:latin typeface="+mn-lt"/>
                          <a:ea typeface="+mn-ea"/>
                          <a:cs typeface="+mn-cs"/>
                        </a:rPr>
                        <a:t>Kurapati</a:t>
                      </a:r>
                      <a:r>
                        <a:rPr lang="en-US" sz="1800" kern="1200" dirty="0">
                          <a:solidFill>
                            <a:schemeClr val="dk1"/>
                          </a:solidFill>
                          <a:effectLst/>
                          <a:latin typeface="+mn-lt"/>
                          <a:ea typeface="+mn-ea"/>
                          <a:cs typeface="+mn-cs"/>
                        </a:rPr>
                        <a:t> and Bhansali </a:t>
                      </a:r>
                      <a:endParaRPr lang="en-US" dirty="0"/>
                    </a:p>
                  </a:txBody>
                  <a:tcPr/>
                </a:tc>
                <a:tc>
                  <a:txBody>
                    <a:bodyPr/>
                    <a:lstStyle/>
                    <a:p>
                      <a:r>
                        <a:rPr lang="en-US" sz="1800" kern="1200" dirty="0">
                          <a:solidFill>
                            <a:schemeClr val="dk1"/>
                          </a:solidFill>
                          <a:effectLst/>
                          <a:latin typeface="+mn-lt"/>
                          <a:ea typeface="+mn-ea"/>
                          <a:cs typeface="+mn-cs"/>
                        </a:rPr>
                        <a:t>Their work shows that loan default prediction models can be used by many people as possible if the model has high accuracy. And showed that the Random Forest algorithm performed better than other models like Decision Tree, Gradient Boosting to identify the credit defaulters.</a:t>
                      </a:r>
                    </a:p>
                  </a:txBody>
                  <a:tcPr/>
                </a:tc>
                <a:extLst>
                  <a:ext uri="{0D108BD9-81ED-4DB2-BD59-A6C34878D82A}">
                    <a16:rowId xmlns:a16="http://schemas.microsoft.com/office/drawing/2014/main" xmlns="" val="1349747956"/>
                  </a:ext>
                </a:extLst>
              </a:tr>
              <a:tr h="1963862">
                <a:tc>
                  <a:txBody>
                    <a:bodyPr/>
                    <a:lstStyle/>
                    <a:p>
                      <a:r>
                        <a:rPr lang="en-US" dirty="0"/>
                        <a:t>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Credit Risk Analysis using Machine and Deep learning models </a:t>
                      </a:r>
                      <a:r>
                        <a:rPr lang="en-US" sz="1800" kern="1200" dirty="0">
                          <a:solidFill>
                            <a:schemeClr val="dk1"/>
                          </a:solidFill>
                          <a:effectLst/>
                          <a:latin typeface="+mn-lt"/>
                          <a:ea typeface="+mn-ea"/>
                          <a:cs typeface="+mn-cs"/>
                        </a:rPr>
                        <a:t>- 2018</a:t>
                      </a:r>
                    </a:p>
                  </a:txBody>
                  <a:tcPr/>
                </a:tc>
                <a:tc>
                  <a:txBody>
                    <a:bodyPr/>
                    <a:lstStyle/>
                    <a:p>
                      <a:r>
                        <a:rPr lang="en-US" sz="1800" kern="1200" dirty="0">
                          <a:solidFill>
                            <a:schemeClr val="dk1"/>
                          </a:solidFill>
                          <a:effectLst/>
                          <a:latin typeface="+mn-lt"/>
                          <a:ea typeface="+mn-ea"/>
                          <a:cs typeface="+mn-cs"/>
                        </a:rPr>
                        <a:t> Addo, </a:t>
                      </a:r>
                      <a:r>
                        <a:rPr lang="en-US" sz="1800" kern="1200" dirty="0" err="1">
                          <a:solidFill>
                            <a:schemeClr val="dk1"/>
                          </a:solidFill>
                          <a:effectLst/>
                          <a:latin typeface="+mn-lt"/>
                          <a:ea typeface="+mn-ea"/>
                          <a:cs typeface="+mn-cs"/>
                        </a:rPr>
                        <a:t>Guegan</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Hassani</a:t>
                      </a:r>
                      <a:r>
                        <a:rPr lang="en-US" sz="1800" kern="1200" dirty="0">
                          <a:solidFill>
                            <a:schemeClr val="dk1"/>
                          </a:solidFill>
                          <a:effectLst/>
                          <a:latin typeface="+mn-lt"/>
                          <a:ea typeface="+mn-ea"/>
                          <a:cs typeface="+mn-cs"/>
                        </a:rPr>
                        <a:t> </a:t>
                      </a:r>
                      <a:endParaRPr lang="en-US" sz="1800" u="none"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Work shows that the choice of variables to respond to business objectives and the choice of the algorithms used to make a decision are two important key aspects in the management processing when issuing the loan</a:t>
                      </a:r>
                    </a:p>
                  </a:txBody>
                  <a:tcPr/>
                </a:tc>
                <a:extLst>
                  <a:ext uri="{0D108BD9-81ED-4DB2-BD59-A6C34878D82A}">
                    <a16:rowId xmlns:a16="http://schemas.microsoft.com/office/drawing/2014/main" xmlns="" val="90073632"/>
                  </a:ext>
                </a:extLst>
              </a:tr>
            </a:tbl>
          </a:graphicData>
        </a:graphic>
      </p:graphicFrame>
    </p:spTree>
    <p:extLst>
      <p:ext uri="{BB962C8B-B14F-4D97-AF65-F5344CB8AC3E}">
        <p14:creationId xmlns:p14="http://schemas.microsoft.com/office/powerpoint/2010/main" xmlns="" val="1624128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101</TotalTime>
  <Words>1477</Words>
  <Application>Microsoft Office PowerPoint</Application>
  <PresentationFormat>Custom</PresentationFormat>
  <Paragraphs>118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Integral</vt:lpstr>
      <vt:lpstr>Smart Lender - Applicant Credibility Prediction for Loan Approval </vt:lpstr>
      <vt:lpstr>ABSTRACT</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dc:creator>
  <cp:lastModifiedBy>919965033402</cp:lastModifiedBy>
  <cp:revision>15</cp:revision>
  <dcterms:created xsi:type="dcterms:W3CDTF">2022-09-03T10:34:29Z</dcterms:created>
  <dcterms:modified xsi:type="dcterms:W3CDTF">2022-09-04T12:40:55Z</dcterms:modified>
</cp:coreProperties>
</file>