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3" r:id="rId6"/>
    <p:sldId id="266" r:id="rId7"/>
    <p:sldId id="265" r:id="rId8"/>
    <p:sldId id="264" r:id="rId9"/>
    <p:sldId id="262" r:id="rId10"/>
    <p:sldId id="268"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LITERATURE SURVEY</a:t>
            </a:r>
            <a:endParaRPr lang="en-IN" dirty="0"/>
          </a:p>
        </p:txBody>
      </p:sp>
      <p:sp>
        <p:nvSpPr>
          <p:cNvPr id="3" name="Subtitle 2"/>
          <p:cNvSpPr>
            <a:spLocks noGrp="1"/>
          </p:cNvSpPr>
          <p:nvPr>
            <p:ph type="subTitle" idx="1"/>
          </p:nvPr>
        </p:nvSpPr>
        <p:spPr/>
        <p:txBody>
          <a:bodyPr/>
          <a:lstStyle/>
          <a:p>
            <a:r>
              <a:rPr lang="en-IN" dirty="0"/>
              <a:t>AI-powered Nutrition </a:t>
            </a:r>
            <a:r>
              <a:rPr lang="en-IN" dirty="0" err="1"/>
              <a:t>Analyzer</a:t>
            </a:r>
            <a:r>
              <a:rPr lang="en-IN" dirty="0"/>
              <a:t> for Fitness Enthusiasts</a:t>
            </a:r>
            <a:endParaRPr lang="en-IN" dirty="0"/>
          </a:p>
        </p:txBody>
      </p:sp>
    </p:spTree>
    <p:extLst>
      <p:ext uri="{BB962C8B-B14F-4D97-AF65-F5344CB8AC3E}">
        <p14:creationId xmlns:p14="http://schemas.microsoft.com/office/powerpoint/2010/main" val="25807733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1198989"/>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9.</a:t>
                      </a:r>
                      <a:endParaRPr lang="en-IN" dirty="0"/>
                    </a:p>
                  </a:txBody>
                  <a:tcPr/>
                </a:tc>
                <a:tc>
                  <a:txBody>
                    <a:bodyPr/>
                    <a:lstStyle/>
                    <a:p>
                      <a:pPr algn="just"/>
                      <a:r>
                        <a:rPr lang="en-US" dirty="0" smtClean="0"/>
                        <a:t>Health Behavior Theory in Physical Activity Game Apps</a:t>
                      </a:r>
                      <a:endParaRPr lang="en-IN" dirty="0"/>
                    </a:p>
                  </a:txBody>
                  <a:tcPr/>
                </a:tc>
                <a:tc>
                  <a:txBody>
                    <a:bodyPr/>
                    <a:lstStyle/>
                    <a:p>
                      <a:pPr algn="just"/>
                      <a:r>
                        <a:rPr lang="es-ES" dirty="0" smtClean="0"/>
                        <a:t>Hannah E </a:t>
                      </a:r>
                      <a:r>
                        <a:rPr lang="es-ES" dirty="0" err="1" smtClean="0"/>
                        <a:t>payne</a:t>
                      </a:r>
                      <a:r>
                        <a:rPr lang="es-ES" dirty="0" smtClean="0"/>
                        <a:t> , </a:t>
                      </a:r>
                      <a:r>
                        <a:rPr lang="es-ES" dirty="0" err="1" smtClean="0"/>
                        <a:t>Victor</a:t>
                      </a:r>
                      <a:r>
                        <a:rPr lang="es-ES" dirty="0" smtClean="0"/>
                        <a:t> BA </a:t>
                      </a:r>
                      <a:r>
                        <a:rPr lang="es-ES" dirty="0" err="1" smtClean="0"/>
                        <a:t>Moxley</a:t>
                      </a:r>
                      <a:r>
                        <a:rPr lang="es-ES" dirty="0" smtClean="0"/>
                        <a:t>, Elizabeth </a:t>
                      </a:r>
                      <a:r>
                        <a:rPr lang="es-ES" dirty="0" err="1" smtClean="0"/>
                        <a:t>MacDonald</a:t>
                      </a:r>
                      <a:endParaRPr lang="es-ES" dirty="0" smtClean="0"/>
                    </a:p>
                    <a:p>
                      <a:pPr algn="just"/>
                      <a:r>
                        <a:rPr lang="es-ES" dirty="0" smtClean="0"/>
                        <a:t>(2015)</a:t>
                      </a:r>
                      <a:endParaRPr lang="en-IN" dirty="0"/>
                    </a:p>
                  </a:txBody>
                  <a:tcPr/>
                </a:tc>
                <a:tc>
                  <a:txBody>
                    <a:bodyPr/>
                    <a:lstStyle/>
                    <a:p>
                      <a:pPr algn="just"/>
                      <a:r>
                        <a:rPr lang="en-US" dirty="0" smtClean="0"/>
                        <a:t>With the inclusion of HBT in the pins, </a:t>
                      </a:r>
                      <a:r>
                        <a:rPr lang="en-US" dirty="0" err="1" smtClean="0"/>
                        <a:t>Pinterest</a:t>
                      </a:r>
                      <a:r>
                        <a:rPr lang="en-US" dirty="0" smtClean="0"/>
                        <a:t> can be </a:t>
                      </a:r>
                      <a:r>
                        <a:rPr lang="en-US" dirty="0" err="1" smtClean="0"/>
                        <a:t>utilised</a:t>
                      </a:r>
                      <a:r>
                        <a:rPr lang="en-US" dirty="0" smtClean="0"/>
                        <a:t> to promote health among its users. Theory integration is predicted by a subset of pin properties. The average overall HBT score across all the pins under study, 2.35, indicates that there are insufficient HBT levels in the physical activity pins.</a:t>
                      </a:r>
                      <a:endParaRPr lang="en-IN" dirty="0"/>
                    </a:p>
                  </a:txBody>
                  <a:tcPr/>
                </a:tc>
                <a:tc>
                  <a:txBody>
                    <a:bodyPr/>
                    <a:lstStyle/>
                    <a:p>
                      <a:pPr algn="just"/>
                      <a:r>
                        <a:rPr lang="en-US" sz="1600" dirty="0" smtClean="0"/>
                        <a:t>Social media platforms may be useful tools for encouraging changes in health </a:t>
                      </a:r>
                      <a:r>
                        <a:rPr lang="en-US" sz="1600" dirty="0" err="1" smtClean="0"/>
                        <a:t>behaviour</a:t>
                      </a:r>
                      <a:r>
                        <a:rPr lang="en-US" sz="1600" dirty="0" smtClean="0"/>
                        <a:t>, especially when components of health </a:t>
                      </a:r>
                      <a:r>
                        <a:rPr lang="en-US" sz="1600" dirty="0" err="1" smtClean="0"/>
                        <a:t>behaviour</a:t>
                      </a:r>
                      <a:r>
                        <a:rPr lang="en-US" sz="1600" dirty="0" smtClean="0"/>
                        <a:t> theory (HBT) are included. However, to far, no study has precisely evaluated how HBT is incorporated into </a:t>
                      </a:r>
                      <a:r>
                        <a:rPr lang="en-US" sz="1600" dirty="0" err="1" smtClean="0"/>
                        <a:t>Pinterest</a:t>
                      </a:r>
                      <a:r>
                        <a:rPr lang="en-US" sz="1600" dirty="0" smtClean="0"/>
                        <a:t> pins about physical activity.</a:t>
                      </a:r>
                      <a:endParaRPr lang="en-IN" sz="1600" dirty="0"/>
                    </a:p>
                  </a:txBody>
                  <a:tcPr/>
                </a:tc>
              </a:tr>
            </a:tbl>
          </a:graphicData>
        </a:graphic>
      </p:graphicFrame>
    </p:spTree>
    <p:extLst>
      <p:ext uri="{BB962C8B-B14F-4D97-AF65-F5344CB8AC3E}">
        <p14:creationId xmlns:p14="http://schemas.microsoft.com/office/powerpoint/2010/main" val="1274106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13201916"/>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10.</a:t>
                      </a:r>
                      <a:endParaRPr lang="en-IN" dirty="0"/>
                    </a:p>
                  </a:txBody>
                  <a:tcPr/>
                </a:tc>
                <a:tc>
                  <a:txBody>
                    <a:bodyPr/>
                    <a:lstStyle/>
                    <a:p>
                      <a:pPr algn="just"/>
                      <a:r>
                        <a:rPr lang="en-US" dirty="0" smtClean="0"/>
                        <a:t>Content Analysis of Paid Health and Fitness Apps</a:t>
                      </a:r>
                      <a:endParaRPr lang="en-IN" dirty="0"/>
                    </a:p>
                  </a:txBody>
                  <a:tcPr/>
                </a:tc>
                <a:tc>
                  <a:txBody>
                    <a:bodyPr/>
                    <a:lstStyle/>
                    <a:p>
                      <a:pPr algn="just"/>
                      <a:r>
                        <a:rPr lang="en-IN" smtClean="0"/>
                        <a:t>Joshua</a:t>
                      </a:r>
                      <a:r>
                        <a:rPr lang="en-IN" baseline="0" smtClean="0"/>
                        <a:t> </a:t>
                      </a:r>
                      <a:r>
                        <a:rPr lang="en-IN" smtClean="0"/>
                        <a:t>H</a:t>
                      </a:r>
                      <a:r>
                        <a:rPr lang="en-IN" dirty="0" smtClean="0"/>
                        <a:t>. West  ;  P. Cougar Hall ;  Carl L. Hanson ;  Michael D. Barnes  ;  Christophe Giraud-Carrier  ;  James Barrett </a:t>
                      </a:r>
                      <a:endParaRPr lang="en-IN" dirty="0" smtClean="0"/>
                    </a:p>
                    <a:p>
                      <a:pPr algn="just"/>
                      <a:r>
                        <a:rPr lang="en-US" dirty="0" smtClean="0"/>
                        <a:t>(2012)</a:t>
                      </a:r>
                      <a:endParaRPr lang="en-IN" dirty="0"/>
                    </a:p>
                  </a:txBody>
                  <a:tcPr/>
                </a:tc>
                <a:tc>
                  <a:txBody>
                    <a:bodyPr/>
                    <a:lstStyle/>
                    <a:p>
                      <a:pPr algn="just"/>
                      <a:r>
                        <a:rPr lang="en-US" sz="1600" dirty="0" smtClean="0"/>
                        <a:t>The public health habits for which there are currently few applications could be the focus of development efforts. Additionally, practitioners should exercise caution when encouraging the use of apps because it appears that the majority of them either offer health-related information (predisposing) or try to facilitate </a:t>
                      </a:r>
                      <a:r>
                        <a:rPr lang="en-US" sz="1600" dirty="0" err="1" smtClean="0"/>
                        <a:t>behaviour</a:t>
                      </a:r>
                      <a:r>
                        <a:rPr lang="en-US" sz="1600" dirty="0" smtClean="0"/>
                        <a:t>, with almost no one offering all the theoretical elements advised for </a:t>
                      </a:r>
                      <a:r>
                        <a:rPr lang="en-US" sz="1600" dirty="0" err="1" smtClean="0"/>
                        <a:t>behaviour</a:t>
                      </a:r>
                      <a:r>
                        <a:rPr lang="en-US" sz="1600" dirty="0" smtClean="0"/>
                        <a:t> change.</a:t>
                      </a:r>
                      <a:endParaRPr lang="en-IN" sz="1600" dirty="0"/>
                    </a:p>
                  </a:txBody>
                  <a:tcPr/>
                </a:tc>
                <a:tc>
                  <a:txBody>
                    <a:bodyPr/>
                    <a:lstStyle/>
                    <a:p>
                      <a:pPr algn="just"/>
                      <a:r>
                        <a:rPr lang="en-US" dirty="0" smtClean="0"/>
                        <a:t>This study examines the textual descriptions of health and fitness applications from the developers and evaluates each app's potential to affect </a:t>
                      </a:r>
                      <a:r>
                        <a:rPr lang="en-US" dirty="0" err="1" smtClean="0"/>
                        <a:t>behaviour</a:t>
                      </a:r>
                      <a:r>
                        <a:rPr lang="en-US" dirty="0" smtClean="0"/>
                        <a:t>.</a:t>
                      </a:r>
                      <a:endParaRPr lang="en-IN" dirty="0"/>
                    </a:p>
                  </a:txBody>
                  <a:tcPr/>
                </a:tc>
              </a:tr>
            </a:tbl>
          </a:graphicData>
        </a:graphic>
      </p:graphicFrame>
    </p:spTree>
    <p:extLst>
      <p:ext uri="{BB962C8B-B14F-4D97-AF65-F5344CB8AC3E}">
        <p14:creationId xmlns:p14="http://schemas.microsoft.com/office/powerpoint/2010/main" val="10432289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265255"/>
              </p:ext>
            </p:extLst>
          </p:nvPr>
        </p:nvGraphicFramePr>
        <p:xfrm>
          <a:off x="1051134" y="719666"/>
          <a:ext cx="9708020" cy="555440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11.</a:t>
                      </a:r>
                      <a:endParaRPr lang="en-IN" dirty="0"/>
                    </a:p>
                  </a:txBody>
                  <a:tcPr/>
                </a:tc>
                <a:tc>
                  <a:txBody>
                    <a:bodyPr/>
                    <a:lstStyle/>
                    <a:p>
                      <a:r>
                        <a:rPr lang="en-US" dirty="0" err="1" smtClean="0"/>
                        <a:t>CyRC</a:t>
                      </a:r>
                      <a:r>
                        <a:rPr lang="en-US" dirty="0" smtClean="0"/>
                        <a:t> Vulnerability Advisory: Denial-of-service vulnerabilities</a:t>
                      </a:r>
                      <a:endParaRPr lang="en-IN" dirty="0"/>
                    </a:p>
                  </a:txBody>
                  <a:tcPr/>
                </a:tc>
                <a:tc>
                  <a:txBody>
                    <a:bodyPr/>
                    <a:lstStyle/>
                    <a:p>
                      <a:pPr algn="just"/>
                      <a:r>
                        <a:rPr lang="en-IN" dirty="0" err="1" smtClean="0"/>
                        <a:t>Qiang</a:t>
                      </a:r>
                      <a:r>
                        <a:rPr lang="en-IN" dirty="0" smtClean="0"/>
                        <a:t> </a:t>
                      </a:r>
                      <a:r>
                        <a:rPr lang="en-IN" dirty="0" smtClean="0"/>
                        <a:t>Li</a:t>
                      </a:r>
                    </a:p>
                    <a:p>
                      <a:pPr algn="just"/>
                      <a:r>
                        <a:rPr lang="en-US" dirty="0" smtClean="0"/>
                        <a:t>(2022)</a:t>
                      </a:r>
                      <a:endParaRPr lang="en-IN" dirty="0"/>
                    </a:p>
                  </a:txBody>
                  <a:tcPr/>
                </a:tc>
                <a:tc>
                  <a:txBody>
                    <a:bodyPr/>
                    <a:lstStyle/>
                    <a:p>
                      <a:pPr algn="just"/>
                      <a:r>
                        <a:rPr lang="en-US" dirty="0" smtClean="0"/>
                        <a:t>A denial-of-service flaw in Open5GS has been discovered by the Synopsys </a:t>
                      </a:r>
                      <a:r>
                        <a:rPr lang="en-US" dirty="0" err="1" smtClean="0"/>
                        <a:t>Cybersecurity</a:t>
                      </a:r>
                      <a:r>
                        <a:rPr lang="en-US" dirty="0" smtClean="0"/>
                        <a:t> Research Center (</a:t>
                      </a:r>
                      <a:r>
                        <a:rPr lang="en-US" dirty="0" err="1" smtClean="0"/>
                        <a:t>CyRC</a:t>
                      </a:r>
                      <a:r>
                        <a:rPr lang="en-US" dirty="0" smtClean="0"/>
                        <a:t>). With an AGPLv3 or commercial </a:t>
                      </a:r>
                      <a:r>
                        <a:rPr lang="en-US" dirty="0" err="1" smtClean="0"/>
                        <a:t>licence</a:t>
                      </a:r>
                      <a:r>
                        <a:rPr lang="en-US" dirty="0" smtClean="0"/>
                        <a:t>, Open5GS is an open source project that offers LTE and 5G mobile packet core network functionality. It can be used by individuals or telecom network operators to establish private LTE/5G telecom networks.</a:t>
                      </a:r>
                      <a:endParaRPr lang="en-IN" dirty="0"/>
                    </a:p>
                  </a:txBody>
                  <a:tcPr/>
                </a:tc>
                <a:tc>
                  <a:txBody>
                    <a:bodyPr/>
                    <a:lstStyle/>
                    <a:p>
                      <a:pPr algn="just"/>
                      <a:r>
                        <a:rPr lang="en-US" dirty="0" smtClean="0"/>
                        <a:t>Open5GS UPF maintains pertinent values for constructing the PFCP Session Establishment Response when it gets a PFCP Session Establishment Request.</a:t>
                      </a:r>
                      <a:endParaRPr lang="en-IN" dirty="0"/>
                    </a:p>
                  </a:txBody>
                  <a:tcPr/>
                </a:tc>
              </a:tr>
            </a:tbl>
          </a:graphicData>
        </a:graphic>
      </p:graphicFrame>
    </p:spTree>
    <p:extLst>
      <p:ext uri="{BB962C8B-B14F-4D97-AF65-F5344CB8AC3E}">
        <p14:creationId xmlns:p14="http://schemas.microsoft.com/office/powerpoint/2010/main" val="8927206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0933021"/>
              </p:ext>
            </p:extLst>
          </p:nvPr>
        </p:nvGraphicFramePr>
        <p:xfrm>
          <a:off x="1051134" y="719666"/>
          <a:ext cx="9708020" cy="528008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1.</a:t>
                      </a:r>
                      <a:endParaRPr lang="en-IN" dirty="0"/>
                    </a:p>
                  </a:txBody>
                  <a:tcPr/>
                </a:tc>
                <a:tc>
                  <a:txBody>
                    <a:bodyPr/>
                    <a:lstStyle/>
                    <a:p>
                      <a:pPr algn="just"/>
                      <a:r>
                        <a:rPr lang="en-US" dirty="0" smtClean="0"/>
                        <a:t>Topics and trends in artificial intelligence assisted human brain research .</a:t>
                      </a:r>
                      <a:endParaRPr lang="en-IN" dirty="0"/>
                    </a:p>
                  </a:txBody>
                  <a:tcPr/>
                </a:tc>
                <a:tc>
                  <a:txBody>
                    <a:bodyPr/>
                    <a:lstStyle/>
                    <a:p>
                      <a:pPr algn="just"/>
                      <a:r>
                        <a:rPr lang="de-DE" dirty="0" smtClean="0"/>
                        <a:t>Chen X, Chen J, Cheng G, Gong </a:t>
                      </a:r>
                      <a:r>
                        <a:rPr lang="de-DE" dirty="0" smtClean="0"/>
                        <a:t>T,</a:t>
                      </a:r>
                    </a:p>
                    <a:p>
                      <a:pPr algn="just"/>
                      <a:r>
                        <a:rPr lang="de-DE" dirty="0" smtClean="0"/>
                        <a:t> (2020)</a:t>
                      </a:r>
                      <a:endParaRPr lang="en-IN" dirty="0"/>
                    </a:p>
                  </a:txBody>
                  <a:tcPr/>
                </a:tc>
                <a:tc>
                  <a:txBody>
                    <a:bodyPr/>
                    <a:lstStyle/>
                    <a:p>
                      <a:pPr algn="just"/>
                      <a:r>
                        <a:rPr lang="en-US" dirty="0" smtClean="0"/>
                        <a:t>In order to automatically select important study themes from the extensive, unstructured text of AI-assisted human brain research articles from the last ten years, this paper blends structural topic modelling (STM) with </a:t>
                      </a:r>
                      <a:r>
                        <a:rPr lang="en-US" dirty="0" err="1" smtClean="0"/>
                        <a:t>bibliometric</a:t>
                      </a:r>
                      <a:r>
                        <a:rPr lang="en-US" dirty="0" smtClean="0"/>
                        <a:t> analysis.</a:t>
                      </a:r>
                      <a:endParaRPr lang="en-IN" dirty="0"/>
                    </a:p>
                  </a:txBody>
                  <a:tcPr/>
                </a:tc>
                <a:tc>
                  <a:txBody>
                    <a:bodyPr/>
                    <a:lstStyle/>
                    <a:p>
                      <a:pPr algn="just"/>
                      <a:r>
                        <a:rPr lang="en-US" dirty="0" smtClean="0"/>
                        <a:t>These results contribute to a deeper understanding of scientific and technology AI-assisted human brain research, offer insightful recommendations for resource (re)allocation, and foster successful international collaborations.</a:t>
                      </a:r>
                      <a:endParaRPr lang="en-IN" dirty="0"/>
                    </a:p>
                  </a:txBody>
                  <a:tcPr/>
                </a:tc>
              </a:tr>
            </a:tbl>
          </a:graphicData>
        </a:graphic>
      </p:graphicFrame>
    </p:spTree>
    <p:extLst>
      <p:ext uri="{BB962C8B-B14F-4D97-AF65-F5344CB8AC3E}">
        <p14:creationId xmlns:p14="http://schemas.microsoft.com/office/powerpoint/2010/main" val="826640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4753133"/>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2.</a:t>
                      </a:r>
                      <a:endParaRPr lang="en-IN" dirty="0"/>
                    </a:p>
                  </a:txBody>
                  <a:tcPr/>
                </a:tc>
                <a:tc>
                  <a:txBody>
                    <a:bodyPr/>
                    <a:lstStyle/>
                    <a:p>
                      <a:pPr algn="just"/>
                      <a:r>
                        <a:rPr lang="en-US" dirty="0" smtClean="0"/>
                        <a:t>Societal Issues Concerning the Application of Artificial Intelligence in Medicine </a:t>
                      </a:r>
                      <a:endParaRPr lang="en-IN" dirty="0"/>
                    </a:p>
                  </a:txBody>
                  <a:tcPr/>
                </a:tc>
                <a:tc>
                  <a:txBody>
                    <a:bodyPr/>
                    <a:lstStyle/>
                    <a:p>
                      <a:pPr algn="just"/>
                      <a:r>
                        <a:rPr lang="en-IN" dirty="0" smtClean="0"/>
                        <a:t>S. </a:t>
                      </a:r>
                      <a:r>
                        <a:rPr lang="en-IN" dirty="0" err="1" smtClean="0"/>
                        <a:t>Karger</a:t>
                      </a:r>
                      <a:r>
                        <a:rPr lang="en-IN" dirty="0" smtClean="0"/>
                        <a:t> AG, </a:t>
                      </a:r>
                      <a:r>
                        <a:rPr lang="en-IN" dirty="0" smtClean="0"/>
                        <a:t>Basel</a:t>
                      </a:r>
                    </a:p>
                    <a:p>
                      <a:pPr algn="just"/>
                      <a:r>
                        <a:rPr lang="en-IN" dirty="0" smtClean="0"/>
                        <a:t>(2018)</a:t>
                      </a:r>
                      <a:endParaRPr lang="en-IN" dirty="0"/>
                    </a:p>
                  </a:txBody>
                  <a:tcPr/>
                </a:tc>
                <a:tc>
                  <a:txBody>
                    <a:bodyPr/>
                    <a:lstStyle/>
                    <a:p>
                      <a:pPr algn="just"/>
                      <a:r>
                        <a:rPr lang="en-US" sz="1600" dirty="0" smtClean="0"/>
                        <a:t>We believe that each of these factors should be taken into account in order to achieve the goal of promoting the adoption of AI and ML-based technologies as well as to be in compliance with legislation that is constantly changing with regard to how digital technologies affect sensitive ethical and privacy issues. Here, we specifically want to consider how these issues affect medical applications of AI and ML.</a:t>
                      </a:r>
                      <a:endParaRPr lang="en-IN" sz="1600" dirty="0"/>
                    </a:p>
                  </a:txBody>
                  <a:tcPr/>
                </a:tc>
                <a:tc>
                  <a:txBody>
                    <a:bodyPr/>
                    <a:lstStyle/>
                    <a:p>
                      <a:pPr algn="just"/>
                      <a:r>
                        <a:rPr lang="en-US" sz="1600" dirty="0" smtClean="0"/>
                        <a:t>The social impact domains of medicine and healthcare are among those that these methods are increasingly conquering. Fairness, </a:t>
                      </a:r>
                      <a:r>
                        <a:rPr lang="en-US" sz="1600" dirty="0" err="1" smtClean="0"/>
                        <a:t>explainability</a:t>
                      </a:r>
                      <a:r>
                        <a:rPr lang="en-US" sz="1600" dirty="0" smtClean="0"/>
                        <a:t>, privacy, ethics, and regulation are just a few of the socially relevant issues that have an impact on medicine and healthcare, albeit they are not the only ones.</a:t>
                      </a:r>
                      <a:endParaRPr lang="en-IN" sz="1600" dirty="0"/>
                    </a:p>
                  </a:txBody>
                  <a:tcPr/>
                </a:tc>
              </a:tr>
            </a:tbl>
          </a:graphicData>
        </a:graphic>
      </p:graphicFrame>
    </p:spTree>
    <p:extLst>
      <p:ext uri="{BB962C8B-B14F-4D97-AF65-F5344CB8AC3E}">
        <p14:creationId xmlns:p14="http://schemas.microsoft.com/office/powerpoint/2010/main" val="39228641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3523928"/>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3.   </a:t>
                      </a:r>
                      <a:endParaRPr lang="en-IN" dirty="0"/>
                    </a:p>
                  </a:txBody>
                  <a:tcPr/>
                </a:tc>
                <a:tc>
                  <a:txBody>
                    <a:bodyPr/>
                    <a:lstStyle/>
                    <a:p>
                      <a:pPr algn="just"/>
                      <a:r>
                        <a:rPr lang="en-IN" sz="1800" b="0" i="0" u="none" strike="noStrike" kern="1200" baseline="0" dirty="0" smtClean="0">
                          <a:solidFill>
                            <a:schemeClr val="tx1"/>
                          </a:solidFill>
                          <a:latin typeface="+mn-lt"/>
                          <a:ea typeface="+mn-ea"/>
                          <a:cs typeface="+mn-cs"/>
                        </a:rPr>
                        <a:t>Crop Nutrition Diagnosis Expert System Based on Artificial Neural Networks</a:t>
                      </a:r>
                      <a:endParaRPr lang="en-IN" b="0" dirty="0"/>
                    </a:p>
                  </a:txBody>
                  <a:tcPr/>
                </a:tc>
                <a:tc>
                  <a:txBody>
                    <a:bodyPr/>
                    <a:lstStyle/>
                    <a:p>
                      <a:r>
                        <a:rPr lang="en-IN" sz="1800" b="0" i="0" u="none" strike="noStrike" kern="1200" baseline="0" dirty="0" err="1" smtClean="0">
                          <a:solidFill>
                            <a:schemeClr val="tx1"/>
                          </a:solidFill>
                          <a:latin typeface="+mn-lt"/>
                          <a:ea typeface="+mn-ea"/>
                          <a:cs typeface="+mn-cs"/>
                        </a:rPr>
                        <a:t>Haiyan</a:t>
                      </a:r>
                      <a:r>
                        <a:rPr lang="en-IN" sz="1800" b="0" i="0" u="none" strike="noStrike" kern="1200" baseline="0" dirty="0" smtClean="0">
                          <a:solidFill>
                            <a:schemeClr val="tx1"/>
                          </a:solidFill>
                          <a:latin typeface="+mn-lt"/>
                          <a:ea typeface="+mn-ea"/>
                          <a:cs typeface="+mn-cs"/>
                        </a:rPr>
                        <a:t> Song, Yong </a:t>
                      </a:r>
                      <a:r>
                        <a:rPr lang="en-IN" sz="1800" b="0" i="0" u="none" strike="noStrike" kern="1200" baseline="0" dirty="0" smtClean="0">
                          <a:solidFill>
                            <a:schemeClr val="tx1"/>
                          </a:solidFill>
                          <a:latin typeface="+mn-lt"/>
                          <a:ea typeface="+mn-ea"/>
                          <a:cs typeface="+mn-cs"/>
                        </a:rPr>
                        <a:t>He</a:t>
                      </a:r>
                    </a:p>
                    <a:p>
                      <a:r>
                        <a:rPr lang="en-US" sz="1800" b="0" i="0" u="none" strike="noStrike" kern="1200" baseline="0" dirty="0" smtClean="0">
                          <a:solidFill>
                            <a:schemeClr val="tx1"/>
                          </a:solidFill>
                          <a:latin typeface="+mn-lt"/>
                          <a:ea typeface="+mn-ea"/>
                          <a:cs typeface="+mn-cs"/>
                        </a:rPr>
                        <a:t>(2010)</a:t>
                      </a:r>
                      <a:endParaRPr lang="en-IN" sz="1800" b="0" i="0" u="none" strike="noStrike" kern="1200" baseline="0" dirty="0" smtClean="0">
                        <a:solidFill>
                          <a:schemeClr val="tx1"/>
                        </a:solidFill>
                        <a:latin typeface="+mn-lt"/>
                        <a:ea typeface="+mn-ea"/>
                        <a:cs typeface="+mn-cs"/>
                      </a:endParaRPr>
                    </a:p>
                  </a:txBody>
                  <a:tcPr/>
                </a:tc>
                <a:tc>
                  <a:txBody>
                    <a:bodyPr/>
                    <a:lstStyle/>
                    <a:p>
                      <a:r>
                        <a:rPr lang="en-US" sz="1400" dirty="0" smtClean="0"/>
                        <a:t>The goal of this study was to develop a smart, portable diagnosis device that would assist inexperienced farmers in early detection and treatment of nutritional problems. Inexperienced farmers will benefit from </a:t>
                      </a:r>
                      <a:r>
                        <a:rPr lang="en-US" sz="1400" dirty="0" err="1" smtClean="0"/>
                        <a:t>minimising</a:t>
                      </a:r>
                      <a:r>
                        <a:rPr lang="en-US" sz="1400" dirty="0" smtClean="0"/>
                        <a:t> losses and precise </a:t>
                      </a:r>
                      <a:r>
                        <a:rPr lang="en-US" sz="1400" dirty="0" err="1" smtClean="0"/>
                        <a:t>fertiliser</a:t>
                      </a:r>
                      <a:r>
                        <a:rPr lang="en-US" sz="1400" dirty="0" smtClean="0"/>
                        <a:t> application. Artificial neural networks (ANN) were suggested as a way to guarantee the validity of system reasoning. In order to accommodate spot </a:t>
                      </a:r>
                      <a:r>
                        <a:rPr lang="en-US" sz="1400" dirty="0" err="1" smtClean="0"/>
                        <a:t>utilising</a:t>
                      </a:r>
                      <a:r>
                        <a:rPr lang="en-US" sz="1400" dirty="0" smtClean="0"/>
                        <a:t>, a microcomputer, a novel technology, was also included in this system</a:t>
                      </a:r>
                      <a:r>
                        <a:rPr lang="en-US" dirty="0" smtClean="0"/>
                        <a:t>.</a:t>
                      </a:r>
                      <a:endParaRPr lang="en-IN" dirty="0"/>
                    </a:p>
                  </a:txBody>
                  <a:tcPr/>
                </a:tc>
                <a:tc>
                  <a:txBody>
                    <a:bodyPr/>
                    <a:lstStyle/>
                    <a:p>
                      <a:pPr algn="just"/>
                      <a:r>
                        <a:rPr lang="en-US" dirty="0" smtClean="0"/>
                        <a:t>The findings indicated that less than 8% of diagnoses were incorrect. It demonstrated the model's viability and offered a fresh approach for the expert system for nutrition diagnostics.</a:t>
                      </a:r>
                      <a:endParaRPr lang="en-IN" dirty="0"/>
                    </a:p>
                  </a:txBody>
                  <a:tcPr/>
                </a:tc>
              </a:tr>
            </a:tbl>
          </a:graphicData>
        </a:graphic>
      </p:graphicFrame>
    </p:spTree>
    <p:extLst>
      <p:ext uri="{BB962C8B-B14F-4D97-AF65-F5344CB8AC3E}">
        <p14:creationId xmlns:p14="http://schemas.microsoft.com/office/powerpoint/2010/main" val="9175819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8877005"/>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4.</a:t>
                      </a:r>
                      <a:endParaRPr lang="en-IN" dirty="0"/>
                    </a:p>
                  </a:txBody>
                  <a:tcPr/>
                </a:tc>
                <a:tc>
                  <a:txBody>
                    <a:bodyPr/>
                    <a:lstStyle/>
                    <a:p>
                      <a:pPr algn="just"/>
                      <a:r>
                        <a:rPr lang="en-IN" sz="1800" b="0" i="0" u="none" strike="noStrike" kern="1200" baseline="0" dirty="0" smtClean="0">
                          <a:solidFill>
                            <a:schemeClr val="tx1"/>
                          </a:solidFill>
                          <a:latin typeface="+mn-lt"/>
                          <a:ea typeface="+mn-ea"/>
                          <a:cs typeface="+mn-cs"/>
                        </a:rPr>
                        <a:t>Artificial Intelligence in Nutrients Science Research</a:t>
                      </a:r>
                      <a:endParaRPr lang="en-IN" b="0" dirty="0"/>
                    </a:p>
                  </a:txBody>
                  <a:tcPr/>
                </a:tc>
                <a:tc>
                  <a:txBody>
                    <a:bodyPr/>
                    <a:lstStyle/>
                    <a:p>
                      <a:r>
                        <a:rPr lang="en-IN" sz="1800" b="0" kern="1200" dirty="0" err="1" smtClean="0">
                          <a:solidFill>
                            <a:schemeClr val="tx1"/>
                          </a:solidFill>
                          <a:effectLst/>
                          <a:latin typeface="+mn-lt"/>
                          <a:ea typeface="+mn-ea"/>
                          <a:cs typeface="+mn-cs"/>
                        </a:rPr>
                        <a:t>Jarosław</a:t>
                      </a:r>
                      <a:r>
                        <a:rPr lang="en-IN" sz="1800" b="0" kern="1200" dirty="0" smtClean="0">
                          <a:solidFill>
                            <a:schemeClr val="tx1"/>
                          </a:solidFill>
                          <a:effectLst/>
                          <a:latin typeface="+mn-lt"/>
                          <a:ea typeface="+mn-ea"/>
                          <a:cs typeface="+mn-cs"/>
                        </a:rPr>
                        <a:t> </a:t>
                      </a:r>
                      <a:r>
                        <a:rPr lang="en-IN" sz="1800" b="0" kern="1200" dirty="0" err="1" smtClean="0">
                          <a:solidFill>
                            <a:schemeClr val="tx1"/>
                          </a:solidFill>
                          <a:effectLst/>
                          <a:latin typeface="+mn-lt"/>
                          <a:ea typeface="+mn-ea"/>
                          <a:cs typeface="+mn-cs"/>
                        </a:rPr>
                        <a:t>Sak</a:t>
                      </a:r>
                      <a:r>
                        <a:rPr lang="en-IN" sz="1800" b="0" kern="1200" dirty="0" smtClean="0">
                          <a:solidFill>
                            <a:schemeClr val="tx1"/>
                          </a:solidFill>
                          <a:effectLst/>
                          <a:latin typeface="+mn-lt"/>
                          <a:ea typeface="+mn-ea"/>
                          <a:cs typeface="+mn-cs"/>
                        </a:rPr>
                        <a:t>  and Magdalena </a:t>
                      </a:r>
                      <a:r>
                        <a:rPr lang="en-IN" sz="1800" b="0" kern="1200" dirty="0" err="1" smtClean="0">
                          <a:solidFill>
                            <a:schemeClr val="tx1"/>
                          </a:solidFill>
                          <a:effectLst/>
                          <a:latin typeface="+mn-lt"/>
                          <a:ea typeface="+mn-ea"/>
                          <a:cs typeface="+mn-cs"/>
                        </a:rPr>
                        <a:t>Suchodolska</a:t>
                      </a:r>
                      <a:r>
                        <a:rPr lang="en-IN" sz="1800" b="0" kern="1200" dirty="0" smtClean="0">
                          <a:solidFill>
                            <a:schemeClr val="tx1"/>
                          </a:solidFill>
                          <a:effectLst/>
                          <a:latin typeface="+mn-lt"/>
                          <a:ea typeface="+mn-ea"/>
                          <a:cs typeface="+mn-cs"/>
                        </a:rPr>
                        <a:t> </a:t>
                      </a:r>
                      <a:endParaRPr lang="en-IN" sz="1800" b="0" kern="1200" dirty="0" smtClean="0">
                        <a:solidFill>
                          <a:schemeClr val="tx1"/>
                        </a:solidFill>
                        <a:effectLst/>
                        <a:latin typeface="+mn-lt"/>
                        <a:ea typeface="+mn-ea"/>
                        <a:cs typeface="+mn-cs"/>
                      </a:endParaRPr>
                    </a:p>
                    <a:p>
                      <a:r>
                        <a:rPr lang="en-US" sz="1800" b="0" kern="1200" dirty="0" smtClean="0">
                          <a:solidFill>
                            <a:schemeClr val="tx1"/>
                          </a:solidFill>
                          <a:effectLst/>
                          <a:latin typeface="+mn-lt"/>
                          <a:ea typeface="+mn-ea"/>
                          <a:cs typeface="+mn-cs"/>
                        </a:rPr>
                        <a:t>(2021)</a:t>
                      </a:r>
                      <a:endParaRPr lang="en-IN" sz="1800" b="0" kern="1200" dirty="0">
                        <a:solidFill>
                          <a:schemeClr val="tx1"/>
                        </a:solidFill>
                        <a:effectLst/>
                        <a:latin typeface="+mn-lt"/>
                        <a:ea typeface="+mn-ea"/>
                        <a:cs typeface="+mn-cs"/>
                      </a:endParaRPr>
                    </a:p>
                  </a:txBody>
                  <a:tcPr/>
                </a:tc>
                <a:tc>
                  <a:txBody>
                    <a:bodyPr/>
                    <a:lstStyle/>
                    <a:p>
                      <a:pPr algn="just"/>
                      <a:r>
                        <a:rPr lang="en-US" dirty="0" smtClean="0"/>
                        <a:t> In the latter decade of the 20th century, applications for search engines helped make the usage of ML algorithms more common. With the employment of ever-more sophisticated ML algorithms, there were great hopes for substantial breakthroughs in the field of organic synthesis in the ensuing decades.</a:t>
                      </a:r>
                      <a:endParaRPr lang="en-IN" dirty="0"/>
                    </a:p>
                  </a:txBody>
                  <a:tcPr/>
                </a:tc>
                <a:tc>
                  <a:txBody>
                    <a:bodyPr/>
                    <a:lstStyle/>
                    <a:p>
                      <a:pPr algn="just"/>
                      <a:r>
                        <a:rPr lang="en-US" dirty="0" smtClean="0"/>
                        <a:t>Should take into account the potential for developing AI systems to coordinate nutritional epidemiology with both biological and clinical nutrient research.</a:t>
                      </a:r>
                      <a:endParaRPr lang="en-IN" dirty="0"/>
                    </a:p>
                  </a:txBody>
                  <a:tcPr/>
                </a:tc>
              </a:tr>
            </a:tbl>
          </a:graphicData>
        </a:graphic>
      </p:graphicFrame>
    </p:spTree>
    <p:extLst>
      <p:ext uri="{BB962C8B-B14F-4D97-AF65-F5344CB8AC3E}">
        <p14:creationId xmlns:p14="http://schemas.microsoft.com/office/powerpoint/2010/main" val="4864735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82914698"/>
              </p:ext>
            </p:extLst>
          </p:nvPr>
        </p:nvGraphicFramePr>
        <p:xfrm>
          <a:off x="1051134" y="719666"/>
          <a:ext cx="9708020" cy="555440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5.</a:t>
                      </a:r>
                      <a:endParaRPr lang="en-IN" dirty="0"/>
                    </a:p>
                  </a:txBody>
                  <a:tcPr/>
                </a:tc>
                <a:tc>
                  <a:txBody>
                    <a:bodyPr/>
                    <a:lstStyle/>
                    <a:p>
                      <a:pPr algn="just"/>
                      <a:r>
                        <a:rPr lang="en-US" dirty="0" smtClean="0"/>
                        <a:t> Evaluation of a Consumer Fitness-Tracking Device to </a:t>
                      </a:r>
                      <a:r>
                        <a:rPr lang="en-US" dirty="0" err="1" smtClean="0"/>
                        <a:t>AssessSleep</a:t>
                      </a:r>
                      <a:r>
                        <a:rPr lang="en-US" dirty="0" smtClean="0"/>
                        <a:t> in Adults</a:t>
                      </a:r>
                      <a:endParaRPr lang="en-IN" dirty="0"/>
                    </a:p>
                  </a:txBody>
                  <a:tcPr/>
                </a:tc>
                <a:tc>
                  <a:txBody>
                    <a:bodyPr/>
                    <a:lstStyle/>
                    <a:p>
                      <a:pPr algn="just"/>
                      <a:r>
                        <a:rPr lang="en-IN" dirty="0" err="1" smtClean="0"/>
                        <a:t>Massimiliano</a:t>
                      </a:r>
                      <a:r>
                        <a:rPr lang="en-IN" dirty="0" smtClean="0"/>
                        <a:t> de </a:t>
                      </a:r>
                      <a:r>
                        <a:rPr lang="en-IN" dirty="0" err="1" smtClean="0"/>
                        <a:t>Zambotti</a:t>
                      </a:r>
                      <a:r>
                        <a:rPr lang="en-IN" dirty="0" smtClean="0"/>
                        <a:t>, PhD1, Stephanie </a:t>
                      </a:r>
                      <a:r>
                        <a:rPr lang="en-IN" dirty="0" err="1" smtClean="0"/>
                        <a:t>Claudatos</a:t>
                      </a:r>
                      <a:r>
                        <a:rPr lang="en-IN" dirty="0" smtClean="0"/>
                        <a:t>, BS1, Sarah </a:t>
                      </a:r>
                      <a:r>
                        <a:rPr lang="en-IN" dirty="0" err="1" smtClean="0"/>
                        <a:t>Inkelis</a:t>
                      </a:r>
                      <a:r>
                        <a:rPr lang="en-IN" dirty="0" smtClean="0"/>
                        <a:t>, BS1, Ian M.</a:t>
                      </a:r>
                    </a:p>
                    <a:p>
                      <a:pPr algn="just"/>
                      <a:r>
                        <a:rPr lang="en-IN" dirty="0" smtClean="0"/>
                        <a:t> </a:t>
                      </a:r>
                      <a:r>
                        <a:rPr lang="en-IN" dirty="0" smtClean="0"/>
                        <a:t>(2015)</a:t>
                      </a:r>
                      <a:endParaRPr lang="en-IN" dirty="0"/>
                    </a:p>
                  </a:txBody>
                  <a:tcPr/>
                </a:tc>
                <a:tc>
                  <a:txBody>
                    <a:bodyPr/>
                    <a:lstStyle/>
                    <a:p>
                      <a:r>
                        <a:rPr lang="en-US" dirty="0" smtClean="0"/>
                        <a:t>The number of wearable fitness tracker devices is </a:t>
                      </a:r>
                      <a:r>
                        <a:rPr lang="en-US" dirty="0" err="1" smtClean="0"/>
                        <a:t>rising.Smart</a:t>
                      </a:r>
                      <a:r>
                        <a:rPr lang="en-US" dirty="0" smtClean="0"/>
                        <a:t> "</a:t>
                      </a:r>
                      <a:r>
                        <a:rPr lang="en-US" dirty="0" err="1" smtClean="0"/>
                        <a:t>wearables</a:t>
                      </a:r>
                      <a:r>
                        <a:rPr lang="en-US" dirty="0" smtClean="0"/>
                        <a:t>" are part of our daily lives and provide on- and offline feedback on our </a:t>
                      </a:r>
                      <a:r>
                        <a:rPr lang="en-US" dirty="0" err="1" smtClean="0"/>
                        <a:t>behaviour</a:t>
                      </a:r>
                      <a:r>
                        <a:rPr lang="en-US" dirty="0" smtClean="0"/>
                        <a:t> through real-time data integrating our physiologic and electronic worlds. Particularly, the popularity of fitness-monitoring gadgets has recently skyrocketed, and recording one's daily activities has become commonplace.</a:t>
                      </a:r>
                      <a:endParaRPr lang="en-IN" dirty="0"/>
                    </a:p>
                  </a:txBody>
                  <a:tcPr/>
                </a:tc>
                <a:tc>
                  <a:txBody>
                    <a:bodyPr/>
                    <a:lstStyle/>
                    <a:p>
                      <a:pPr algn="just"/>
                      <a:r>
                        <a:rPr lang="en-US" dirty="0" smtClean="0"/>
                        <a:t>These fitness tracker devices may be an appealing substitute to regular </a:t>
                      </a:r>
                      <a:r>
                        <a:rPr lang="en-US" dirty="0" err="1" smtClean="0"/>
                        <a:t>actigraphy</a:t>
                      </a:r>
                      <a:r>
                        <a:rPr lang="en-US" dirty="0" smtClean="0"/>
                        <a:t> in tracking daily sleep-wake patterns over multiple days due to their low cost and wide availability.</a:t>
                      </a:r>
                      <a:endParaRPr lang="en-IN" dirty="0"/>
                    </a:p>
                  </a:txBody>
                  <a:tcPr/>
                </a:tc>
              </a:tr>
            </a:tbl>
          </a:graphicData>
        </a:graphic>
      </p:graphicFrame>
    </p:spTree>
    <p:extLst>
      <p:ext uri="{BB962C8B-B14F-4D97-AF65-F5344CB8AC3E}">
        <p14:creationId xmlns:p14="http://schemas.microsoft.com/office/powerpoint/2010/main" val="39513796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35294765"/>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6.</a:t>
                      </a:r>
                      <a:endParaRPr lang="en-IN" dirty="0"/>
                    </a:p>
                  </a:txBody>
                  <a:tcPr/>
                </a:tc>
                <a:tc>
                  <a:txBody>
                    <a:bodyPr/>
                    <a:lstStyle/>
                    <a:p>
                      <a:pPr algn="just"/>
                      <a:r>
                        <a:rPr lang="en-US" dirty="0" smtClean="0"/>
                        <a:t> A New Deep Learning-based Food Recognition System for Dietary Assessment                on An Edge Computing Service Infrastructure.</a:t>
                      </a:r>
                      <a:endParaRPr lang="en-IN" dirty="0"/>
                    </a:p>
                  </a:txBody>
                  <a:tcPr/>
                </a:tc>
                <a:tc>
                  <a:txBody>
                    <a:bodyPr/>
                    <a:lstStyle/>
                    <a:p>
                      <a:pPr algn="just"/>
                      <a:r>
                        <a:rPr lang="en-IN" sz="1800" kern="1200" dirty="0" smtClean="0">
                          <a:solidFill>
                            <a:schemeClr val="tx1"/>
                          </a:solidFill>
                          <a:effectLst/>
                          <a:latin typeface="+mn-lt"/>
                          <a:ea typeface="+mn-ea"/>
                          <a:cs typeface="+mn-cs"/>
                        </a:rPr>
                        <a:t>Chang Liu, Yu Cao,  Yan </a:t>
                      </a:r>
                      <a:r>
                        <a:rPr lang="en-IN" sz="1800" kern="1200" dirty="0" err="1" smtClean="0">
                          <a:solidFill>
                            <a:schemeClr val="tx1"/>
                          </a:solidFill>
                          <a:effectLst/>
                          <a:latin typeface="+mn-lt"/>
                          <a:ea typeface="+mn-ea"/>
                          <a:cs typeface="+mn-cs"/>
                        </a:rPr>
                        <a:t>Luo</a:t>
                      </a:r>
                      <a:r>
                        <a:rPr lang="en-IN" sz="1800" kern="1200" dirty="0" smtClean="0">
                          <a:solidFill>
                            <a:schemeClr val="tx1"/>
                          </a:solidFill>
                          <a:effectLst/>
                          <a:latin typeface="+mn-lt"/>
                          <a:ea typeface="+mn-ea"/>
                          <a:cs typeface="+mn-cs"/>
                        </a:rPr>
                        <a:t>, , </a:t>
                      </a:r>
                      <a:r>
                        <a:rPr lang="en-IN" sz="1800" kern="1200" dirty="0" err="1" smtClean="0">
                          <a:solidFill>
                            <a:schemeClr val="tx1"/>
                          </a:solidFill>
                          <a:effectLst/>
                          <a:latin typeface="+mn-lt"/>
                          <a:ea typeface="+mn-ea"/>
                          <a:cs typeface="+mn-cs"/>
                        </a:rPr>
                        <a:t>Guanling</a:t>
                      </a:r>
                      <a:r>
                        <a:rPr lang="en-IN" sz="1800" kern="1200" dirty="0" smtClean="0">
                          <a:solidFill>
                            <a:schemeClr val="tx1"/>
                          </a:solidFill>
                          <a:effectLst/>
                          <a:latin typeface="+mn-lt"/>
                          <a:ea typeface="+mn-ea"/>
                          <a:cs typeface="+mn-cs"/>
                        </a:rPr>
                        <a:t> Chen, </a:t>
                      </a:r>
                      <a:r>
                        <a:rPr lang="en-IN" sz="1800" kern="1200" dirty="0" err="1" smtClean="0">
                          <a:solidFill>
                            <a:schemeClr val="tx1"/>
                          </a:solidFill>
                          <a:effectLst/>
                          <a:latin typeface="+mn-lt"/>
                          <a:ea typeface="+mn-ea"/>
                          <a:cs typeface="+mn-cs"/>
                        </a:rPr>
                        <a:t>Vinod</a:t>
                      </a:r>
                      <a:r>
                        <a:rPr lang="en-IN" sz="1800" kern="1200" dirty="0" smtClean="0">
                          <a:solidFill>
                            <a:schemeClr val="tx1"/>
                          </a:solidFill>
                          <a:effectLst/>
                          <a:latin typeface="+mn-lt"/>
                          <a:ea typeface="+mn-ea"/>
                          <a:cs typeface="+mn-cs"/>
                        </a:rPr>
                        <a:t> </a:t>
                      </a:r>
                      <a:r>
                        <a:rPr lang="en-IN" sz="1800" kern="1200" dirty="0" err="1" smtClean="0">
                          <a:solidFill>
                            <a:schemeClr val="tx1"/>
                          </a:solidFill>
                          <a:effectLst/>
                          <a:latin typeface="+mn-lt"/>
                          <a:ea typeface="+mn-ea"/>
                          <a:cs typeface="+mn-cs"/>
                        </a:rPr>
                        <a:t>Vokkarane</a:t>
                      </a:r>
                      <a:r>
                        <a:rPr lang="en-IN" sz="1800" kern="1200" dirty="0" smtClean="0">
                          <a:solidFill>
                            <a:schemeClr val="tx1"/>
                          </a:solidFill>
                          <a:effectLst/>
                          <a:latin typeface="+mn-lt"/>
                          <a:ea typeface="+mn-ea"/>
                          <a:cs typeface="+mn-cs"/>
                        </a:rPr>
                        <a:t> ,</a:t>
                      </a:r>
                      <a:r>
                        <a:rPr lang="en-IN" sz="1800" kern="1200" dirty="0" err="1" smtClean="0">
                          <a:solidFill>
                            <a:schemeClr val="tx1"/>
                          </a:solidFill>
                          <a:effectLst/>
                          <a:latin typeface="+mn-lt"/>
                          <a:ea typeface="+mn-ea"/>
                          <a:cs typeface="+mn-cs"/>
                        </a:rPr>
                        <a:t>Yunsheng</a:t>
                      </a:r>
                      <a:r>
                        <a:rPr lang="en-IN" sz="1800" kern="1200" dirty="0" smtClean="0">
                          <a:solidFill>
                            <a:schemeClr val="tx1"/>
                          </a:solidFill>
                          <a:effectLst/>
                          <a:latin typeface="+mn-lt"/>
                          <a:ea typeface="+mn-ea"/>
                          <a:cs typeface="+mn-cs"/>
                        </a:rPr>
                        <a:t> Ma, </a:t>
                      </a:r>
                      <a:r>
                        <a:rPr lang="en-IN" sz="1800" kern="1200" dirty="0" err="1" smtClean="0">
                          <a:solidFill>
                            <a:schemeClr val="tx1"/>
                          </a:solidFill>
                          <a:effectLst/>
                          <a:latin typeface="+mn-lt"/>
                          <a:ea typeface="+mn-ea"/>
                          <a:cs typeface="+mn-cs"/>
                        </a:rPr>
                        <a:t>Songqing</a:t>
                      </a:r>
                      <a:r>
                        <a:rPr lang="en-IN" sz="1800" kern="1200" dirty="0" smtClean="0">
                          <a:solidFill>
                            <a:schemeClr val="tx1"/>
                          </a:solidFill>
                          <a:effectLst/>
                          <a:latin typeface="+mn-lt"/>
                          <a:ea typeface="+mn-ea"/>
                          <a:cs typeface="+mn-cs"/>
                        </a:rPr>
                        <a:t> Chen, </a:t>
                      </a:r>
                      <a:r>
                        <a:rPr lang="en-IN" sz="1800" kern="1200" dirty="0" err="1" smtClean="0">
                          <a:solidFill>
                            <a:schemeClr val="tx1"/>
                          </a:solidFill>
                          <a:effectLst/>
                          <a:latin typeface="+mn-lt"/>
                          <a:ea typeface="+mn-ea"/>
                          <a:cs typeface="+mn-cs"/>
                        </a:rPr>
                        <a:t>Peng</a:t>
                      </a:r>
                      <a:r>
                        <a:rPr lang="en-IN" sz="1800" kern="1200" dirty="0" smtClean="0">
                          <a:solidFill>
                            <a:schemeClr val="tx1"/>
                          </a:solidFill>
                          <a:effectLst/>
                          <a:latin typeface="+mn-lt"/>
                          <a:ea typeface="+mn-ea"/>
                          <a:cs typeface="+mn-cs"/>
                        </a:rPr>
                        <a:t> </a:t>
                      </a:r>
                      <a:r>
                        <a:rPr lang="en-IN" sz="1800" kern="1200" dirty="0" err="1" smtClean="0">
                          <a:solidFill>
                            <a:schemeClr val="tx1"/>
                          </a:solidFill>
                          <a:effectLst/>
                          <a:latin typeface="+mn-lt"/>
                          <a:ea typeface="+mn-ea"/>
                          <a:cs typeface="+mn-cs"/>
                        </a:rPr>
                        <a:t>Hou</a:t>
                      </a:r>
                      <a:endParaRPr lang="en-IN" sz="1800" kern="1200" dirty="0" smtClean="0">
                        <a:solidFill>
                          <a:schemeClr val="tx1"/>
                        </a:solidFill>
                        <a:effectLst/>
                        <a:latin typeface="+mn-lt"/>
                        <a:ea typeface="+mn-ea"/>
                        <a:cs typeface="+mn-cs"/>
                      </a:endParaRPr>
                    </a:p>
                    <a:p>
                      <a:pPr algn="just"/>
                      <a:r>
                        <a:rPr lang="en-US" sz="1800" kern="1200" dirty="0" smtClean="0">
                          <a:solidFill>
                            <a:schemeClr val="tx1"/>
                          </a:solidFill>
                          <a:effectLst/>
                          <a:latin typeface="+mn-lt"/>
                          <a:ea typeface="+mn-ea"/>
                          <a:cs typeface="+mn-cs"/>
                        </a:rPr>
                        <a:t>(2017)</a:t>
                      </a:r>
                      <a:endParaRPr lang="en-IN" sz="1800" kern="1200" dirty="0">
                        <a:solidFill>
                          <a:schemeClr val="tx1"/>
                        </a:solidFill>
                        <a:effectLst/>
                        <a:latin typeface="+mn-lt"/>
                        <a:ea typeface="+mn-ea"/>
                        <a:cs typeface="+mn-cs"/>
                      </a:endParaRPr>
                    </a:p>
                  </a:txBody>
                  <a:tcPr/>
                </a:tc>
                <a:tc>
                  <a:txBody>
                    <a:bodyPr/>
                    <a:lstStyle/>
                    <a:p>
                      <a:pPr algn="just"/>
                      <a:r>
                        <a:rPr lang="en-US" dirty="0" smtClean="0"/>
                        <a:t>The suggested system succeeded in achieving three goals:  improving food recognition accuracy over previous work; cutting response time to the bare minimum of existing systems; and reducing energy usage to almost the bare minimum of the state-of-the-art.</a:t>
                      </a:r>
                      <a:endParaRPr lang="en-IN" dirty="0"/>
                    </a:p>
                  </a:txBody>
                  <a:tcPr/>
                </a:tc>
                <a:tc>
                  <a:txBody>
                    <a:bodyPr/>
                    <a:lstStyle/>
                    <a:p>
                      <a:pPr algn="just"/>
                      <a:r>
                        <a:rPr lang="en-US" dirty="0" smtClean="0"/>
                        <a:t>To develop novel deep learning-based visual food recognition algorithms to achieve the best-in-class recognition</a:t>
                      </a:r>
                      <a:endParaRPr lang="en-IN" dirty="0"/>
                    </a:p>
                  </a:txBody>
                  <a:tcPr/>
                </a:tc>
              </a:tr>
            </a:tbl>
          </a:graphicData>
        </a:graphic>
      </p:graphicFrame>
    </p:spTree>
    <p:extLst>
      <p:ext uri="{BB962C8B-B14F-4D97-AF65-F5344CB8AC3E}">
        <p14:creationId xmlns:p14="http://schemas.microsoft.com/office/powerpoint/2010/main" val="8408449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34718858"/>
              </p:ext>
            </p:extLst>
          </p:nvPr>
        </p:nvGraphicFramePr>
        <p:xfrm>
          <a:off x="1051134" y="719666"/>
          <a:ext cx="9708020" cy="515129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7. </a:t>
                      </a:r>
                      <a:endParaRPr lang="en-IN" dirty="0"/>
                    </a:p>
                  </a:txBody>
                  <a:tcPr/>
                </a:tc>
                <a:tc>
                  <a:txBody>
                    <a:bodyPr/>
                    <a:lstStyle/>
                    <a:p>
                      <a:pPr algn="just"/>
                      <a:r>
                        <a:rPr lang="en-IN" dirty="0" smtClean="0"/>
                        <a:t>AI-Based Dietician.</a:t>
                      </a:r>
                      <a:endParaRPr lang="en-IN" dirty="0"/>
                    </a:p>
                  </a:txBody>
                  <a:tcPr/>
                </a:tc>
                <a:tc>
                  <a:txBody>
                    <a:bodyPr/>
                    <a:lstStyle/>
                    <a:p>
                      <a:pPr algn="just"/>
                      <a:r>
                        <a:rPr lang="en-IN" dirty="0" err="1" smtClean="0"/>
                        <a:t>Venkata</a:t>
                      </a:r>
                      <a:r>
                        <a:rPr lang="en-IN" dirty="0" smtClean="0"/>
                        <a:t> </a:t>
                      </a:r>
                      <a:r>
                        <a:rPr lang="en-IN" dirty="0" err="1" smtClean="0"/>
                        <a:t>Sai</a:t>
                      </a:r>
                      <a:r>
                        <a:rPr lang="en-IN" dirty="0" smtClean="0"/>
                        <a:t> </a:t>
                      </a:r>
                      <a:r>
                        <a:rPr lang="en-IN" dirty="0" err="1" smtClean="0"/>
                        <a:t>Prashanth</a:t>
                      </a:r>
                      <a:r>
                        <a:rPr lang="en-IN" dirty="0" smtClean="0"/>
                        <a:t>  , </a:t>
                      </a:r>
                      <a:r>
                        <a:rPr lang="en-IN" dirty="0" err="1" smtClean="0"/>
                        <a:t>Vaishnavi</a:t>
                      </a:r>
                      <a:r>
                        <a:rPr lang="en-IN" dirty="0" smtClean="0"/>
                        <a:t> Kulkarni , </a:t>
                      </a:r>
                      <a:r>
                        <a:rPr lang="en-IN" dirty="0" err="1" smtClean="0"/>
                        <a:t>Thota</a:t>
                      </a:r>
                      <a:r>
                        <a:rPr lang="en-IN" dirty="0" smtClean="0"/>
                        <a:t> </a:t>
                      </a:r>
                      <a:r>
                        <a:rPr lang="en-IN" dirty="0" err="1" smtClean="0"/>
                        <a:t>Lokeswaranath</a:t>
                      </a:r>
                      <a:r>
                        <a:rPr lang="en-IN" dirty="0" smtClean="0"/>
                        <a:t> , </a:t>
                      </a:r>
                      <a:r>
                        <a:rPr lang="en-IN" dirty="0" err="1" smtClean="0"/>
                        <a:t>Dr.Kavitha</a:t>
                      </a:r>
                      <a:r>
                        <a:rPr lang="en-IN" dirty="0" smtClean="0"/>
                        <a:t> </a:t>
                      </a:r>
                      <a:r>
                        <a:rPr lang="en-IN" dirty="0" smtClean="0"/>
                        <a:t>C</a:t>
                      </a:r>
                    </a:p>
                    <a:p>
                      <a:pPr algn="just"/>
                      <a:r>
                        <a:rPr lang="en-US" dirty="0" smtClean="0"/>
                        <a:t>(2014)</a:t>
                      </a:r>
                      <a:endParaRPr lang="en-IN" dirty="0"/>
                    </a:p>
                  </a:txBody>
                  <a:tcPr/>
                </a:tc>
                <a:tc>
                  <a:txBody>
                    <a:bodyPr/>
                    <a:lstStyle/>
                    <a:p>
                      <a:pPr algn="just"/>
                      <a:r>
                        <a:rPr lang="en-US" dirty="0" smtClean="0"/>
                        <a:t>This study suggests using an expert system to provide a </a:t>
                      </a:r>
                      <a:r>
                        <a:rPr lang="en-US" dirty="0" err="1" smtClean="0"/>
                        <a:t>customised</a:t>
                      </a:r>
                      <a:r>
                        <a:rPr lang="en-US" dirty="0" smtClean="0"/>
                        <a:t> nutrition plan. The system is made up of a recommender module that employs computer algorithms to suggest tailored diet regimens based on details like age, gender, height, weight, allergies, and personal preferences.</a:t>
                      </a:r>
                      <a:endParaRPr lang="en-IN" dirty="0"/>
                    </a:p>
                  </a:txBody>
                  <a:tcPr/>
                </a:tc>
                <a:tc>
                  <a:txBody>
                    <a:bodyPr/>
                    <a:lstStyle/>
                    <a:p>
                      <a:pPr algn="just"/>
                      <a:r>
                        <a:rPr lang="en-US" dirty="0" smtClean="0"/>
                        <a:t>Determines the user's BMI and BMR, suggests a diet plan, and, if the user is dissatisfied with the suggested diet plan, generates a different one.</a:t>
                      </a:r>
                      <a:endParaRPr lang="en-IN" dirty="0"/>
                    </a:p>
                  </a:txBody>
                  <a:tcPr/>
                </a:tc>
              </a:tr>
            </a:tbl>
          </a:graphicData>
        </a:graphic>
      </p:graphicFrame>
    </p:spTree>
    <p:extLst>
      <p:ext uri="{BB962C8B-B14F-4D97-AF65-F5344CB8AC3E}">
        <p14:creationId xmlns:p14="http://schemas.microsoft.com/office/powerpoint/2010/main" val="15252721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81847755"/>
              </p:ext>
            </p:extLst>
          </p:nvPr>
        </p:nvGraphicFramePr>
        <p:xfrm>
          <a:off x="1051134" y="719666"/>
          <a:ext cx="9708020" cy="5280085"/>
        </p:xfrm>
        <a:graphic>
          <a:graphicData uri="http://schemas.openxmlformats.org/drawingml/2006/table">
            <a:tbl>
              <a:tblPr firstRow="1" bandRow="1">
                <a:tableStyleId>{616DA210-FB5B-4158-B5E0-FEB733F419BA}</a:tableStyleId>
              </a:tblPr>
              <a:tblGrid>
                <a:gridCol w="828941"/>
                <a:gridCol w="2221906"/>
                <a:gridCol w="1692068"/>
                <a:gridCol w="2760291"/>
                <a:gridCol w="2204814"/>
              </a:tblGrid>
              <a:tr h="1348165">
                <a:tc>
                  <a:txBody>
                    <a:bodyPr/>
                    <a:lstStyle/>
                    <a:p>
                      <a:pPr algn="r">
                        <a:lnSpc>
                          <a:spcPct val="300000"/>
                        </a:lnSpc>
                      </a:pPr>
                      <a:r>
                        <a:rPr lang="en-US" dirty="0" smtClean="0">
                          <a:latin typeface="Arial Rounded MT Bold" panose="020F0704030504030204" pitchFamily="34" charset="0"/>
                        </a:rPr>
                        <a:t>S.NO</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TITLE</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AUTHOR</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BRIEFED</a:t>
                      </a:r>
                      <a:endParaRPr lang="en-IN" dirty="0">
                        <a:latin typeface="Arial Rounded MT Bold" panose="020F0704030504030204" pitchFamily="34" charset="0"/>
                      </a:endParaRPr>
                    </a:p>
                  </a:txBody>
                  <a:tcPr/>
                </a:tc>
                <a:tc>
                  <a:txBody>
                    <a:bodyPr/>
                    <a:lstStyle/>
                    <a:p>
                      <a:pPr algn="ctr">
                        <a:lnSpc>
                          <a:spcPct val="300000"/>
                        </a:lnSpc>
                      </a:pPr>
                      <a:r>
                        <a:rPr lang="en-US" dirty="0" smtClean="0">
                          <a:latin typeface="Arial Rounded MT Bold" panose="020F0704030504030204" pitchFamily="34" charset="0"/>
                        </a:rPr>
                        <a:t>REFERRED FOR</a:t>
                      </a:r>
                      <a:endParaRPr lang="en-IN" dirty="0">
                        <a:latin typeface="Arial Rounded MT Bold" panose="020F0704030504030204" pitchFamily="34" charset="0"/>
                      </a:endParaRPr>
                    </a:p>
                  </a:txBody>
                  <a:tcPr/>
                </a:tc>
              </a:tr>
              <a:tr h="3803130">
                <a:tc>
                  <a:txBody>
                    <a:bodyPr/>
                    <a:lstStyle/>
                    <a:p>
                      <a:r>
                        <a:rPr lang="en-US" dirty="0" smtClean="0"/>
                        <a:t>  8.  </a:t>
                      </a:r>
                      <a:endParaRPr lang="en-IN" dirty="0"/>
                    </a:p>
                  </a:txBody>
                  <a:tcPr/>
                </a:tc>
                <a:tc>
                  <a:txBody>
                    <a:bodyPr/>
                    <a:lstStyle/>
                    <a:p>
                      <a:pPr algn="just"/>
                      <a:r>
                        <a:rPr lang="en-US" dirty="0" smtClean="0"/>
                        <a:t>Smartphone Applications for Patients' Health and Fitness </a:t>
                      </a:r>
                      <a:endParaRPr lang="en-IN" dirty="0"/>
                    </a:p>
                  </a:txBody>
                  <a:tcPr/>
                </a:tc>
                <a:tc>
                  <a:txBody>
                    <a:bodyPr/>
                    <a:lstStyle/>
                    <a:p>
                      <a:pPr algn="just"/>
                      <a:r>
                        <a:rPr lang="en-IN" dirty="0" smtClean="0"/>
                        <a:t>John </a:t>
                      </a:r>
                      <a:r>
                        <a:rPr lang="en-IN" dirty="0" err="1" smtClean="0"/>
                        <a:t>P.Higgins,MD,MBA,Mphil</a:t>
                      </a:r>
                      <a:r>
                        <a:rPr lang="en-IN" dirty="0" smtClean="0"/>
                        <a:t>,</a:t>
                      </a:r>
                    </a:p>
                    <a:p>
                      <a:pPr algn="just"/>
                      <a:r>
                        <a:rPr lang="en-US" dirty="0" smtClean="0"/>
                        <a:t>(2015)</a:t>
                      </a:r>
                      <a:endParaRPr lang="en-IN" dirty="0"/>
                    </a:p>
                  </a:txBody>
                  <a:tcPr/>
                </a:tc>
                <a:tc>
                  <a:txBody>
                    <a:bodyPr/>
                    <a:lstStyle/>
                    <a:p>
                      <a:pPr algn="just"/>
                      <a:r>
                        <a:rPr lang="en-US" dirty="0" smtClean="0"/>
                        <a:t>Monitoring and managing patients' clinical data has proven to be highly helpful with the introduction of e-Health mobile applications. Some insurance providers offer incentives for better health and cheaper rates by leveraging application data. Smartphones may become a tool to help patients' health and fitness as more and more people adopt them.</a:t>
                      </a:r>
                      <a:endParaRPr lang="en-IN" dirty="0"/>
                    </a:p>
                  </a:txBody>
                  <a:tcPr/>
                </a:tc>
                <a:tc>
                  <a:txBody>
                    <a:bodyPr/>
                    <a:lstStyle/>
                    <a:p>
                      <a:pPr algn="just"/>
                      <a:r>
                        <a:rPr lang="en-US" dirty="0" smtClean="0"/>
                        <a:t>Smartphone applications may meet a need for healthcare providers who are constantly looking for ways to monitor and enhance their patients' fitness and health.</a:t>
                      </a:r>
                      <a:endParaRPr lang="en-IN" dirty="0"/>
                    </a:p>
                  </a:txBody>
                  <a:tcPr/>
                </a:tc>
              </a:tr>
            </a:tbl>
          </a:graphicData>
        </a:graphic>
      </p:graphicFrame>
    </p:spTree>
    <p:extLst>
      <p:ext uri="{BB962C8B-B14F-4D97-AF65-F5344CB8AC3E}">
        <p14:creationId xmlns:p14="http://schemas.microsoft.com/office/powerpoint/2010/main" val="18271188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83</TotalTime>
  <Words>1245</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Rounded MT Bold</vt:lpstr>
      <vt:lpstr>Tw Cen MT</vt:lpstr>
      <vt:lpstr>Droplet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Microsoft account</dc:creator>
  <cp:lastModifiedBy>Microsoft account</cp:lastModifiedBy>
  <cp:revision>10</cp:revision>
  <dcterms:created xsi:type="dcterms:W3CDTF">2022-09-17T14:51:58Z</dcterms:created>
  <dcterms:modified xsi:type="dcterms:W3CDTF">2022-09-17T17:59:57Z</dcterms:modified>
</cp:coreProperties>
</file>