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71" r:id="rId6"/>
    <p:sldId id="259" r:id="rId7"/>
    <p:sldId id="260" r:id="rId8"/>
    <p:sldId id="266" r:id="rId9"/>
    <p:sldId id="269" r:id="rId10"/>
    <p:sldId id="270" r:id="rId11"/>
    <p:sldId id="262"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A38A4-392D-46D3-8D51-69A3E4B6EDD2}"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2554825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A38A4-392D-46D3-8D51-69A3E4B6EDD2}"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398863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A38A4-392D-46D3-8D51-69A3E4B6EDD2}"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3379D9-6CA8-4900-859D-AB187552A58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5760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3A38A4-392D-46D3-8D51-69A3E4B6EDD2}"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1574463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3A38A4-392D-46D3-8D51-69A3E4B6EDD2}"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3379D9-6CA8-4900-859D-AB187552A58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4879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3A38A4-392D-46D3-8D51-69A3E4B6EDD2}"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420751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A38A4-392D-46D3-8D51-69A3E4B6EDD2}"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2270909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A38A4-392D-46D3-8D51-69A3E4B6EDD2}"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1383083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A38A4-392D-46D3-8D51-69A3E4B6EDD2}"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358358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A38A4-392D-46D3-8D51-69A3E4B6EDD2}"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375662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3A38A4-392D-46D3-8D51-69A3E4B6EDD2}"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153017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A38A4-392D-46D3-8D51-69A3E4B6EDD2}"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131886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3A38A4-392D-46D3-8D51-69A3E4B6EDD2}"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3513365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A38A4-392D-46D3-8D51-69A3E4B6EDD2}"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44029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A38A4-392D-46D3-8D51-69A3E4B6EDD2}"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195294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A38A4-392D-46D3-8D51-69A3E4B6EDD2}"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3379D9-6CA8-4900-859D-AB187552A58C}" type="slidenum">
              <a:rPr lang="en-IN" smtClean="0"/>
              <a:t>‹#›</a:t>
            </a:fld>
            <a:endParaRPr lang="en-IN"/>
          </a:p>
        </p:txBody>
      </p:sp>
    </p:spTree>
    <p:extLst>
      <p:ext uri="{BB962C8B-B14F-4D97-AF65-F5344CB8AC3E}">
        <p14:creationId xmlns:p14="http://schemas.microsoft.com/office/powerpoint/2010/main" val="229512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3A38A4-392D-46D3-8D51-69A3E4B6EDD2}" type="datetimeFigureOut">
              <a:rPr lang="en-IN" smtClean="0"/>
              <a:t>02-12-2022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3379D9-6CA8-4900-859D-AB187552A58C}" type="slidenum">
              <a:rPr lang="en-IN" smtClean="0"/>
              <a:t>‹#›</a:t>
            </a:fld>
            <a:endParaRPr lang="en-IN"/>
          </a:p>
        </p:txBody>
      </p:sp>
    </p:spTree>
    <p:extLst>
      <p:ext uri="{BB962C8B-B14F-4D97-AF65-F5344CB8AC3E}">
        <p14:creationId xmlns:p14="http://schemas.microsoft.com/office/powerpoint/2010/main" val="146934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613" y="1562100"/>
            <a:ext cx="8915399" cy="2262781"/>
          </a:xfrm>
        </p:spPr>
        <p:txBody>
          <a:bodyPr>
            <a:normAutofit/>
          </a:bodyPr>
          <a:lstStyle/>
          <a:p>
            <a:r>
              <a:rPr lang="en-US" b="1" dirty="0">
                <a:latin typeface="Times New Roman" panose="02020603050405020304" pitchFamily="18" charset="0"/>
                <a:cs typeface="Times New Roman" panose="02020603050405020304" pitchFamily="18" charset="0"/>
              </a:rPr>
              <a:t>Smart Farmer - IoT Enabled Smart Farming Application </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10772" y="6965576"/>
            <a:ext cx="779275" cy="743727"/>
          </a:xfrm>
        </p:spPr>
        <p:txBody>
          <a:bodyPr/>
          <a:lstStyle/>
          <a:p>
            <a:endParaRPr lang="en-IN" dirty="0"/>
          </a:p>
        </p:txBody>
      </p:sp>
    </p:spTree>
    <p:extLst>
      <p:ext uri="{BB962C8B-B14F-4D97-AF65-F5344CB8AC3E}">
        <p14:creationId xmlns:p14="http://schemas.microsoft.com/office/powerpoint/2010/main" val="31682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885" y="610256"/>
            <a:ext cx="8911687" cy="927599"/>
          </a:xfrm>
        </p:spPr>
        <p:txBody>
          <a:bodyPr/>
          <a:lstStyle/>
          <a:p>
            <a:r>
              <a:rPr lang="en-IN" b="1" dirty="0">
                <a:latin typeface="Times New Roman" panose="02020603050405020304" pitchFamily="18" charset="0"/>
                <a:cs typeface="Times New Roman" panose="02020603050405020304" pitchFamily="18" charset="0"/>
              </a:rPr>
              <a:t>DISADVANTAGE</a:t>
            </a:r>
          </a:p>
        </p:txBody>
      </p:sp>
      <p:sp>
        <p:nvSpPr>
          <p:cNvPr id="3" name="Content Placeholder 2"/>
          <p:cNvSpPr>
            <a:spLocks noGrp="1"/>
          </p:cNvSpPr>
          <p:nvPr>
            <p:ph idx="1"/>
          </p:nvPr>
        </p:nvSpPr>
        <p:spPr>
          <a:xfrm>
            <a:off x="1577831" y="1842656"/>
            <a:ext cx="8915400" cy="3186545"/>
          </a:xfrm>
        </p:spPr>
        <p:txBody>
          <a:bodyPr>
            <a:normAutofit/>
          </a:bodyPr>
          <a:lstStyle/>
          <a:p>
            <a:r>
              <a:rPr lang="en-US" sz="2400" dirty="0">
                <a:latin typeface="Times New Roman" panose="02020603050405020304" pitchFamily="18" charset="0"/>
                <a:cs typeface="Times New Roman" panose="02020603050405020304" pitchFamily="18" charset="0"/>
              </a:rPr>
              <a:t>The main disadvantage is the time it can take to process the information. </a:t>
            </a:r>
          </a:p>
          <a:p>
            <a:r>
              <a:rPr lang="en-US" sz="2400" dirty="0">
                <a:latin typeface="Times New Roman" panose="02020603050405020304" pitchFamily="18" charset="0"/>
                <a:cs typeface="Times New Roman" panose="02020603050405020304" pitchFamily="18" charset="0"/>
              </a:rPr>
              <a:t>Farmers are so busy with harvesting and caring for their crops that they may not have time to process data. </a:t>
            </a:r>
          </a:p>
          <a:p>
            <a:r>
              <a:rPr lang="en-US" sz="2400" dirty="0">
                <a:latin typeface="Times New Roman" panose="02020603050405020304" pitchFamily="18" charset="0"/>
                <a:cs typeface="Times New Roman" panose="02020603050405020304" pitchFamily="18" charset="0"/>
              </a:rPr>
              <a:t>There are also issues with the water supply, as well as issues with the cost of the technology, which can be quite expensive.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41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625" y="1185180"/>
            <a:ext cx="7579775" cy="640445"/>
          </a:xfrm>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2936875"/>
          </a:xfrm>
        </p:spPr>
        <p:txBody>
          <a:bodyPr>
            <a:normAutofit/>
          </a:bodyPr>
          <a:lstStyle/>
          <a:p>
            <a:r>
              <a:rPr lang="en-US" sz="2400" dirty="0">
                <a:latin typeface="Times New Roman" panose="02020603050405020304" pitchFamily="18" charset="0"/>
                <a:cs typeface="Times New Roman" panose="02020603050405020304" pitchFamily="18" charset="0"/>
              </a:rPr>
              <a:t>Through collecting data from sensors using IoT devices, you will learn about the real-time state of your crops. </a:t>
            </a:r>
          </a:p>
          <a:p>
            <a:r>
              <a:rPr lang="en-US" sz="2400" dirty="0">
                <a:latin typeface="Times New Roman" panose="02020603050405020304" pitchFamily="18" charset="0"/>
                <a:cs typeface="Times New Roman" panose="02020603050405020304" pitchFamily="18" charset="0"/>
              </a:rPr>
              <a:t>The future of IoT in agriculture allows predictive analytics to help you make better harvesting decisions. </a:t>
            </a:r>
          </a:p>
          <a:p>
            <a:r>
              <a:rPr lang="en-US" sz="2400" dirty="0">
                <a:latin typeface="Times New Roman" panose="02020603050405020304" pitchFamily="18" charset="0"/>
                <a:cs typeface="Times New Roman" panose="02020603050405020304" pitchFamily="18" charset="0"/>
              </a:rPr>
              <a:t>Pattern forecasting can be used by farmers to predict weather patterns and crop harvesting.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968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1325" y="916210"/>
            <a:ext cx="6830475" cy="976090"/>
          </a:xfrm>
        </p:spPr>
        <p:txBody>
          <a:bodyPr/>
          <a:lstStyle/>
          <a:p>
            <a:r>
              <a:rPr lang="en-US"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endParaRPr lang="en-IN" dirty="0"/>
          </a:p>
          <a:p>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-based smart farming, a system is built for monitoring the crop field with the help of sensors (light, humidity, temperature, soil moisture, etc.) and automating the irrigation system.</a:t>
            </a:r>
          </a:p>
          <a:p>
            <a:r>
              <a:rPr lang="en-US" sz="2000" dirty="0">
                <a:latin typeface="Times New Roman" panose="02020603050405020304" pitchFamily="18" charset="0"/>
                <a:cs typeface="Times New Roman" panose="02020603050405020304" pitchFamily="18" charset="0"/>
              </a:rPr>
              <a:t> The farmers can monitor the field conditions from anywhere</a:t>
            </a:r>
            <a:r>
              <a:rPr lang="en-US" dirty="0"/>
              <a:t>.</a:t>
            </a:r>
            <a:endParaRPr lang="en-IN" dirty="0"/>
          </a:p>
        </p:txBody>
      </p:sp>
    </p:spTree>
    <p:extLst>
      <p:ext uri="{BB962C8B-B14F-4D97-AF65-F5344CB8AC3E}">
        <p14:creationId xmlns:p14="http://schemas.microsoft.com/office/powerpoint/2010/main" val="176242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100" y="2795810"/>
            <a:ext cx="9764711" cy="1712690"/>
          </a:xfrm>
        </p:spPr>
        <p:txBody>
          <a:bodyPr>
            <a:normAutofit fontScale="90000"/>
          </a:bodyPr>
          <a:lstStyle/>
          <a:p>
            <a:r>
              <a:rPr lang="en-US" sz="8800" dirty="0">
                <a:latin typeface="Cooper Black" panose="0208090404030B020404" pitchFamily="18" charset="0"/>
              </a:rPr>
              <a:t>THANKING YOU</a:t>
            </a:r>
            <a:endParaRPr lang="en-IN" sz="8800" dirty="0">
              <a:latin typeface="Cooper Black" panose="0208090404030B020404" pitchFamily="18" charset="0"/>
            </a:endParaRPr>
          </a:p>
        </p:txBody>
      </p:sp>
    </p:spTree>
    <p:extLst>
      <p:ext uri="{BB962C8B-B14F-4D97-AF65-F5344CB8AC3E}">
        <p14:creationId xmlns:p14="http://schemas.microsoft.com/office/powerpoint/2010/main" val="411214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752600" y="1690688"/>
            <a:ext cx="7772400" cy="4351338"/>
          </a:xfrm>
        </p:spPr>
        <p:txBody>
          <a:bodyPr>
            <a:normAutofit fontScale="85000" lnSpcReduction="20000"/>
          </a:bodyPr>
          <a:lstStyle/>
          <a:p>
            <a:r>
              <a:rPr lang="en-IN" sz="2800" dirty="0">
                <a:latin typeface="Times New Roman" panose="02020603050405020304" pitchFamily="18" charset="0"/>
                <a:cs typeface="Times New Roman" panose="02020603050405020304" pitchFamily="18" charset="0"/>
              </a:rPr>
              <a:t>Welcome</a:t>
            </a:r>
          </a:p>
          <a:p>
            <a:r>
              <a:rPr lang="en-IN" sz="2800" dirty="0">
                <a:latin typeface="Times New Roman" panose="02020603050405020304" pitchFamily="18" charset="0"/>
                <a:cs typeface="Times New Roman" panose="02020603050405020304" pitchFamily="18" charset="0"/>
              </a:rPr>
              <a:t>Team details</a:t>
            </a:r>
          </a:p>
          <a:p>
            <a:r>
              <a:rPr lang="en-IN" sz="2800" dirty="0">
                <a:latin typeface="Times New Roman" panose="02020603050405020304" pitchFamily="18" charset="0"/>
                <a:cs typeface="Times New Roman" panose="02020603050405020304" pitchFamily="18" charset="0"/>
              </a:rPr>
              <a:t>Abstract</a:t>
            </a:r>
          </a:p>
          <a:p>
            <a:r>
              <a:rPr lang="en-IN" sz="2800" dirty="0">
                <a:latin typeface="Times New Roman" panose="02020603050405020304" pitchFamily="18" charset="0"/>
                <a:cs typeface="Times New Roman" panose="02020603050405020304" pitchFamily="18" charset="0"/>
              </a:rPr>
              <a:t>Problem Statement</a:t>
            </a:r>
          </a:p>
          <a:p>
            <a:r>
              <a:rPr lang="en-IN" sz="2800" dirty="0">
                <a:latin typeface="Times New Roman" panose="02020603050405020304" pitchFamily="18" charset="0"/>
                <a:cs typeface="Times New Roman" panose="02020603050405020304" pitchFamily="18" charset="0"/>
              </a:rPr>
              <a:t>Proposed Solution</a:t>
            </a:r>
          </a:p>
          <a:p>
            <a:r>
              <a:rPr lang="en-US" sz="2800" dirty="0">
                <a:latin typeface="Times New Roman" panose="02020603050405020304" pitchFamily="18" charset="0"/>
                <a:cs typeface="Times New Roman" panose="02020603050405020304" pitchFamily="18" charset="0"/>
              </a:rPr>
              <a:t>Technical Architecture</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Advantage</a:t>
            </a:r>
          </a:p>
          <a:p>
            <a:r>
              <a:rPr lang="en-IN" sz="2800" dirty="0">
                <a:latin typeface="Times New Roman" panose="02020603050405020304" pitchFamily="18" charset="0"/>
                <a:cs typeface="Times New Roman" panose="02020603050405020304" pitchFamily="18" charset="0"/>
              </a:rPr>
              <a:t>Disadvantage</a:t>
            </a:r>
          </a:p>
          <a:p>
            <a:r>
              <a:rPr lang="en-IN" sz="2800" dirty="0">
                <a:latin typeface="Times New Roman" panose="02020603050405020304" pitchFamily="18" charset="0"/>
                <a:cs typeface="Times New Roman" panose="02020603050405020304" pitchFamily="18" charset="0"/>
              </a:rPr>
              <a:t>Future Scope</a:t>
            </a:r>
          </a:p>
          <a:p>
            <a:r>
              <a:rPr lang="en-IN" sz="2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7734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25" y="1081310"/>
            <a:ext cx="8911687" cy="709390"/>
          </a:xfrm>
        </p:spPr>
        <p:txBody>
          <a:bodyPr>
            <a:normAutofit/>
          </a:bodyPr>
          <a:lstStyle/>
          <a:p>
            <a:r>
              <a:rPr lang="en-IN" sz="3200" b="1" dirty="0">
                <a:latin typeface="Times New Roman" panose="02020603050405020304" pitchFamily="18" charset="0"/>
                <a:cs typeface="Times New Roman" panose="02020603050405020304" pitchFamily="18" charset="0"/>
              </a:rPr>
              <a:t>WELCOME:</a:t>
            </a:r>
          </a:p>
        </p:txBody>
      </p:sp>
      <p:sp>
        <p:nvSpPr>
          <p:cNvPr id="3" name="Content Placeholder 2"/>
          <p:cNvSpPr>
            <a:spLocks noGrp="1"/>
          </p:cNvSpPr>
          <p:nvPr>
            <p:ph idx="1"/>
          </p:nvPr>
        </p:nvSpPr>
        <p:spPr>
          <a:xfrm>
            <a:off x="1585912" y="1905000"/>
            <a:ext cx="8915400" cy="3777622"/>
          </a:xfrm>
        </p:spPr>
        <p:txBody>
          <a:bodyPr>
            <a:normAutofit/>
          </a:bodyPr>
          <a:lstStyle/>
          <a:p>
            <a:r>
              <a:rPr lang="en-IN" sz="2000" dirty="0">
                <a:latin typeface="Times New Roman" panose="02020603050405020304" pitchFamily="18" charset="0"/>
                <a:cs typeface="Times New Roman" panose="02020603050405020304" pitchFamily="18" charset="0"/>
              </a:rPr>
              <a:t>We express our warm welcome to this project </a:t>
            </a:r>
            <a:r>
              <a:rPr lang="en-IN" sz="2000" dirty="0" err="1">
                <a:latin typeface="Times New Roman" panose="02020603050405020304" pitchFamily="18" charset="0"/>
                <a:cs typeface="Times New Roman" panose="02020603050405020304" pitchFamily="18" charset="0"/>
              </a:rPr>
              <a:t>demonstation</a:t>
            </a:r>
            <a:r>
              <a:rPr lang="en-IN" sz="2000" dirty="0">
                <a:latin typeface="Times New Roman" panose="02020603050405020304" pitchFamily="18" charset="0"/>
                <a:cs typeface="Times New Roman" panose="02020603050405020304" pitchFamily="18" charset="0"/>
              </a:rPr>
              <a:t> session “professional” </a:t>
            </a:r>
            <a:r>
              <a:rPr lang="en-IN" sz="2000" dirty="0" err="1">
                <a:latin typeface="Times New Roman" panose="02020603050405020304" pitchFamily="18" charset="0"/>
                <a:cs typeface="Times New Roman" panose="02020603050405020304" pitchFamily="18" charset="0"/>
              </a:rPr>
              <a:t>readliness</a:t>
            </a:r>
            <a:r>
              <a:rPr lang="en-IN" sz="2000" dirty="0">
                <a:latin typeface="Times New Roman" panose="02020603050405020304" pitchFamily="18" charset="0"/>
                <a:cs typeface="Times New Roman" panose="02020603050405020304" pitchFamily="18" charset="0"/>
              </a:rPr>
              <a:t> for  innovation ,employability and entrepreneurship” program from the “NALAIYA THIRAN” </a:t>
            </a:r>
            <a:r>
              <a:rPr lang="en-IN" sz="2000" dirty="0" err="1">
                <a:latin typeface="Times New Roman" panose="02020603050405020304" pitchFamily="18" charset="0"/>
                <a:cs typeface="Times New Roman" panose="02020603050405020304" pitchFamily="18" charset="0"/>
              </a:rPr>
              <a:t>scheme,executed</a:t>
            </a:r>
            <a:r>
              <a:rPr lang="en-IN" sz="2000" dirty="0">
                <a:latin typeface="Times New Roman" panose="02020603050405020304" pitchFamily="18" charset="0"/>
                <a:cs typeface="Times New Roman" panose="02020603050405020304" pitchFamily="18" charset="0"/>
              </a:rPr>
              <a:t> by IBM.</a:t>
            </a:r>
          </a:p>
          <a:p>
            <a:r>
              <a:rPr lang="en-IN" sz="2000" dirty="0">
                <a:latin typeface="Times New Roman" panose="02020603050405020304" pitchFamily="18" charset="0"/>
                <a:cs typeface="Times New Roman" panose="02020603050405020304" pitchFamily="18" charset="0"/>
              </a:rPr>
              <a:t>We welcome all the industry mentors, Faculty mentors, Industry evaluators for our virtual presentation.</a:t>
            </a:r>
          </a:p>
          <a:p>
            <a:r>
              <a:rPr lang="en-IN" sz="2000" dirty="0">
                <a:latin typeface="Times New Roman" panose="02020603050405020304" pitchFamily="18" charset="0"/>
                <a:cs typeface="Times New Roman" panose="02020603050405020304" pitchFamily="18" charset="0"/>
              </a:rPr>
              <a:t>First of all we would like to thank each and everyone behind this program for providing this wonderful opportunity to enhance our skills.</a:t>
            </a:r>
          </a:p>
        </p:txBody>
      </p:sp>
    </p:spTree>
    <p:extLst>
      <p:ext uri="{BB962C8B-B14F-4D97-AF65-F5344CB8AC3E}">
        <p14:creationId xmlns:p14="http://schemas.microsoft.com/office/powerpoint/2010/main" val="295990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TEAM DETAILS:</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KRISHNA M</a:t>
            </a:r>
          </a:p>
          <a:p>
            <a:r>
              <a:rPr lang="en-IN" sz="2400" dirty="0">
                <a:latin typeface="Times New Roman" panose="02020603050405020304" pitchFamily="18" charset="0"/>
                <a:cs typeface="Times New Roman" panose="02020603050405020304" pitchFamily="18" charset="0"/>
              </a:rPr>
              <a:t>DINESHKUMAR R</a:t>
            </a:r>
          </a:p>
          <a:p>
            <a:r>
              <a:rPr lang="en-IN" sz="2400" dirty="0">
                <a:latin typeface="Times New Roman" panose="02020603050405020304" pitchFamily="18" charset="0"/>
                <a:cs typeface="Times New Roman" panose="02020603050405020304" pitchFamily="18" charset="0"/>
              </a:rPr>
              <a:t>JEROM BENEDIC MELSON J </a:t>
            </a:r>
          </a:p>
          <a:p>
            <a:r>
              <a:rPr lang="en-IN" sz="2400" dirty="0">
                <a:latin typeface="Times New Roman" panose="02020603050405020304" pitchFamily="18" charset="0"/>
                <a:cs typeface="Times New Roman" panose="02020603050405020304" pitchFamily="18" charset="0"/>
              </a:rPr>
              <a:t>GANESH RAJU M</a:t>
            </a:r>
          </a:p>
        </p:txBody>
      </p:sp>
    </p:spTree>
    <p:extLst>
      <p:ext uri="{BB962C8B-B14F-4D97-AF65-F5344CB8AC3E}">
        <p14:creationId xmlns:p14="http://schemas.microsoft.com/office/powerpoint/2010/main" val="89596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825" y="268510"/>
            <a:ext cx="8911687" cy="1280890"/>
          </a:xfrm>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535112" y="1765300"/>
            <a:ext cx="9869488" cy="4635500"/>
          </a:xfrm>
        </p:spPr>
        <p:txBody>
          <a:bodyPr>
            <a:normAutofit/>
          </a:bodyPr>
          <a:lstStyle/>
          <a:p>
            <a:pPr marL="6858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Smart Farming based on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this is an emerging system increases the quantity and quality of agricultural products.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devices provide information about nature of farming fields and then take action depending on the user’s </a:t>
            </a:r>
            <a:r>
              <a:rPr lang="en-US" sz="2400" dirty="0" err="1">
                <a:latin typeface="Times New Roman" panose="02020603050405020304" pitchFamily="18" charset="0"/>
                <a:cs typeface="Times New Roman" panose="02020603050405020304" pitchFamily="18" charset="0"/>
              </a:rPr>
              <a:t>input.In</a:t>
            </a:r>
            <a:r>
              <a:rPr lang="en-US" sz="2400" dirty="0">
                <a:latin typeface="Times New Roman" panose="02020603050405020304" pitchFamily="18" charset="0"/>
                <a:cs typeface="Times New Roman" panose="02020603050405020304" pitchFamily="18" charset="0"/>
              </a:rPr>
              <a:t> this an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based advanced solution for monitoring the soil conditions and atmosphere for efficient crop growth is presented. The developed system is capable of monitoring temperature, humidity, soil moisture level, smart irrigation using Node-MCU and several sensors connected to it. Also, a notification in the form of SMS will be sent to the user phone about environmental conditions of </a:t>
            </a:r>
            <a:r>
              <a:rPr lang="en-US" sz="2400" dirty="0" err="1">
                <a:latin typeface="Times New Roman" panose="02020603050405020304" pitchFamily="18" charset="0"/>
                <a:cs typeface="Times New Roman" panose="02020603050405020304" pitchFamily="18" charset="0"/>
              </a:rPr>
              <a:t>thefield</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6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216" y="501727"/>
            <a:ext cx="8911687" cy="1280890"/>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96566" y="1782617"/>
            <a:ext cx="8915400" cy="4285673"/>
          </a:xfrm>
        </p:spPr>
        <p:txBody>
          <a:bodyPr>
            <a:no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traditional agriculture cannot meet the requirements of modern agriculture which requires high-yield, high quality and efficient output.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Thus, it is very important to turn towards modernization of existing methods and using the information technology and data over a certain period to predict the best possible productivity and crop suitable on the very particular land.</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 adoptions of access to high-speed internet, mobile devices, and reliable, low-cost satellites (for imagery and positioning) are few key technologies characterizing the precision agriculture trend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87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325" y="624110"/>
            <a:ext cx="8911687" cy="887190"/>
          </a:xfrm>
        </p:spPr>
        <p:txBody>
          <a:bodyPr/>
          <a:lstStyle/>
          <a:p>
            <a:r>
              <a:rPr lang="en-US" b="1" dirty="0">
                <a:latin typeface="Times New Roman" panose="02020603050405020304" pitchFamily="18" charset="0"/>
                <a:cs typeface="Times New Roman" panose="02020603050405020304" pitchFamily="18" charset="0"/>
              </a:rPr>
              <a:t>PROPOSED SOLUTION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1300"/>
            <a:ext cx="10515600" cy="5111173"/>
          </a:xfrm>
        </p:spPr>
        <p:txBody>
          <a:bodyPr>
            <a:noAutofit/>
          </a:bodyPr>
          <a:lstStyle/>
          <a:p>
            <a:r>
              <a:rPr lang="en-US" sz="2400" dirty="0">
                <a:latin typeface="Times New Roman" panose="02020603050405020304" pitchFamily="18" charset="0"/>
                <a:cs typeface="Times New Roman" panose="02020603050405020304" pitchFamily="18" charset="0"/>
              </a:rPr>
              <a:t>In olden days, Traditional farming methods were used where the soil and livestock were managed manually. </a:t>
            </a:r>
          </a:p>
          <a:p>
            <a:r>
              <a:rPr lang="en-US" sz="2400" dirty="0">
                <a:latin typeface="Times New Roman" panose="02020603050405020304" pitchFamily="18" charset="0"/>
                <a:cs typeface="Times New Roman" panose="02020603050405020304" pitchFamily="18" charset="0"/>
              </a:rPr>
              <a:t>These methods were time consuming and expensive.</a:t>
            </a:r>
          </a:p>
          <a:p>
            <a:r>
              <a:rPr lang="en-US" sz="2400" dirty="0">
                <a:latin typeface="Times New Roman" panose="02020603050405020304" pitchFamily="18" charset="0"/>
                <a:cs typeface="Times New Roman" panose="02020603050405020304" pitchFamily="18" charset="0"/>
              </a:rPr>
              <a:t> And also sometimes the predictions of human were not accurate also difficult to detect outbreaks at an early stage. </a:t>
            </a:r>
          </a:p>
          <a:p>
            <a:r>
              <a:rPr lang="en-US" sz="2400" dirty="0">
                <a:latin typeface="Times New Roman" panose="02020603050405020304" pitchFamily="18" charset="0"/>
                <a:cs typeface="Times New Roman" panose="02020603050405020304" pitchFamily="18" charset="0"/>
              </a:rPr>
              <a:t>The motive of smart farming is to increase the quality and quantity of agricultural goods at the same time keeping in mind the cost and energy usage. </a:t>
            </a:r>
          </a:p>
          <a:p>
            <a:r>
              <a:rPr lang="en-US" sz="2400" dirty="0">
                <a:latin typeface="Times New Roman" panose="02020603050405020304" pitchFamily="18" charset="0"/>
                <a:cs typeface="Times New Roman" panose="02020603050405020304" pitchFamily="18" charset="0"/>
              </a:rPr>
              <a:t>IoT is responsible for modernizing the agricultural field by using proficient methods and instruments to manage crops, soil and animals. </a:t>
            </a:r>
          </a:p>
          <a:p>
            <a:r>
              <a:rPr lang="en-US" sz="2400" dirty="0">
                <a:latin typeface="Times New Roman" panose="02020603050405020304" pitchFamily="18" charset="0"/>
                <a:cs typeface="Times New Roman" panose="02020603050405020304" pitchFamily="18" charset="0"/>
              </a:rPr>
              <a:t>This in turn has led to decrease in the waste generation and a phenomenal increase in productivity. This is smart agriculture using IoT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51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56" y="357410"/>
            <a:ext cx="8911687" cy="582390"/>
          </a:xfrm>
        </p:spPr>
        <p:txBody>
          <a:bodyPr>
            <a:normAutofit fontScale="90000"/>
          </a:bodyPr>
          <a:lstStyle/>
          <a:p>
            <a:r>
              <a:rPr lang="en-US" b="1" dirty="0">
                <a:latin typeface="Times New Roman" panose="02020603050405020304" pitchFamily="18" charset="0"/>
                <a:cs typeface="Times New Roman" panose="02020603050405020304" pitchFamily="18" charset="0"/>
              </a:rPr>
              <a:t>TECHNICAL ARCHITECTURE:</a:t>
            </a:r>
            <a:endParaRPr lang="en-IN" b="1" dirty="0">
              <a:latin typeface="Times New Roman" panose="02020603050405020304" pitchFamily="18" charset="0"/>
              <a:cs typeface="Times New Roman" panose="02020603050405020304" pitchFamily="18" charset="0"/>
            </a:endParaRPr>
          </a:p>
        </p:txBody>
      </p:sp>
      <p:pic>
        <p:nvPicPr>
          <p:cNvPr id="3" name="image11.jpeg"/>
          <p:cNvPicPr/>
          <p:nvPr/>
        </p:nvPicPr>
        <p:blipFill>
          <a:blip r:embed="rId2" cstate="print"/>
          <a:stretch>
            <a:fillRect/>
          </a:stretch>
        </p:blipFill>
        <p:spPr>
          <a:xfrm>
            <a:off x="446356" y="939800"/>
            <a:ext cx="11518900" cy="5918200"/>
          </a:xfrm>
          <a:prstGeom prst="rect">
            <a:avLst/>
          </a:prstGeom>
        </p:spPr>
      </p:pic>
    </p:spTree>
    <p:extLst>
      <p:ext uri="{BB962C8B-B14F-4D97-AF65-F5344CB8AC3E}">
        <p14:creationId xmlns:p14="http://schemas.microsoft.com/office/powerpoint/2010/main" val="421239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798" y="624110"/>
            <a:ext cx="8911687" cy="789054"/>
          </a:xfrm>
        </p:spPr>
        <p:txBody>
          <a:bodyPr/>
          <a:lstStyle/>
          <a:p>
            <a:r>
              <a:rPr lang="en-IN" b="1" dirty="0">
                <a:latin typeface="Times New Roman" panose="02020603050405020304" pitchFamily="18" charset="0"/>
                <a:cs typeface="Times New Roman" panose="02020603050405020304" pitchFamily="18" charset="0"/>
              </a:rPr>
              <a:t>ADVANTAGE</a:t>
            </a:r>
          </a:p>
        </p:txBody>
      </p:sp>
      <p:sp>
        <p:nvSpPr>
          <p:cNvPr id="3" name="Content Placeholder 2"/>
          <p:cNvSpPr>
            <a:spLocks noGrp="1"/>
          </p:cNvSpPr>
          <p:nvPr>
            <p:ph idx="1"/>
          </p:nvPr>
        </p:nvSpPr>
        <p:spPr>
          <a:xfrm>
            <a:off x="1744085" y="1808018"/>
            <a:ext cx="8915400" cy="3777622"/>
          </a:xfrm>
        </p:spPr>
        <p:txBody>
          <a:bodyPr>
            <a:normAutofit/>
          </a:bodyPr>
          <a:lstStyle/>
          <a:p>
            <a:r>
              <a:rPr lang="en-US" sz="2400" dirty="0">
                <a:latin typeface="Times New Roman" panose="02020603050405020304" pitchFamily="18" charset="0"/>
                <a:cs typeface="Times New Roman" panose="02020603050405020304" pitchFamily="18" charset="0"/>
              </a:rPr>
              <a:t>Increased work efficiency. One of the greatest things about Smart Farming is its potential to save valuable time.</a:t>
            </a:r>
          </a:p>
          <a:p>
            <a:r>
              <a:rPr lang="en-US" sz="2400" dirty="0">
                <a:latin typeface="Times New Roman" panose="02020603050405020304" pitchFamily="18" charset="0"/>
                <a:cs typeface="Times New Roman" panose="02020603050405020304" pitchFamily="18" charset="0"/>
              </a:rPr>
              <a:t>Improved fuel efficiency. Smart Farming allows farmers to be much more precise. </a:t>
            </a:r>
          </a:p>
          <a:p>
            <a:r>
              <a:rPr lang="en-US" sz="2400" dirty="0">
                <a:latin typeface="Times New Roman" panose="02020603050405020304" pitchFamily="18" charset="0"/>
                <a:cs typeface="Times New Roman" panose="02020603050405020304" pitchFamily="18" charset="0"/>
              </a:rPr>
              <a:t>Reduced consumables.</a:t>
            </a:r>
          </a:p>
          <a:p>
            <a:r>
              <a:rPr lang="en-US" sz="2400" dirty="0">
                <a:latin typeface="Times New Roman" panose="02020603050405020304" pitchFamily="18" charset="0"/>
                <a:cs typeface="Times New Roman" panose="02020603050405020304" pitchFamily="18" charset="0"/>
              </a:rPr>
              <a:t>Increased yields.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5336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194</TotalTime>
  <Words>654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Cooper Black</vt:lpstr>
      <vt:lpstr>Times New Roman</vt:lpstr>
      <vt:lpstr>Wingdings</vt:lpstr>
      <vt:lpstr>Wingdings 3</vt:lpstr>
      <vt:lpstr>Wisp</vt:lpstr>
      <vt:lpstr>Smart Farmer - IoT Enabled Smart Farming Application </vt:lpstr>
      <vt:lpstr>CONTENT</vt:lpstr>
      <vt:lpstr>WELCOME:</vt:lpstr>
      <vt:lpstr>TEAM DETAILS:</vt:lpstr>
      <vt:lpstr>ABSTRACT</vt:lpstr>
      <vt:lpstr>PROBLEM STATEMENT:</vt:lpstr>
      <vt:lpstr>PROPOSED SOLUTION</vt:lpstr>
      <vt:lpstr>TECHNICAL ARCHITECTURE:</vt:lpstr>
      <vt:lpstr>ADVANTAGE</vt:lpstr>
      <vt:lpstr>DISADVANTAGE</vt:lpstr>
      <vt:lpstr>FUTURE SCOPE:</vt:lpstr>
      <vt:lpstr>CONCLUSION</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Farmer - IoT Enabled Smart Farming Application</dc:title>
  <dc:creator>prakash</dc:creator>
  <cp:lastModifiedBy>NISHANTH D</cp:lastModifiedBy>
  <cp:revision>15</cp:revision>
  <dcterms:created xsi:type="dcterms:W3CDTF">2022-11-27T18:12:23Z</dcterms:created>
  <dcterms:modified xsi:type="dcterms:W3CDTF">2022-12-02T13:45:45Z</dcterms:modified>
</cp:coreProperties>
</file>