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26506-0BAD-42F8-84AA-89CE735229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67872A0-56E6-49A4-BB57-1FBB8BD696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7004B18-E99A-43CD-AD31-AF69108E1BA0}"/>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5" name="Footer Placeholder 4">
            <a:extLst>
              <a:ext uri="{FF2B5EF4-FFF2-40B4-BE49-F238E27FC236}">
                <a16:creationId xmlns:a16="http://schemas.microsoft.com/office/drawing/2014/main" xmlns="" id="{7D2D32F9-47FA-4422-B040-91D4C793F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8B33BD-0DDE-4B89-A923-68A9FFE33553}"/>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46685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13CC9-481F-4BC0-82B0-D22B0778E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626687B-4947-4FA2-B7B2-5C643A7F5E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847B161-0641-48F7-B0B6-B91CD00D351B}"/>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5" name="Footer Placeholder 4">
            <a:extLst>
              <a:ext uri="{FF2B5EF4-FFF2-40B4-BE49-F238E27FC236}">
                <a16:creationId xmlns:a16="http://schemas.microsoft.com/office/drawing/2014/main" xmlns="" id="{CC1877DE-A3D0-4A36-9CBB-1224FE48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99C5E78-5269-430B-8974-C7DD096B8DC3}"/>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67049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5E4F055-4457-4B29-AA36-E4A56BEAF3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5572D10-9944-4BCF-97A2-773BB48D20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A79ACB6-C4C6-4680-A98D-36877B4CE353}"/>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5" name="Footer Placeholder 4">
            <a:extLst>
              <a:ext uri="{FF2B5EF4-FFF2-40B4-BE49-F238E27FC236}">
                <a16:creationId xmlns:a16="http://schemas.microsoft.com/office/drawing/2014/main" xmlns="" id="{F765A31B-DFF0-455D-9E65-B322D9535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1C6A95-6AC4-4A88-B5E4-3E4E6AB418CF}"/>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202977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42BCD-5078-492A-8D2E-2896F149C2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22F611C-0439-4737-B632-7FE192C699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5782FA-73E6-4DA8-842B-CFCB325BFFA2}"/>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5" name="Footer Placeholder 4">
            <a:extLst>
              <a:ext uri="{FF2B5EF4-FFF2-40B4-BE49-F238E27FC236}">
                <a16:creationId xmlns:a16="http://schemas.microsoft.com/office/drawing/2014/main" xmlns="" id="{5CCF7DE3-CB36-4F7E-B608-2954F01D7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0DB8DAC-0C2B-4D0E-9A1D-F7927B139D95}"/>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29739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D49A1-7D8A-4A3B-81C6-D047DFCA3C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01B6374-53B5-4C32-8F6D-6330D85B6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EA50826-2E81-43B0-9E93-7C9C7DCC2273}"/>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5" name="Footer Placeholder 4">
            <a:extLst>
              <a:ext uri="{FF2B5EF4-FFF2-40B4-BE49-F238E27FC236}">
                <a16:creationId xmlns:a16="http://schemas.microsoft.com/office/drawing/2014/main" xmlns="" id="{5A42B557-48E7-457B-9095-D8070DCEE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2D6A85-83DC-40FB-9F49-AE849D0FF792}"/>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61227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53AF6-3C08-42B7-8FE7-29F20A73DB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65C892-F7A2-4925-9F51-6B63DF40EA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76099AB-0162-4C4B-AE2D-08B3E48E9B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CAABB4B-694A-4F03-B5B6-508103C08058}"/>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6" name="Footer Placeholder 5">
            <a:extLst>
              <a:ext uri="{FF2B5EF4-FFF2-40B4-BE49-F238E27FC236}">
                <a16:creationId xmlns:a16="http://schemas.microsoft.com/office/drawing/2014/main" xmlns="" id="{2E91EC1F-663D-45B8-A3E3-A2B4114E7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5ED5B8D-EDCE-423F-88D4-85AE05059626}"/>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343485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73DAA-2942-4224-92AF-DCE74C4008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9A720F4-E145-42DA-BB24-BABE5B4B1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AF58C33-DC74-4DA2-96E2-E645549D25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250A8A6-C702-4339-AE15-A6081DB73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9F84627-96B5-4C72-8658-C082CBEE0B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15668C8-68EE-4EA9-A90F-0065E1164300}"/>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8" name="Footer Placeholder 7">
            <a:extLst>
              <a:ext uri="{FF2B5EF4-FFF2-40B4-BE49-F238E27FC236}">
                <a16:creationId xmlns:a16="http://schemas.microsoft.com/office/drawing/2014/main" xmlns="" id="{7AC6CB8A-9447-4EB0-A5D0-CEC4EA40D7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8E80E48-D148-4941-82F1-90707118FE2B}"/>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131830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1AAD71-FC57-4E0D-A5B5-77951A0091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70DA126-2309-4F92-8C41-D308AA17F035}"/>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4" name="Footer Placeholder 3">
            <a:extLst>
              <a:ext uri="{FF2B5EF4-FFF2-40B4-BE49-F238E27FC236}">
                <a16:creationId xmlns:a16="http://schemas.microsoft.com/office/drawing/2014/main" xmlns="" id="{0AC388CD-939C-4E5D-9031-99AEBC8B41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D4AE824-85EF-410D-BA30-1303B2290131}"/>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208410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7567467-2477-4AAE-8193-ABF4A5F3F6A7}"/>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3" name="Footer Placeholder 2">
            <a:extLst>
              <a:ext uri="{FF2B5EF4-FFF2-40B4-BE49-F238E27FC236}">
                <a16:creationId xmlns:a16="http://schemas.microsoft.com/office/drawing/2014/main" xmlns="" id="{8DA4F38A-0347-4C52-92FF-7BA04FE71D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B1411C5-BA4E-4DDF-A5AC-4E4C829CA0DF}"/>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352900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33C76-31D9-4E30-94F1-A4BD50CEA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55D4B8C-1DDE-4962-8ECE-415E286EE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03E7281-81C6-48B9-9D37-BC1542DAC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711E2D5-8209-4366-A316-7005196F6EC4}"/>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6" name="Footer Placeholder 5">
            <a:extLst>
              <a:ext uri="{FF2B5EF4-FFF2-40B4-BE49-F238E27FC236}">
                <a16:creationId xmlns:a16="http://schemas.microsoft.com/office/drawing/2014/main" xmlns="" id="{8065DD12-D992-4D8F-946A-93EE36D51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68B53C-6AA9-4975-AED7-F2D6EAC98FD6}"/>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43070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6F85A-07B3-46A5-8D12-305406B9F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6AC4182-2F3D-46D4-9946-2F48C68EB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0BCB157-4FCB-42C8-ABF8-33DEA6BED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249917F-F9D5-44A1-937C-815F0C5709A7}"/>
              </a:ext>
            </a:extLst>
          </p:cNvPr>
          <p:cNvSpPr>
            <a:spLocks noGrp="1"/>
          </p:cNvSpPr>
          <p:nvPr>
            <p:ph type="dt" sz="half" idx="10"/>
          </p:nvPr>
        </p:nvSpPr>
        <p:spPr/>
        <p:txBody>
          <a:bodyPr/>
          <a:lstStyle/>
          <a:p>
            <a:fld id="{E5B5C118-FC07-42CA-9BC5-692181DB9B12}" type="datetimeFigureOut">
              <a:rPr lang="en-US" smtClean="0"/>
              <a:pPr/>
              <a:t>9/21/2022</a:t>
            </a:fld>
            <a:endParaRPr lang="en-US"/>
          </a:p>
        </p:txBody>
      </p:sp>
      <p:sp>
        <p:nvSpPr>
          <p:cNvPr id="6" name="Footer Placeholder 5">
            <a:extLst>
              <a:ext uri="{FF2B5EF4-FFF2-40B4-BE49-F238E27FC236}">
                <a16:creationId xmlns:a16="http://schemas.microsoft.com/office/drawing/2014/main" xmlns="" id="{A6AD43CD-03FC-401C-831A-9409D6F56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9E3AAF4-B58F-48F6-9775-40222DEF89BD}"/>
              </a:ext>
            </a:extLst>
          </p:cNvPr>
          <p:cNvSpPr>
            <a:spLocks noGrp="1"/>
          </p:cNvSpPr>
          <p:nvPr>
            <p:ph type="sldNum" sz="quarter" idx="12"/>
          </p:nvPr>
        </p:nvSpPr>
        <p:spPr/>
        <p:txBody>
          <a:body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187434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95BCC97-B3F9-4430-9228-29CA84AB2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4C8D8D9-61A3-4578-919B-594A41CE4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516F6E-F051-4921-A244-7F7A786F82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5C118-FC07-42CA-9BC5-692181DB9B12}" type="datetimeFigureOut">
              <a:rPr lang="en-US" smtClean="0"/>
              <a:pPr/>
              <a:t>9/21/2022</a:t>
            </a:fld>
            <a:endParaRPr lang="en-US"/>
          </a:p>
        </p:txBody>
      </p:sp>
      <p:sp>
        <p:nvSpPr>
          <p:cNvPr id="5" name="Footer Placeholder 4">
            <a:extLst>
              <a:ext uri="{FF2B5EF4-FFF2-40B4-BE49-F238E27FC236}">
                <a16:creationId xmlns:a16="http://schemas.microsoft.com/office/drawing/2014/main" xmlns="" id="{F66B6EE0-3C01-4731-A2F5-B52F8759AD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D952022-4087-4A27-A9D5-14371FBA3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3B68F-9867-419B-96CE-D163C314A174}" type="slidenum">
              <a:rPr lang="en-US" smtClean="0"/>
              <a:pPr/>
              <a:t>‹#›</a:t>
            </a:fld>
            <a:endParaRPr lang="en-US"/>
          </a:p>
        </p:txBody>
      </p:sp>
    </p:spTree>
    <p:extLst>
      <p:ext uri="{BB962C8B-B14F-4D97-AF65-F5344CB8AC3E}">
        <p14:creationId xmlns:p14="http://schemas.microsoft.com/office/powerpoint/2010/main" xmlns="" val="2145488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056E63-B342-4F6D-B59E-F68A4F1068FB}"/>
              </a:ext>
            </a:extLst>
          </p:cNvPr>
          <p:cNvSpPr>
            <a:spLocks noGrp="1"/>
          </p:cNvSpPr>
          <p:nvPr>
            <p:ph type="title"/>
          </p:nvPr>
        </p:nvSpPr>
        <p:spPr/>
        <p:txBody>
          <a:bodyPr/>
          <a:lstStyle/>
          <a:p>
            <a:pPr algn="ctr"/>
            <a:r>
              <a:rPr lang="en-US" dirty="0"/>
              <a:t>Personal Expense Tracker Application</a:t>
            </a:r>
          </a:p>
        </p:txBody>
      </p:sp>
      <p:sp>
        <p:nvSpPr>
          <p:cNvPr id="3" name="Content Placeholder 2">
            <a:extLst>
              <a:ext uri="{FF2B5EF4-FFF2-40B4-BE49-F238E27FC236}">
                <a16:creationId xmlns:a16="http://schemas.microsoft.com/office/drawing/2014/main" xmlns="" id="{F4C7AD40-F76E-4D74-951F-C4D415A698D2}"/>
              </a:ext>
            </a:extLst>
          </p:cNvPr>
          <p:cNvSpPr>
            <a:spLocks noGrp="1"/>
          </p:cNvSpPr>
          <p:nvPr>
            <p:ph sz="half" idx="1"/>
          </p:nvPr>
        </p:nvSpPr>
        <p:spPr>
          <a:xfrm>
            <a:off x="253737" y="2919133"/>
            <a:ext cx="5181600" cy="1473756"/>
          </a:xfrm>
        </p:spPr>
        <p:txBody>
          <a:bodyPr>
            <a:normAutofit lnSpcReduction="10000"/>
          </a:bodyPr>
          <a:lstStyle/>
          <a:p>
            <a:pPr marL="0" indent="0" algn="ctr">
              <a:buNone/>
            </a:pPr>
            <a:r>
              <a:rPr lang="en-US" sz="2400" dirty="0"/>
              <a:t>Mentor : </a:t>
            </a:r>
            <a:r>
              <a:rPr lang="en-US" sz="2400" dirty="0" err="1"/>
              <a:t>Mr.Vijayakumar</a:t>
            </a:r>
            <a:r>
              <a:rPr lang="en-US" sz="2400" dirty="0"/>
              <a:t> D, AP(SG)/CSE,                      </a:t>
            </a:r>
          </a:p>
          <a:p>
            <a:pPr marL="0" indent="0" algn="ctr">
              <a:buNone/>
            </a:pPr>
            <a:r>
              <a:rPr lang="en-US" sz="2400" dirty="0"/>
              <a:t>National Engineering College,</a:t>
            </a:r>
          </a:p>
          <a:p>
            <a:pPr marL="0" indent="0" algn="ctr">
              <a:buNone/>
            </a:pPr>
            <a:r>
              <a:rPr lang="en-US" sz="2400" dirty="0" err="1"/>
              <a:t>Kovilpatti</a:t>
            </a:r>
            <a:r>
              <a:rPr lang="en-US" sz="2400" dirty="0"/>
              <a:t>.</a:t>
            </a:r>
          </a:p>
          <a:p>
            <a:pPr marL="0" indent="0">
              <a:buNone/>
            </a:pPr>
            <a:endParaRPr lang="en-US" dirty="0"/>
          </a:p>
        </p:txBody>
      </p:sp>
      <p:sp>
        <p:nvSpPr>
          <p:cNvPr id="4" name="Content Placeholder 3">
            <a:extLst>
              <a:ext uri="{FF2B5EF4-FFF2-40B4-BE49-F238E27FC236}">
                <a16:creationId xmlns:a16="http://schemas.microsoft.com/office/drawing/2014/main" xmlns="" id="{98E49817-D525-4657-B7F6-32E637BDECE4}"/>
              </a:ext>
            </a:extLst>
          </p:cNvPr>
          <p:cNvSpPr>
            <a:spLocks noGrp="1"/>
          </p:cNvSpPr>
          <p:nvPr>
            <p:ph sz="half" idx="2"/>
          </p:nvPr>
        </p:nvSpPr>
        <p:spPr>
          <a:xfrm>
            <a:off x="6609761" y="2141537"/>
            <a:ext cx="4744039" cy="4351338"/>
          </a:xfrm>
        </p:spPr>
        <p:txBody>
          <a:bodyPr>
            <a:normAutofit lnSpcReduction="10000"/>
          </a:bodyPr>
          <a:lstStyle/>
          <a:p>
            <a:pPr marL="0" indent="0">
              <a:buNone/>
            </a:pPr>
            <a:r>
              <a:rPr lang="en-US" sz="2400" dirty="0"/>
              <a:t>Team Members:</a:t>
            </a:r>
          </a:p>
          <a:p>
            <a:pPr marL="0" indent="0">
              <a:buNone/>
            </a:pPr>
            <a:r>
              <a:rPr lang="en-US" sz="2400" dirty="0"/>
              <a:t>                                                                                    </a:t>
            </a:r>
            <a:r>
              <a:rPr lang="en-US" sz="2400" dirty="0" err="1"/>
              <a:t>Subash</a:t>
            </a:r>
            <a:r>
              <a:rPr lang="en-US" sz="2400" dirty="0"/>
              <a:t> </a:t>
            </a:r>
            <a:r>
              <a:rPr lang="en-US" sz="2400" dirty="0" smtClean="0"/>
              <a:t>A-1912113</a:t>
            </a:r>
            <a:endParaRPr lang="en-US" sz="2400" dirty="0"/>
          </a:p>
          <a:p>
            <a:pPr marL="0" indent="0">
              <a:buNone/>
            </a:pPr>
            <a:r>
              <a:rPr lang="en-US" sz="2400" dirty="0" err="1"/>
              <a:t>Shivaganesh</a:t>
            </a:r>
            <a:r>
              <a:rPr lang="en-US" sz="2400" dirty="0"/>
              <a:t> Pandian S-1912104 </a:t>
            </a:r>
          </a:p>
          <a:p>
            <a:pPr marL="0" indent="0">
              <a:buNone/>
            </a:pPr>
            <a:r>
              <a:rPr lang="en-US" sz="2400" dirty="0"/>
              <a:t>Stanly </a:t>
            </a:r>
            <a:r>
              <a:rPr lang="en-US" sz="2400" dirty="0" err="1"/>
              <a:t>Thangamani</a:t>
            </a:r>
            <a:r>
              <a:rPr lang="en-US" sz="2400" dirty="0"/>
              <a:t> P-1912112</a:t>
            </a:r>
          </a:p>
          <a:p>
            <a:pPr marL="0" indent="0">
              <a:buNone/>
            </a:pPr>
            <a:r>
              <a:rPr lang="en-US" sz="2400" dirty="0"/>
              <a:t>Muthu </a:t>
            </a:r>
            <a:r>
              <a:rPr lang="en-US" sz="2400"/>
              <a:t>Raman </a:t>
            </a:r>
            <a:r>
              <a:rPr lang="en-US" sz="2400" smtClean="0"/>
              <a:t>A</a:t>
            </a:r>
            <a:r>
              <a:rPr lang="en-US" sz="2400" smtClean="0"/>
              <a:t>-1912081</a:t>
            </a:r>
            <a:endParaRPr lang="en-US" sz="2400" dirty="0"/>
          </a:p>
          <a:p>
            <a:pPr marL="0" indent="0">
              <a:buNone/>
            </a:pPr>
            <a:endParaRPr lang="en-US" sz="2400" dirty="0"/>
          </a:p>
          <a:p>
            <a:pPr marL="0" indent="0">
              <a:buNone/>
            </a:pPr>
            <a:r>
              <a:rPr lang="en-US" sz="2400" dirty="0"/>
              <a:t>IV Year </a:t>
            </a:r>
            <a:r>
              <a:rPr lang="en-US" sz="2400" dirty="0" err="1"/>
              <a:t>Students,Department</a:t>
            </a:r>
            <a:r>
              <a:rPr lang="en-US" sz="2400" dirty="0"/>
              <a:t> Of CSE,</a:t>
            </a:r>
          </a:p>
          <a:p>
            <a:pPr marL="0" indent="0">
              <a:buNone/>
            </a:pPr>
            <a:r>
              <a:rPr lang="en-US" sz="2400" dirty="0"/>
              <a:t>National Engineering College,</a:t>
            </a:r>
          </a:p>
          <a:p>
            <a:pPr marL="0" indent="0">
              <a:buNone/>
            </a:pPr>
            <a:r>
              <a:rPr lang="en-US" sz="2400" dirty="0" err="1"/>
              <a:t>Kovilpatti</a:t>
            </a:r>
            <a:r>
              <a:rPr lang="en-US" sz="2400" dirty="0"/>
              <a:t>.</a:t>
            </a:r>
          </a:p>
          <a:p>
            <a:endParaRPr lang="en-US" dirty="0"/>
          </a:p>
        </p:txBody>
      </p:sp>
    </p:spTree>
    <p:extLst>
      <p:ext uri="{BB962C8B-B14F-4D97-AF65-F5344CB8AC3E}">
        <p14:creationId xmlns:p14="http://schemas.microsoft.com/office/powerpoint/2010/main" xmlns="" val="1060270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DE35AE0-E327-4154-8EDA-AE854774C38D}"/>
              </a:ext>
            </a:extLst>
          </p:cNvPr>
          <p:cNvGraphicFramePr>
            <a:graphicFrameLocks noGrp="1"/>
          </p:cNvGraphicFramePr>
          <p:nvPr>
            <p:extLst>
              <p:ext uri="{D42A27DB-BD31-4B8C-83A1-F6EECF244321}">
                <p14:modId xmlns:p14="http://schemas.microsoft.com/office/powerpoint/2010/main" xmlns="" val="445932953"/>
              </p:ext>
            </p:extLst>
          </p:nvPr>
        </p:nvGraphicFramePr>
        <p:xfrm>
          <a:off x="1111839" y="182880"/>
          <a:ext cx="9968321" cy="6492240"/>
        </p:xfrm>
        <a:graphic>
          <a:graphicData uri="http://schemas.openxmlformats.org/drawingml/2006/table">
            <a:tbl>
              <a:tblPr firstRow="1" bandRow="1">
                <a:tableStyleId>{5C22544A-7EE6-4342-B048-85BDC9FD1C3A}</a:tableStyleId>
              </a:tblPr>
              <a:tblGrid>
                <a:gridCol w="673493">
                  <a:extLst>
                    <a:ext uri="{9D8B030D-6E8A-4147-A177-3AD203B41FA5}">
                      <a16:colId xmlns:a16="http://schemas.microsoft.com/office/drawing/2014/main" xmlns="" val="207991750"/>
                    </a:ext>
                  </a:extLst>
                </a:gridCol>
                <a:gridCol w="2577707">
                  <a:extLst>
                    <a:ext uri="{9D8B030D-6E8A-4147-A177-3AD203B41FA5}">
                      <a16:colId xmlns:a16="http://schemas.microsoft.com/office/drawing/2014/main" xmlns="" val="2451038617"/>
                    </a:ext>
                  </a:extLst>
                </a:gridCol>
                <a:gridCol w="1625600">
                  <a:extLst>
                    <a:ext uri="{9D8B030D-6E8A-4147-A177-3AD203B41FA5}">
                      <a16:colId xmlns:a16="http://schemas.microsoft.com/office/drawing/2014/main" xmlns="" val="3118169386"/>
                    </a:ext>
                  </a:extLst>
                </a:gridCol>
                <a:gridCol w="1625600">
                  <a:extLst>
                    <a:ext uri="{9D8B030D-6E8A-4147-A177-3AD203B41FA5}">
                      <a16:colId xmlns:a16="http://schemas.microsoft.com/office/drawing/2014/main" xmlns="" val="1937343232"/>
                    </a:ext>
                  </a:extLst>
                </a:gridCol>
                <a:gridCol w="3465921">
                  <a:extLst>
                    <a:ext uri="{9D8B030D-6E8A-4147-A177-3AD203B41FA5}">
                      <a16:colId xmlns:a16="http://schemas.microsoft.com/office/drawing/2014/main" xmlns="" val="2390938481"/>
                    </a:ext>
                  </a:extLst>
                </a:gridCol>
              </a:tblGrid>
              <a:tr h="0">
                <a:tc>
                  <a:txBody>
                    <a:bodyPr/>
                    <a:lstStyle/>
                    <a:p>
                      <a:r>
                        <a:rPr lang="en-US" dirty="0" err="1"/>
                        <a:t>S.No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Paper 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 &amp;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a:t>
                      </a:r>
                    </a:p>
                    <a:p>
                      <a:endParaRPr lang="en-US" dirty="0"/>
                    </a:p>
                  </a:txBody>
                  <a:tcPr/>
                </a:tc>
                <a:extLst>
                  <a:ext uri="{0D108BD9-81ED-4DB2-BD59-A6C34878D82A}">
                    <a16:rowId xmlns:a16="http://schemas.microsoft.com/office/drawing/2014/main" xmlns="" val="362234761"/>
                  </a:ext>
                </a:extLst>
              </a:tr>
              <a:tr h="1900986">
                <a:tc>
                  <a:txBody>
                    <a:bodyPr/>
                    <a:lstStyle/>
                    <a:p>
                      <a:r>
                        <a:rPr lang="en-US" dirty="0"/>
                        <a:t>9</a:t>
                      </a:r>
                    </a:p>
                  </a:txBody>
                  <a:tcPr/>
                </a:tc>
                <a:tc>
                  <a:txBody>
                    <a:bodyPr/>
                    <a:lstStyle/>
                    <a:p>
                      <a:r>
                        <a:rPr lang="en-US" dirty="0"/>
                        <a:t>Expense manager application</a:t>
                      </a:r>
                    </a:p>
                  </a:txBody>
                  <a:tcPr/>
                </a:tc>
                <a:tc>
                  <a:txBody>
                    <a:bodyPr/>
                    <a:lstStyle/>
                    <a:p>
                      <a:r>
                        <a:rPr lang="en-US" dirty="0"/>
                        <a:t>Velmurugan A</a:t>
                      </a:r>
                    </a:p>
                    <a:p>
                      <a:r>
                        <a:rPr lang="en-US" dirty="0"/>
                        <a:t>Albert Mayan J</a:t>
                      </a:r>
                    </a:p>
                    <a:p>
                      <a:r>
                        <a:rPr lang="en-US" dirty="0"/>
                        <a:t>Niranjana P</a:t>
                      </a:r>
                    </a:p>
                    <a:p>
                      <a:r>
                        <a:rPr lang="en-US" dirty="0"/>
                        <a:t>Richard Francis</a:t>
                      </a:r>
                    </a:p>
                    <a:p>
                      <a:endParaRPr lang="en-US" dirty="0"/>
                    </a:p>
                    <a:p>
                      <a:r>
                        <a:rPr lang="en-US" dirty="0"/>
                        <a:t>2020</a:t>
                      </a:r>
                    </a:p>
                  </a:txBody>
                  <a:tcPr/>
                </a:tc>
                <a:tc>
                  <a:txBody>
                    <a:bodyPr/>
                    <a:lstStyle/>
                    <a:p>
                      <a:r>
                        <a:rPr lang="en-US" dirty="0"/>
                        <a:t>Journal Of physics Conference series</a:t>
                      </a:r>
                    </a:p>
                  </a:txBody>
                  <a:tcPr/>
                </a:tc>
                <a:tc>
                  <a:txBody>
                    <a:bodyPr/>
                    <a:lstStyle/>
                    <a:p>
                      <a:r>
                        <a:rPr lang="en-US" sz="1800" b="0" i="0" kern="1200" dirty="0">
                          <a:solidFill>
                            <a:schemeClr val="dk1"/>
                          </a:solidFill>
                          <a:effectLst/>
                          <a:latin typeface="+mn-lt"/>
                          <a:ea typeface="+mn-ea"/>
                          <a:cs typeface="+mn-cs"/>
                        </a:rPr>
                        <a:t>Mobile applications are top in user convenience and have overpassed the web applications in terms of popularity and usability. There are various mobile applications that provide solutions to manage personal and group expense but not many of them provide a comprehensive view of both cases. In this paper, They develop a mobile application developed for the android platform that keeps record of user personal expenses, his/her contribution in group expenditures, top investment options, view of the current stock market, read authenticated financial news and grab the best ongoing offers in the market in popular categories.</a:t>
                      </a:r>
                      <a:endParaRPr lang="en-US" dirty="0"/>
                    </a:p>
                  </a:txBody>
                  <a:tcPr/>
                </a:tc>
                <a:extLst>
                  <a:ext uri="{0D108BD9-81ED-4DB2-BD59-A6C34878D82A}">
                    <a16:rowId xmlns:a16="http://schemas.microsoft.com/office/drawing/2014/main" xmlns="" val="4140857442"/>
                  </a:ext>
                </a:extLst>
              </a:tr>
            </a:tbl>
          </a:graphicData>
        </a:graphic>
      </p:graphicFrame>
    </p:spTree>
    <p:extLst>
      <p:ext uri="{BB962C8B-B14F-4D97-AF65-F5344CB8AC3E}">
        <p14:creationId xmlns:p14="http://schemas.microsoft.com/office/powerpoint/2010/main" xmlns="" val="186696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0685F918-8BD6-4292-B18F-45809437708F}"/>
              </a:ext>
            </a:extLst>
          </p:cNvPr>
          <p:cNvGraphicFramePr>
            <a:graphicFrameLocks noGrp="1"/>
          </p:cNvGraphicFramePr>
          <p:nvPr>
            <p:extLst>
              <p:ext uri="{D42A27DB-BD31-4B8C-83A1-F6EECF244321}">
                <p14:modId xmlns:p14="http://schemas.microsoft.com/office/powerpoint/2010/main" xmlns="" val="2261826903"/>
              </p:ext>
            </p:extLst>
          </p:nvPr>
        </p:nvGraphicFramePr>
        <p:xfrm>
          <a:off x="1400404" y="457200"/>
          <a:ext cx="9808066" cy="6217920"/>
        </p:xfrm>
        <a:graphic>
          <a:graphicData uri="http://schemas.openxmlformats.org/drawingml/2006/table">
            <a:tbl>
              <a:tblPr firstRow="1" bandRow="1">
                <a:tableStyleId>{5C22544A-7EE6-4342-B048-85BDC9FD1C3A}</a:tableStyleId>
              </a:tblPr>
              <a:tblGrid>
                <a:gridCol w="673493">
                  <a:extLst>
                    <a:ext uri="{9D8B030D-6E8A-4147-A177-3AD203B41FA5}">
                      <a16:colId xmlns:a16="http://schemas.microsoft.com/office/drawing/2014/main" xmlns="" val="3699834657"/>
                    </a:ext>
                  </a:extLst>
                </a:gridCol>
                <a:gridCol w="2577707">
                  <a:extLst>
                    <a:ext uri="{9D8B030D-6E8A-4147-A177-3AD203B41FA5}">
                      <a16:colId xmlns:a16="http://schemas.microsoft.com/office/drawing/2014/main" xmlns="" val="1950096856"/>
                    </a:ext>
                  </a:extLst>
                </a:gridCol>
                <a:gridCol w="1702062">
                  <a:extLst>
                    <a:ext uri="{9D8B030D-6E8A-4147-A177-3AD203B41FA5}">
                      <a16:colId xmlns:a16="http://schemas.microsoft.com/office/drawing/2014/main" xmlns="" val="3006934824"/>
                    </a:ext>
                  </a:extLst>
                </a:gridCol>
                <a:gridCol w="1549138">
                  <a:extLst>
                    <a:ext uri="{9D8B030D-6E8A-4147-A177-3AD203B41FA5}">
                      <a16:colId xmlns:a16="http://schemas.microsoft.com/office/drawing/2014/main" xmlns="" val="3037183429"/>
                    </a:ext>
                  </a:extLst>
                </a:gridCol>
                <a:gridCol w="3305666">
                  <a:extLst>
                    <a:ext uri="{9D8B030D-6E8A-4147-A177-3AD203B41FA5}">
                      <a16:colId xmlns:a16="http://schemas.microsoft.com/office/drawing/2014/main" xmlns="" val="1610143797"/>
                    </a:ext>
                  </a:extLst>
                </a:gridCol>
              </a:tblGrid>
              <a:tr h="370840">
                <a:tc>
                  <a:txBody>
                    <a:bodyPr/>
                    <a:lstStyle/>
                    <a:p>
                      <a:r>
                        <a:rPr lang="en-US" dirty="0" err="1"/>
                        <a:t>S.No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Paper 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 &amp;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r>
                        <a:rPr lang="en-US" dirty="0"/>
                        <a:t>Finding</a:t>
                      </a:r>
                    </a:p>
                  </a:txBody>
                  <a:tcPr/>
                </a:tc>
                <a:extLst>
                  <a:ext uri="{0D108BD9-81ED-4DB2-BD59-A6C34878D82A}">
                    <a16:rowId xmlns:a16="http://schemas.microsoft.com/office/drawing/2014/main" xmlns="" val="3732718888"/>
                  </a:ext>
                </a:extLst>
              </a:tr>
              <a:tr h="2221497">
                <a:tc>
                  <a:txBody>
                    <a:bodyPr/>
                    <a:lstStyle/>
                    <a:p>
                      <a:r>
                        <a:rPr lang="en-US" dirty="0"/>
                        <a:t>10</a:t>
                      </a:r>
                    </a:p>
                  </a:txBody>
                  <a:tcPr/>
                </a:tc>
                <a:tc>
                  <a:txBody>
                    <a:bodyPr/>
                    <a:lstStyle/>
                    <a:p>
                      <a:r>
                        <a:rPr lang="en-US" dirty="0"/>
                        <a:t>Income and Expense Tracker</a:t>
                      </a:r>
                    </a:p>
                  </a:txBody>
                  <a:tcPr/>
                </a:tc>
                <a:tc>
                  <a:txBody>
                    <a:bodyPr/>
                    <a:lstStyle/>
                    <a:p>
                      <a:r>
                        <a:rPr lang="en-US" dirty="0"/>
                        <a:t>P. </a:t>
                      </a:r>
                      <a:r>
                        <a:rPr lang="en-US" dirty="0" err="1"/>
                        <a:t>Thanapal</a:t>
                      </a:r>
                      <a:endParaRPr lang="en-US" dirty="0"/>
                    </a:p>
                    <a:p>
                      <a:r>
                        <a:rPr lang="en-US" dirty="0"/>
                        <a:t>Mohammed Yaseen Patel</a:t>
                      </a:r>
                    </a:p>
                    <a:p>
                      <a:r>
                        <a:rPr lang="en-US" dirty="0"/>
                        <a:t>T.P. Lokesh Raj</a:t>
                      </a:r>
                    </a:p>
                    <a:p>
                      <a:r>
                        <a:rPr lang="en-US" dirty="0"/>
                        <a:t>J. Satheesh Kumar</a:t>
                      </a:r>
                    </a:p>
                    <a:p>
                      <a:endParaRPr lang="en-US" dirty="0"/>
                    </a:p>
                    <a:p>
                      <a:r>
                        <a:rPr lang="en-US" dirty="0"/>
                        <a:t>2015</a:t>
                      </a:r>
                    </a:p>
                  </a:txBody>
                  <a:tcPr/>
                </a:tc>
                <a:tc>
                  <a:txBody>
                    <a:bodyPr/>
                    <a:lstStyle/>
                    <a:p>
                      <a:r>
                        <a:rPr lang="en-US" dirty="0"/>
                        <a:t>Indian Journal of Science and Technology</a:t>
                      </a:r>
                    </a:p>
                  </a:txBody>
                  <a:tcPr/>
                </a:tc>
                <a:tc>
                  <a:txBody>
                    <a:bodyPr/>
                    <a:lstStyle/>
                    <a:p>
                      <a:r>
                        <a:rPr lang="en-US" dirty="0"/>
                        <a:t>This application will help you to make a note for what or the things They have to do for the end of month. For example, like how much it expenses for monthly and what are the expenses for a month. In income features if we are a businessman having some multi business he doesn’t know from which part income has come and how much income it has come for him, but with the help of this application he can divide and store all the income and he can set a reminder for specific date to remain so that he can manage and finalize the income for each month</a:t>
                      </a:r>
                    </a:p>
                  </a:txBody>
                  <a:tcPr/>
                </a:tc>
                <a:extLst>
                  <a:ext uri="{0D108BD9-81ED-4DB2-BD59-A6C34878D82A}">
                    <a16:rowId xmlns:a16="http://schemas.microsoft.com/office/drawing/2014/main" xmlns="" val="1131057131"/>
                  </a:ext>
                </a:extLst>
              </a:tr>
            </a:tbl>
          </a:graphicData>
        </a:graphic>
      </p:graphicFrame>
    </p:spTree>
    <p:extLst>
      <p:ext uri="{BB962C8B-B14F-4D97-AF65-F5344CB8AC3E}">
        <p14:creationId xmlns:p14="http://schemas.microsoft.com/office/powerpoint/2010/main" xmlns="" val="205172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795061C-5EEE-4404-B867-51A896B45C18}"/>
              </a:ext>
            </a:extLst>
          </p:cNvPr>
          <p:cNvGraphicFramePr>
            <a:graphicFrameLocks noGrp="1"/>
          </p:cNvGraphicFramePr>
          <p:nvPr>
            <p:extLst>
              <p:ext uri="{D42A27DB-BD31-4B8C-83A1-F6EECF244321}">
                <p14:modId xmlns:p14="http://schemas.microsoft.com/office/powerpoint/2010/main" xmlns="" val="908018033"/>
              </p:ext>
            </p:extLst>
          </p:nvPr>
        </p:nvGraphicFramePr>
        <p:xfrm>
          <a:off x="1604129" y="320511"/>
          <a:ext cx="9312111" cy="5915320"/>
        </p:xfrm>
        <a:graphic>
          <a:graphicData uri="http://schemas.openxmlformats.org/drawingml/2006/table">
            <a:tbl>
              <a:tblPr firstRow="1" bandRow="1">
                <a:tableStyleId>{5C22544A-7EE6-4342-B048-85BDC9FD1C3A}</a:tableStyleId>
              </a:tblPr>
              <a:tblGrid>
                <a:gridCol w="763570">
                  <a:extLst>
                    <a:ext uri="{9D8B030D-6E8A-4147-A177-3AD203B41FA5}">
                      <a16:colId xmlns:a16="http://schemas.microsoft.com/office/drawing/2014/main" xmlns="" val="1567243265"/>
                    </a:ext>
                  </a:extLst>
                </a:gridCol>
                <a:gridCol w="1941922">
                  <a:extLst>
                    <a:ext uri="{9D8B030D-6E8A-4147-A177-3AD203B41FA5}">
                      <a16:colId xmlns:a16="http://schemas.microsoft.com/office/drawing/2014/main" xmlns="" val="2983177241"/>
                    </a:ext>
                  </a:extLst>
                </a:gridCol>
                <a:gridCol w="2185447">
                  <a:extLst>
                    <a:ext uri="{9D8B030D-6E8A-4147-A177-3AD203B41FA5}">
                      <a16:colId xmlns:a16="http://schemas.microsoft.com/office/drawing/2014/main" xmlns="" val="3625809278"/>
                    </a:ext>
                  </a:extLst>
                </a:gridCol>
                <a:gridCol w="2111604">
                  <a:extLst>
                    <a:ext uri="{9D8B030D-6E8A-4147-A177-3AD203B41FA5}">
                      <a16:colId xmlns:a16="http://schemas.microsoft.com/office/drawing/2014/main" xmlns="" val="1651377615"/>
                    </a:ext>
                  </a:extLst>
                </a:gridCol>
                <a:gridCol w="2309568">
                  <a:extLst>
                    <a:ext uri="{9D8B030D-6E8A-4147-A177-3AD203B41FA5}">
                      <a16:colId xmlns:a16="http://schemas.microsoft.com/office/drawing/2014/main" xmlns="" val="2649125379"/>
                    </a:ext>
                  </a:extLst>
                </a:gridCol>
              </a:tblGrid>
              <a:tr h="886120">
                <a:tc>
                  <a:txBody>
                    <a:bodyPr/>
                    <a:lstStyle/>
                    <a:p>
                      <a:r>
                        <a:rPr lang="en-US" dirty="0"/>
                        <a:t>S.NO</a:t>
                      </a:r>
                    </a:p>
                  </a:txBody>
                  <a:tcPr/>
                </a:tc>
                <a:tc>
                  <a:txBody>
                    <a:bodyPr/>
                    <a:lstStyle/>
                    <a:p>
                      <a:r>
                        <a:rPr lang="en-US" dirty="0"/>
                        <a:t>Journal paper Title</a:t>
                      </a:r>
                    </a:p>
                  </a:txBody>
                  <a:tcPr/>
                </a:tc>
                <a:tc>
                  <a:txBody>
                    <a:bodyPr/>
                    <a:lstStyle/>
                    <a:p>
                      <a:r>
                        <a:rPr lang="en-US" dirty="0"/>
                        <a:t>Author’s Name &amp; Year</a:t>
                      </a:r>
                    </a:p>
                  </a:txBody>
                  <a:tcPr/>
                </a:tc>
                <a:tc>
                  <a:txBody>
                    <a:bodyPr/>
                    <a:lstStyle/>
                    <a:p>
                      <a:r>
                        <a:rPr lang="en-US" dirty="0"/>
                        <a:t>Source</a:t>
                      </a:r>
                    </a:p>
                  </a:txBody>
                  <a:tcPr/>
                </a:tc>
                <a:tc>
                  <a:txBody>
                    <a:bodyPr/>
                    <a:lstStyle/>
                    <a:p>
                      <a:r>
                        <a:rPr lang="en-US" dirty="0"/>
                        <a:t>Finding</a:t>
                      </a:r>
                    </a:p>
                  </a:txBody>
                  <a:tcPr/>
                </a:tc>
                <a:extLst>
                  <a:ext uri="{0D108BD9-81ED-4DB2-BD59-A6C34878D82A}">
                    <a16:rowId xmlns:a16="http://schemas.microsoft.com/office/drawing/2014/main" xmlns="" val="1455448963"/>
                  </a:ext>
                </a:extLst>
              </a:tr>
              <a:tr h="3318235">
                <a:tc>
                  <a:txBody>
                    <a:bodyPr/>
                    <a:lstStyle/>
                    <a:p>
                      <a:r>
                        <a:rPr lang="en-US" dirty="0"/>
                        <a:t>1.</a:t>
                      </a:r>
                    </a:p>
                  </a:txBody>
                  <a:tcPr/>
                </a:tc>
                <a:tc>
                  <a:txBody>
                    <a:bodyPr/>
                    <a:lstStyle/>
                    <a:p>
                      <a:r>
                        <a:rPr lang="en-US" dirty="0"/>
                        <a:t>Expense Tracker</a:t>
                      </a:r>
                    </a:p>
                  </a:txBody>
                  <a:tcPr/>
                </a:tc>
                <a:tc>
                  <a:txBody>
                    <a:bodyPr/>
                    <a:lstStyle/>
                    <a:p>
                      <a:r>
                        <a:rPr lang="en-US" dirty="0"/>
                        <a:t>Prof </a:t>
                      </a:r>
                      <a:r>
                        <a:rPr lang="en-US" dirty="0" err="1"/>
                        <a:t>MiriamThomas</a:t>
                      </a:r>
                      <a:r>
                        <a:rPr lang="en-US" dirty="0"/>
                        <a:t>.</a:t>
                      </a:r>
                    </a:p>
                    <a:p>
                      <a:r>
                        <a:rPr lang="en-US" dirty="0"/>
                        <a:t>Dr. </a:t>
                      </a:r>
                      <a:r>
                        <a:rPr lang="en-US" dirty="0" err="1"/>
                        <a:t>Mahalekshmi</a:t>
                      </a:r>
                      <a:r>
                        <a:rPr lang="en-US" dirty="0"/>
                        <a:t>.</a:t>
                      </a:r>
                    </a:p>
                    <a:p>
                      <a:endParaRPr lang="en-US" dirty="0"/>
                    </a:p>
                    <a:p>
                      <a:endParaRPr lang="en-US" dirty="0"/>
                    </a:p>
                    <a:p>
                      <a:r>
                        <a:rPr lang="en-US" dirty="0"/>
                        <a:t>April 2021</a:t>
                      </a:r>
                    </a:p>
                    <a:p>
                      <a:endParaRPr lang="en-US" dirty="0"/>
                    </a:p>
                  </a:txBody>
                  <a:tcPr/>
                </a:tc>
                <a:tc>
                  <a:txBody>
                    <a:bodyPr/>
                    <a:lstStyle/>
                    <a:p>
                      <a:r>
                        <a:rPr lang="en-US" dirty="0"/>
                        <a:t>International Journal of Advanced Research in Science, Communication and Technology (IJARSCT)</a:t>
                      </a:r>
                    </a:p>
                  </a:txBody>
                  <a:tcPr/>
                </a:tc>
                <a:tc>
                  <a:txBody>
                    <a:bodyPr/>
                    <a:lstStyle/>
                    <a:p>
                      <a:r>
                        <a:rPr lang="en-US" dirty="0"/>
                        <a:t>The web application “Expense Tracker” is developed to manage the daily expenses in a more efficient and manageable way. By using this application we can reduce the manual calculations of the daily expenses and keep track of the expenditure. In this application, user can provide his income to calculate his total expenses per day and these results will be stored for each user</a:t>
                      </a:r>
                    </a:p>
                  </a:txBody>
                  <a:tcPr/>
                </a:tc>
                <a:extLst>
                  <a:ext uri="{0D108BD9-81ED-4DB2-BD59-A6C34878D82A}">
                    <a16:rowId xmlns:a16="http://schemas.microsoft.com/office/drawing/2014/main" xmlns="" val="3898058059"/>
                  </a:ext>
                </a:extLst>
              </a:tr>
            </a:tbl>
          </a:graphicData>
        </a:graphic>
      </p:graphicFrame>
    </p:spTree>
    <p:extLst>
      <p:ext uri="{BB962C8B-B14F-4D97-AF65-F5344CB8AC3E}">
        <p14:creationId xmlns:p14="http://schemas.microsoft.com/office/powerpoint/2010/main" xmlns="" val="160968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4D340174-3F2C-4E8C-9A3A-3FEB9BAD7B33}"/>
              </a:ext>
            </a:extLst>
          </p:cNvPr>
          <p:cNvGraphicFramePr>
            <a:graphicFrameLocks noGrp="1"/>
          </p:cNvGraphicFramePr>
          <p:nvPr>
            <p:extLst>
              <p:ext uri="{D42A27DB-BD31-4B8C-83A1-F6EECF244321}">
                <p14:modId xmlns:p14="http://schemas.microsoft.com/office/powerpoint/2010/main" xmlns="" val="4025445604"/>
              </p:ext>
            </p:extLst>
          </p:nvPr>
        </p:nvGraphicFramePr>
        <p:xfrm>
          <a:off x="2032000" y="191764"/>
          <a:ext cx="8128000" cy="6217920"/>
        </p:xfrm>
        <a:graphic>
          <a:graphicData uri="http://schemas.openxmlformats.org/drawingml/2006/table">
            <a:tbl>
              <a:tblPr firstRow="1" bandRow="1">
                <a:tableStyleId>{5C22544A-7EE6-4342-B048-85BDC9FD1C3A}</a:tableStyleId>
              </a:tblPr>
              <a:tblGrid>
                <a:gridCol w="692346">
                  <a:extLst>
                    <a:ext uri="{9D8B030D-6E8A-4147-A177-3AD203B41FA5}">
                      <a16:colId xmlns:a16="http://schemas.microsoft.com/office/drawing/2014/main" xmlns="" val="1666099016"/>
                    </a:ext>
                  </a:extLst>
                </a:gridCol>
                <a:gridCol w="1583703">
                  <a:extLst>
                    <a:ext uri="{9D8B030D-6E8A-4147-A177-3AD203B41FA5}">
                      <a16:colId xmlns:a16="http://schemas.microsoft.com/office/drawing/2014/main" xmlns="" val="2956171392"/>
                    </a:ext>
                  </a:extLst>
                </a:gridCol>
                <a:gridCol w="2328421">
                  <a:extLst>
                    <a:ext uri="{9D8B030D-6E8A-4147-A177-3AD203B41FA5}">
                      <a16:colId xmlns:a16="http://schemas.microsoft.com/office/drawing/2014/main" xmlns="" val="936963268"/>
                    </a:ext>
                  </a:extLst>
                </a:gridCol>
                <a:gridCol w="1602557">
                  <a:extLst>
                    <a:ext uri="{9D8B030D-6E8A-4147-A177-3AD203B41FA5}">
                      <a16:colId xmlns:a16="http://schemas.microsoft.com/office/drawing/2014/main" xmlns="" val="3349195432"/>
                    </a:ext>
                  </a:extLst>
                </a:gridCol>
                <a:gridCol w="1920973">
                  <a:extLst>
                    <a:ext uri="{9D8B030D-6E8A-4147-A177-3AD203B41FA5}">
                      <a16:colId xmlns:a16="http://schemas.microsoft.com/office/drawing/2014/main" xmlns="" val="485778944"/>
                    </a:ext>
                  </a:extLst>
                </a:gridCol>
              </a:tblGrid>
              <a:tr h="370840">
                <a:tc>
                  <a:txBody>
                    <a:bodyPr/>
                    <a:lstStyle/>
                    <a:p>
                      <a:r>
                        <a:rPr lang="en-US" dirty="0"/>
                        <a:t>S.NO</a:t>
                      </a:r>
                    </a:p>
                  </a:txBody>
                  <a:tcPr/>
                </a:tc>
                <a:tc>
                  <a:txBody>
                    <a:bodyPr/>
                    <a:lstStyle/>
                    <a:p>
                      <a:r>
                        <a:rPr lang="en-US" dirty="0"/>
                        <a:t>Journal Paper Title</a:t>
                      </a:r>
                    </a:p>
                  </a:txBody>
                  <a:tcPr/>
                </a:tc>
                <a:tc>
                  <a:txBody>
                    <a:bodyPr/>
                    <a:lstStyle/>
                    <a:p>
                      <a:r>
                        <a:rPr lang="en-US" dirty="0"/>
                        <a:t>Author’s Name &amp; Year</a:t>
                      </a:r>
                    </a:p>
                  </a:txBody>
                  <a:tcPr/>
                </a:tc>
                <a:tc>
                  <a:txBody>
                    <a:bodyPr/>
                    <a:lstStyle/>
                    <a:p>
                      <a:r>
                        <a:rPr lang="en-US" dirty="0"/>
                        <a:t>Source</a:t>
                      </a:r>
                    </a:p>
                  </a:txBody>
                  <a:tcPr/>
                </a:tc>
                <a:tc>
                  <a:txBody>
                    <a:bodyPr/>
                    <a:lstStyle/>
                    <a:p>
                      <a:r>
                        <a:rPr lang="en-US" dirty="0"/>
                        <a:t>Finding</a:t>
                      </a:r>
                    </a:p>
                  </a:txBody>
                  <a:tcPr/>
                </a:tc>
                <a:extLst>
                  <a:ext uri="{0D108BD9-81ED-4DB2-BD59-A6C34878D82A}">
                    <a16:rowId xmlns:a16="http://schemas.microsoft.com/office/drawing/2014/main" xmlns="" val="3931474562"/>
                  </a:ext>
                </a:extLst>
              </a:tr>
              <a:tr h="370840">
                <a:tc>
                  <a:txBody>
                    <a:bodyPr/>
                    <a:lstStyle/>
                    <a:p>
                      <a:r>
                        <a:rPr lang="en-US" dirty="0"/>
                        <a:t>2.</a:t>
                      </a:r>
                    </a:p>
                  </a:txBody>
                  <a:tcPr/>
                </a:tc>
                <a:tc>
                  <a:txBody>
                    <a:bodyPr/>
                    <a:lstStyle/>
                    <a:p>
                      <a:r>
                        <a:rPr lang="en-US" sz="1800" b="0" i="0" kern="1200" dirty="0">
                          <a:solidFill>
                            <a:schemeClr val="dk1"/>
                          </a:solidFill>
                          <a:effectLst/>
                          <a:latin typeface="+mn-lt"/>
                          <a:ea typeface="+mn-ea"/>
                          <a:cs typeface="+mn-cs"/>
                        </a:rPr>
                        <a:t>Expense Tracker</a:t>
                      </a:r>
                      <a:endParaRPr lang="en-US" dirty="0"/>
                    </a:p>
                  </a:txBody>
                  <a:tcPr/>
                </a:tc>
                <a:tc>
                  <a:txBody>
                    <a:bodyPr/>
                    <a:lstStyle/>
                    <a:p>
                      <a:r>
                        <a:rPr lang="en-US" sz="1800" b="0" i="0" kern="1200" dirty="0">
                          <a:solidFill>
                            <a:schemeClr val="dk1"/>
                          </a:solidFill>
                          <a:effectLst/>
                          <a:latin typeface="+mn-lt"/>
                          <a:ea typeface="+mn-ea"/>
                          <a:cs typeface="+mn-cs"/>
                        </a:rPr>
                        <a:t>Parag </a:t>
                      </a:r>
                      <a:r>
                        <a:rPr lang="en-US" sz="1800" b="0" i="0" kern="1200" dirty="0" err="1">
                          <a:solidFill>
                            <a:schemeClr val="dk1"/>
                          </a:solidFill>
                          <a:effectLst/>
                          <a:latin typeface="+mn-lt"/>
                          <a:ea typeface="+mn-ea"/>
                          <a:cs typeface="+mn-cs"/>
                        </a:rPr>
                        <a:t>M.Sawant</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Raj S. </a:t>
                      </a:r>
                      <a:r>
                        <a:rPr lang="en-US" sz="1800" b="0" i="0" kern="1200" dirty="0" err="1">
                          <a:solidFill>
                            <a:schemeClr val="dk1"/>
                          </a:solidFill>
                          <a:effectLst/>
                          <a:latin typeface="+mn-lt"/>
                          <a:ea typeface="+mn-ea"/>
                          <a:cs typeface="+mn-cs"/>
                        </a:rPr>
                        <a:t>Vilankar</a:t>
                      </a:r>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May 2021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International Peer-Reviewed Journal</a:t>
                      </a:r>
                      <a:endParaRPr lang="en-US" dirty="0"/>
                    </a:p>
                    <a:p>
                      <a:endParaRPr lang="en-US" dirty="0"/>
                    </a:p>
                  </a:txBody>
                  <a:tcPr/>
                </a:tc>
                <a:tc>
                  <a:txBody>
                    <a:bodyPr/>
                    <a:lstStyle/>
                    <a:p>
                      <a:r>
                        <a:rPr lang="en-US" sz="1800" b="0" i="0" kern="1200" dirty="0">
                          <a:solidFill>
                            <a:schemeClr val="dk1"/>
                          </a:solidFill>
                          <a:effectLst/>
                          <a:latin typeface="+mn-lt"/>
                          <a:ea typeface="+mn-ea"/>
                          <a:cs typeface="+mn-cs"/>
                        </a:rPr>
                        <a:t>The application keeps the track of the Income and Expenses both of user on a day-to-day basis. This application takes the income of an user and manage its daily expenses so that the user can save money.</a:t>
                      </a:r>
                    </a:p>
                    <a:p>
                      <a:r>
                        <a:rPr lang="en-US" sz="1800" b="0" i="0" kern="1200" dirty="0">
                          <a:solidFill>
                            <a:schemeClr val="dk1"/>
                          </a:solidFill>
                          <a:effectLst/>
                          <a:latin typeface="+mn-lt"/>
                          <a:ea typeface="+mn-ea"/>
                          <a:cs typeface="+mn-cs"/>
                        </a:rPr>
                        <a:t>If you spend less money than the daily expense allowed amount, the money left after spending is added into user’s savings. </a:t>
                      </a:r>
                    </a:p>
                  </a:txBody>
                  <a:tcPr/>
                </a:tc>
                <a:extLst>
                  <a:ext uri="{0D108BD9-81ED-4DB2-BD59-A6C34878D82A}">
                    <a16:rowId xmlns:a16="http://schemas.microsoft.com/office/drawing/2014/main" xmlns="" val="1872187602"/>
                  </a:ext>
                </a:extLst>
              </a:tr>
            </a:tbl>
          </a:graphicData>
        </a:graphic>
      </p:graphicFrame>
    </p:spTree>
    <p:extLst>
      <p:ext uri="{BB962C8B-B14F-4D97-AF65-F5344CB8AC3E}">
        <p14:creationId xmlns:p14="http://schemas.microsoft.com/office/powerpoint/2010/main" xmlns="" val="83707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778AA273-7204-4F58-A245-B1445251EC93}"/>
              </a:ext>
            </a:extLst>
          </p:cNvPr>
          <p:cNvGraphicFramePr>
            <a:graphicFrameLocks noGrp="1"/>
          </p:cNvGraphicFramePr>
          <p:nvPr>
            <p:extLst>
              <p:ext uri="{D42A27DB-BD31-4B8C-83A1-F6EECF244321}">
                <p14:modId xmlns:p14="http://schemas.microsoft.com/office/powerpoint/2010/main" xmlns="" val="528502050"/>
              </p:ext>
            </p:extLst>
          </p:nvPr>
        </p:nvGraphicFramePr>
        <p:xfrm>
          <a:off x="2032000" y="719666"/>
          <a:ext cx="8128000" cy="4846320"/>
        </p:xfrm>
        <a:graphic>
          <a:graphicData uri="http://schemas.openxmlformats.org/drawingml/2006/table">
            <a:tbl>
              <a:tblPr firstRow="1" bandRow="1">
                <a:tableStyleId>{5C22544A-7EE6-4342-B048-85BDC9FD1C3A}</a:tableStyleId>
              </a:tblPr>
              <a:tblGrid>
                <a:gridCol w="664066">
                  <a:extLst>
                    <a:ext uri="{9D8B030D-6E8A-4147-A177-3AD203B41FA5}">
                      <a16:colId xmlns:a16="http://schemas.microsoft.com/office/drawing/2014/main" xmlns="" val="1533129673"/>
                    </a:ext>
                  </a:extLst>
                </a:gridCol>
                <a:gridCol w="2587134">
                  <a:extLst>
                    <a:ext uri="{9D8B030D-6E8A-4147-A177-3AD203B41FA5}">
                      <a16:colId xmlns:a16="http://schemas.microsoft.com/office/drawing/2014/main" xmlns="" val="4077500991"/>
                    </a:ext>
                  </a:extLst>
                </a:gridCol>
                <a:gridCol w="1768049">
                  <a:extLst>
                    <a:ext uri="{9D8B030D-6E8A-4147-A177-3AD203B41FA5}">
                      <a16:colId xmlns:a16="http://schemas.microsoft.com/office/drawing/2014/main" xmlns="" val="2930621061"/>
                    </a:ext>
                  </a:extLst>
                </a:gridCol>
                <a:gridCol w="1483151">
                  <a:extLst>
                    <a:ext uri="{9D8B030D-6E8A-4147-A177-3AD203B41FA5}">
                      <a16:colId xmlns:a16="http://schemas.microsoft.com/office/drawing/2014/main" xmlns="" val="335897037"/>
                    </a:ext>
                  </a:extLst>
                </a:gridCol>
                <a:gridCol w="1625600">
                  <a:extLst>
                    <a:ext uri="{9D8B030D-6E8A-4147-A177-3AD203B41FA5}">
                      <a16:colId xmlns:a16="http://schemas.microsoft.com/office/drawing/2014/main" xmlns="" val="2623955566"/>
                    </a:ext>
                  </a:extLst>
                </a:gridCol>
              </a:tblGrid>
              <a:tr h="370840">
                <a:tc>
                  <a:txBody>
                    <a:bodyPr/>
                    <a:lstStyle/>
                    <a:p>
                      <a:r>
                        <a:rPr lang="en-US" dirty="0" err="1"/>
                        <a:t>S.No</a:t>
                      </a:r>
                      <a:endParaRPr lang="en-US" dirty="0"/>
                    </a:p>
                  </a:txBody>
                  <a:tcPr/>
                </a:tc>
                <a:tc>
                  <a:txBody>
                    <a:bodyPr/>
                    <a:lstStyle/>
                    <a:p>
                      <a:r>
                        <a:rPr lang="en-US" dirty="0"/>
                        <a:t>Journal paper Title</a:t>
                      </a:r>
                    </a:p>
                  </a:txBody>
                  <a:tcPr/>
                </a:tc>
                <a:tc>
                  <a:txBody>
                    <a:bodyPr/>
                    <a:lstStyle/>
                    <a:p>
                      <a:r>
                        <a:rPr lang="en-US" dirty="0"/>
                        <a:t>Authors Name &amp; Year</a:t>
                      </a:r>
                    </a:p>
                  </a:txBody>
                  <a:tcPr/>
                </a:tc>
                <a:tc>
                  <a:txBody>
                    <a:bodyPr/>
                    <a:lstStyle/>
                    <a:p>
                      <a:r>
                        <a:rPr lang="en-US" dirty="0"/>
                        <a:t>Source</a:t>
                      </a:r>
                    </a:p>
                  </a:txBody>
                  <a:tcPr/>
                </a:tc>
                <a:tc>
                  <a:txBody>
                    <a:bodyPr/>
                    <a:lstStyle/>
                    <a:p>
                      <a:r>
                        <a:rPr lang="en-US" dirty="0"/>
                        <a:t>Finding</a:t>
                      </a:r>
                    </a:p>
                  </a:txBody>
                  <a:tcPr/>
                </a:tc>
                <a:extLst>
                  <a:ext uri="{0D108BD9-81ED-4DB2-BD59-A6C34878D82A}">
                    <a16:rowId xmlns:a16="http://schemas.microsoft.com/office/drawing/2014/main" xmlns="" val="2345232807"/>
                  </a:ext>
                </a:extLst>
              </a:tr>
              <a:tr h="370840">
                <a:tc>
                  <a:txBody>
                    <a:bodyPr/>
                    <a:lstStyle/>
                    <a:p>
                      <a:r>
                        <a:rPr lang="en-US" dirty="0"/>
                        <a:t>3.</a:t>
                      </a:r>
                    </a:p>
                  </a:txBody>
                  <a:tcPr/>
                </a:tc>
                <a:tc>
                  <a:txBody>
                    <a:bodyPr/>
                    <a:lstStyle/>
                    <a:p>
                      <a:r>
                        <a:rPr lang="en-US" dirty="0"/>
                        <a:t>Smart Expense Model for Smart Homes</a:t>
                      </a:r>
                    </a:p>
                  </a:txBody>
                  <a:tcPr/>
                </a:tc>
                <a:tc>
                  <a:txBody>
                    <a:bodyPr/>
                    <a:lstStyle/>
                    <a:p>
                      <a:r>
                        <a:rPr lang="en-US" sz="1800" b="0" i="0" u="none" kern="1200" dirty="0" err="1">
                          <a:solidFill>
                            <a:schemeClr val="dk1"/>
                          </a:solidFill>
                          <a:effectLst/>
                          <a:latin typeface="+mn-lt"/>
                          <a:ea typeface="+mn-ea"/>
                          <a:cs typeface="+mn-cs"/>
                        </a:rPr>
                        <a:t>Sumit</a:t>
                      </a:r>
                      <a:r>
                        <a:rPr lang="en-US" sz="1800" b="0" i="0" u="none" kern="1200" dirty="0">
                          <a:solidFill>
                            <a:schemeClr val="dk1"/>
                          </a:solidFill>
                          <a:effectLst/>
                          <a:latin typeface="+mn-lt"/>
                          <a:ea typeface="+mn-ea"/>
                          <a:cs typeface="+mn-cs"/>
                        </a:rPr>
                        <a:t> Yadav.</a:t>
                      </a:r>
                    </a:p>
                    <a:p>
                      <a:r>
                        <a:rPr lang="en-US" sz="1800" b="0" i="0" u="none" kern="1200" dirty="0">
                          <a:solidFill>
                            <a:schemeClr val="dk1"/>
                          </a:solidFill>
                          <a:effectLst/>
                          <a:latin typeface="+mn-lt"/>
                          <a:ea typeface="+mn-ea"/>
                          <a:cs typeface="+mn-cs"/>
                        </a:rPr>
                        <a:t>Richa Malhotra.</a:t>
                      </a:r>
                    </a:p>
                    <a:p>
                      <a:r>
                        <a:rPr lang="en-US" sz="1800" b="0" i="0" u="none" kern="1200" dirty="0">
                          <a:solidFill>
                            <a:schemeClr val="dk1"/>
                          </a:solidFill>
                          <a:effectLst/>
                          <a:latin typeface="+mn-lt"/>
                          <a:ea typeface="+mn-ea"/>
                          <a:cs typeface="+mn-cs"/>
                        </a:rPr>
                        <a:t>Jyoti Tripathi.</a:t>
                      </a:r>
                    </a:p>
                    <a:p>
                      <a:endParaRPr lang="en-US" sz="1800" b="0" i="0" u="none" kern="1200" dirty="0">
                        <a:solidFill>
                          <a:schemeClr val="dk1"/>
                        </a:solidFill>
                        <a:effectLst/>
                        <a:latin typeface="+mn-lt"/>
                        <a:ea typeface="+mn-ea"/>
                        <a:cs typeface="+mn-cs"/>
                      </a:endParaRPr>
                    </a:p>
                    <a:p>
                      <a:endParaRPr lang="en-US" sz="1800" b="0" i="0" u="none" kern="1200" dirty="0">
                        <a:solidFill>
                          <a:schemeClr val="dk1"/>
                        </a:solidFill>
                        <a:effectLst/>
                        <a:latin typeface="+mn-lt"/>
                        <a:ea typeface="+mn-ea"/>
                        <a:cs typeface="+mn-cs"/>
                      </a:endParaRPr>
                    </a:p>
                    <a:p>
                      <a:r>
                        <a:rPr lang="en-US" sz="1800" b="0" i="0" u="none" kern="1200" dirty="0">
                          <a:solidFill>
                            <a:schemeClr val="dk1"/>
                          </a:solidFill>
                          <a:effectLst/>
                          <a:latin typeface="+mn-lt"/>
                          <a:ea typeface="+mn-ea"/>
                          <a:cs typeface="+mn-cs"/>
                        </a:rPr>
                        <a:t>July 2016</a:t>
                      </a:r>
                    </a:p>
                  </a:txBody>
                  <a:tcPr/>
                </a:tc>
                <a:tc>
                  <a:txBody>
                    <a:bodyPr/>
                    <a:lstStyle/>
                    <a:p>
                      <a:r>
                        <a:rPr lang="en-US" dirty="0"/>
                        <a:t>Institute of Electrical and Electronics Engineering</a:t>
                      </a:r>
                    </a:p>
                    <a:p>
                      <a:r>
                        <a:rPr lang="en-US" dirty="0"/>
                        <a:t>(IEEE)</a:t>
                      </a:r>
                    </a:p>
                  </a:txBody>
                  <a:tcPr/>
                </a:tc>
                <a:tc>
                  <a:txBody>
                    <a:bodyPr/>
                    <a:lstStyle/>
                    <a:p>
                      <a:r>
                        <a:rPr lang="en-US" sz="1800" b="0" i="0" kern="1200" dirty="0">
                          <a:solidFill>
                            <a:schemeClr val="dk1"/>
                          </a:solidFill>
                          <a:effectLst/>
                          <a:latin typeface="+mn-lt"/>
                          <a:ea typeface="+mn-ea"/>
                          <a:cs typeface="+mn-cs"/>
                        </a:rPr>
                        <a:t>Keeping track of all types of expenses incurred by the household owner.</a:t>
                      </a:r>
                    </a:p>
                    <a:p>
                      <a:r>
                        <a:rPr lang="en-US" sz="1800" b="0" i="0" kern="1200" dirty="0">
                          <a:solidFill>
                            <a:schemeClr val="dk1"/>
                          </a:solidFill>
                          <a:effectLst/>
                          <a:latin typeface="+mn-lt"/>
                          <a:ea typeface="+mn-ea"/>
                          <a:cs typeface="+mn-cs"/>
                        </a:rPr>
                        <a:t> </a:t>
                      </a:r>
                    </a:p>
                    <a:p>
                      <a:r>
                        <a:rPr lang="en-US" sz="1800" b="0" i="0" kern="1200" dirty="0">
                          <a:solidFill>
                            <a:schemeClr val="dk1"/>
                          </a:solidFill>
                          <a:effectLst/>
                          <a:latin typeface="+mn-lt"/>
                          <a:ea typeface="+mn-ea"/>
                          <a:cs typeface="+mn-cs"/>
                        </a:rPr>
                        <a:t>The recorded expenses are categorized to provide an insightful distribution of the total spending.</a:t>
                      </a:r>
                      <a:endParaRPr lang="en-US" dirty="0"/>
                    </a:p>
                  </a:txBody>
                  <a:tcPr/>
                </a:tc>
                <a:extLst>
                  <a:ext uri="{0D108BD9-81ED-4DB2-BD59-A6C34878D82A}">
                    <a16:rowId xmlns:a16="http://schemas.microsoft.com/office/drawing/2014/main" xmlns="" val="2169326516"/>
                  </a:ext>
                </a:extLst>
              </a:tr>
            </a:tbl>
          </a:graphicData>
        </a:graphic>
      </p:graphicFrame>
    </p:spTree>
    <p:extLst>
      <p:ext uri="{BB962C8B-B14F-4D97-AF65-F5344CB8AC3E}">
        <p14:creationId xmlns:p14="http://schemas.microsoft.com/office/powerpoint/2010/main" xmlns="" val="358483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8C0959D6-D58D-46C7-A871-871CC04915DA}"/>
              </a:ext>
            </a:extLst>
          </p:cNvPr>
          <p:cNvGraphicFramePr>
            <a:graphicFrameLocks noGrp="1"/>
          </p:cNvGraphicFramePr>
          <p:nvPr>
            <p:extLst>
              <p:ext uri="{D42A27DB-BD31-4B8C-83A1-F6EECF244321}">
                <p14:modId xmlns:p14="http://schemas.microsoft.com/office/powerpoint/2010/main" xmlns="" val="928486155"/>
              </p:ext>
            </p:extLst>
          </p:nvPr>
        </p:nvGraphicFramePr>
        <p:xfrm>
          <a:off x="2017336" y="719667"/>
          <a:ext cx="8142663" cy="5353805"/>
        </p:xfrm>
        <a:graphic>
          <a:graphicData uri="http://schemas.openxmlformats.org/drawingml/2006/table">
            <a:tbl>
              <a:tblPr firstRow="1" bandRow="1">
                <a:tableStyleId>{5C22544A-7EE6-4342-B048-85BDC9FD1C3A}</a:tableStyleId>
              </a:tblPr>
              <a:tblGrid>
                <a:gridCol w="721927">
                  <a:extLst>
                    <a:ext uri="{9D8B030D-6E8A-4147-A177-3AD203B41FA5}">
                      <a16:colId xmlns:a16="http://schemas.microsoft.com/office/drawing/2014/main" xmlns="" val="737317089"/>
                    </a:ext>
                  </a:extLst>
                </a:gridCol>
                <a:gridCol w="1757323">
                  <a:extLst>
                    <a:ext uri="{9D8B030D-6E8A-4147-A177-3AD203B41FA5}">
                      <a16:colId xmlns:a16="http://schemas.microsoft.com/office/drawing/2014/main" xmlns="" val="3647528096"/>
                    </a:ext>
                  </a:extLst>
                </a:gridCol>
                <a:gridCol w="1762812">
                  <a:extLst>
                    <a:ext uri="{9D8B030D-6E8A-4147-A177-3AD203B41FA5}">
                      <a16:colId xmlns:a16="http://schemas.microsoft.com/office/drawing/2014/main" xmlns="" val="4021110063"/>
                    </a:ext>
                  </a:extLst>
                </a:gridCol>
                <a:gridCol w="1593130">
                  <a:extLst>
                    <a:ext uri="{9D8B030D-6E8A-4147-A177-3AD203B41FA5}">
                      <a16:colId xmlns:a16="http://schemas.microsoft.com/office/drawing/2014/main" xmlns="" val="2576793653"/>
                    </a:ext>
                  </a:extLst>
                </a:gridCol>
                <a:gridCol w="2307471">
                  <a:extLst>
                    <a:ext uri="{9D8B030D-6E8A-4147-A177-3AD203B41FA5}">
                      <a16:colId xmlns:a16="http://schemas.microsoft.com/office/drawing/2014/main" xmlns="" val="4141687797"/>
                    </a:ext>
                  </a:extLst>
                </a:gridCol>
              </a:tblGrid>
              <a:tr h="618616">
                <a:tc>
                  <a:txBody>
                    <a:bodyPr/>
                    <a:lstStyle/>
                    <a:p>
                      <a:r>
                        <a:rPr lang="en-US" dirty="0" err="1"/>
                        <a:t>S.No</a:t>
                      </a:r>
                      <a:endParaRPr lang="en-US" dirty="0"/>
                    </a:p>
                  </a:txBody>
                  <a:tcPr/>
                </a:tc>
                <a:tc>
                  <a:txBody>
                    <a:bodyPr/>
                    <a:lstStyle/>
                    <a:p>
                      <a:r>
                        <a:rPr lang="en-US" dirty="0"/>
                        <a:t>Journal Paper Title</a:t>
                      </a:r>
                    </a:p>
                  </a:txBody>
                  <a:tcPr/>
                </a:tc>
                <a:tc>
                  <a:txBody>
                    <a:bodyPr/>
                    <a:lstStyle/>
                    <a:p>
                      <a:r>
                        <a:rPr lang="en-US" dirty="0"/>
                        <a:t>Authors Name &amp; Year</a:t>
                      </a:r>
                    </a:p>
                  </a:txBody>
                  <a:tcPr/>
                </a:tc>
                <a:tc>
                  <a:txBody>
                    <a:bodyPr/>
                    <a:lstStyle/>
                    <a:p>
                      <a:r>
                        <a:rPr lang="en-US" dirty="0"/>
                        <a:t>Source</a:t>
                      </a:r>
                    </a:p>
                  </a:txBody>
                  <a:tcPr/>
                </a:tc>
                <a:tc>
                  <a:txBody>
                    <a:bodyPr/>
                    <a:lstStyle/>
                    <a:p>
                      <a:r>
                        <a:rPr lang="en-US" dirty="0"/>
                        <a:t>Finding</a:t>
                      </a:r>
                    </a:p>
                  </a:txBody>
                  <a:tcPr/>
                </a:tc>
                <a:extLst>
                  <a:ext uri="{0D108BD9-81ED-4DB2-BD59-A6C34878D82A}">
                    <a16:rowId xmlns:a16="http://schemas.microsoft.com/office/drawing/2014/main" xmlns="" val="3085034925"/>
                  </a:ext>
                </a:extLst>
              </a:tr>
              <a:tr h="4713725">
                <a:tc>
                  <a:txBody>
                    <a:bodyPr/>
                    <a:lstStyle/>
                    <a:p>
                      <a:r>
                        <a:rPr lang="en-US" dirty="0"/>
                        <a:t>4.</a:t>
                      </a:r>
                    </a:p>
                  </a:txBody>
                  <a:tcPr/>
                </a:tc>
                <a:tc>
                  <a:txBody>
                    <a:bodyPr/>
                    <a:lstStyle/>
                    <a:p>
                      <a:r>
                        <a:rPr lang="en-US" dirty="0"/>
                        <a:t>Development of an Application for Expense Accounting</a:t>
                      </a:r>
                    </a:p>
                  </a:txBody>
                  <a:tcPr/>
                </a:tc>
                <a:tc>
                  <a:txBody>
                    <a:bodyPr/>
                    <a:lstStyle/>
                    <a:p>
                      <a:r>
                        <a:rPr lang="en-US" dirty="0"/>
                        <a:t>Atiya </a:t>
                      </a:r>
                      <a:r>
                        <a:rPr lang="en-US" dirty="0" err="1"/>
                        <a:t>Kazi</a:t>
                      </a:r>
                      <a:endParaRPr lang="en-US" dirty="0"/>
                    </a:p>
                    <a:p>
                      <a:r>
                        <a:rPr lang="en-US" dirty="0"/>
                        <a:t>Raj S. </a:t>
                      </a:r>
                      <a:r>
                        <a:rPr lang="en-US" dirty="0" err="1"/>
                        <a:t>Vilankar</a:t>
                      </a:r>
                      <a:endParaRPr lang="en-US" dirty="0"/>
                    </a:p>
                    <a:p>
                      <a:r>
                        <a:rPr lang="en-US" dirty="0"/>
                        <a:t>Par </a:t>
                      </a:r>
                      <a:r>
                        <a:rPr lang="en-US" dirty="0" err="1"/>
                        <a:t>M.Sawant</a:t>
                      </a:r>
                      <a:endParaRPr lang="en-US" dirty="0"/>
                    </a:p>
                    <a:p>
                      <a:endParaRPr lang="en-US" dirty="0"/>
                    </a:p>
                    <a:p>
                      <a:endParaRPr lang="en-US" dirty="0"/>
                    </a:p>
                    <a:p>
                      <a:r>
                        <a:rPr lang="en-US" dirty="0"/>
                        <a:t>May 2021</a:t>
                      </a:r>
                    </a:p>
                    <a:p>
                      <a:endParaRPr lang="en-US" dirty="0"/>
                    </a:p>
                  </a:txBody>
                  <a:tcPr/>
                </a:tc>
                <a:tc>
                  <a:txBody>
                    <a:bodyPr/>
                    <a:lstStyle/>
                    <a:p>
                      <a:r>
                        <a:rPr lang="en-US" dirty="0"/>
                        <a:t>Iconic Research and Engineering</a:t>
                      </a:r>
                    </a:p>
                    <a:p>
                      <a:r>
                        <a:rPr lang="en-US" dirty="0"/>
                        <a:t>(IRE)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They were building an Android application  which is used to track the daily expenses of the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Automatically it will keep on sending notifications for our daily expenditure.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main advantage of the application is it generates report of the expenses of each end of the month.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endParaRPr lang="en-US" dirty="0"/>
                    </a:p>
                  </a:txBody>
                  <a:tcPr/>
                </a:tc>
                <a:extLst>
                  <a:ext uri="{0D108BD9-81ED-4DB2-BD59-A6C34878D82A}">
                    <a16:rowId xmlns:a16="http://schemas.microsoft.com/office/drawing/2014/main" xmlns="" val="2533266451"/>
                  </a:ext>
                </a:extLst>
              </a:tr>
            </a:tbl>
          </a:graphicData>
        </a:graphic>
      </p:graphicFrame>
    </p:spTree>
    <p:extLst>
      <p:ext uri="{BB962C8B-B14F-4D97-AF65-F5344CB8AC3E}">
        <p14:creationId xmlns:p14="http://schemas.microsoft.com/office/powerpoint/2010/main" xmlns="" val="251016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8612672F-2CB0-4DDD-92A2-65EC221FB52B}"/>
              </a:ext>
            </a:extLst>
          </p:cNvPr>
          <p:cNvGraphicFramePr>
            <a:graphicFrameLocks noGrp="1"/>
          </p:cNvGraphicFramePr>
          <p:nvPr>
            <p:extLst>
              <p:ext uri="{D42A27DB-BD31-4B8C-83A1-F6EECF244321}">
                <p14:modId xmlns:p14="http://schemas.microsoft.com/office/powerpoint/2010/main" xmlns="" val="3638534882"/>
              </p:ext>
            </p:extLst>
          </p:nvPr>
        </p:nvGraphicFramePr>
        <p:xfrm>
          <a:off x="2145122" y="785651"/>
          <a:ext cx="8128000" cy="4927935"/>
        </p:xfrm>
        <a:graphic>
          <a:graphicData uri="http://schemas.openxmlformats.org/drawingml/2006/table">
            <a:tbl>
              <a:tblPr firstRow="1" bandRow="1">
                <a:tableStyleId>{5C22544A-7EE6-4342-B048-85BDC9FD1C3A}</a:tableStyleId>
              </a:tblPr>
              <a:tblGrid>
                <a:gridCol w="654639">
                  <a:extLst>
                    <a:ext uri="{9D8B030D-6E8A-4147-A177-3AD203B41FA5}">
                      <a16:colId xmlns:a16="http://schemas.microsoft.com/office/drawing/2014/main" xmlns="" val="1324864821"/>
                    </a:ext>
                  </a:extLst>
                </a:gridCol>
                <a:gridCol w="1461155">
                  <a:extLst>
                    <a:ext uri="{9D8B030D-6E8A-4147-A177-3AD203B41FA5}">
                      <a16:colId xmlns:a16="http://schemas.microsoft.com/office/drawing/2014/main" xmlns="" val="997557119"/>
                    </a:ext>
                  </a:extLst>
                </a:gridCol>
                <a:gridCol w="1706251">
                  <a:extLst>
                    <a:ext uri="{9D8B030D-6E8A-4147-A177-3AD203B41FA5}">
                      <a16:colId xmlns:a16="http://schemas.microsoft.com/office/drawing/2014/main" xmlns="" val="561305837"/>
                    </a:ext>
                  </a:extLst>
                </a:gridCol>
                <a:gridCol w="1404594">
                  <a:extLst>
                    <a:ext uri="{9D8B030D-6E8A-4147-A177-3AD203B41FA5}">
                      <a16:colId xmlns:a16="http://schemas.microsoft.com/office/drawing/2014/main" xmlns="" val="2556496082"/>
                    </a:ext>
                  </a:extLst>
                </a:gridCol>
                <a:gridCol w="2901361">
                  <a:extLst>
                    <a:ext uri="{9D8B030D-6E8A-4147-A177-3AD203B41FA5}">
                      <a16:colId xmlns:a16="http://schemas.microsoft.com/office/drawing/2014/main" xmlns="" val="586002487"/>
                    </a:ext>
                  </a:extLst>
                </a:gridCol>
              </a:tblGrid>
              <a:tr h="996015">
                <a:tc>
                  <a:txBody>
                    <a:bodyPr/>
                    <a:lstStyle/>
                    <a:p>
                      <a:r>
                        <a:rPr lang="en-US" dirty="0" err="1"/>
                        <a:t>S.No</a:t>
                      </a:r>
                      <a:endParaRPr lang="en-US" dirty="0"/>
                    </a:p>
                  </a:txBody>
                  <a:tcPr/>
                </a:tc>
                <a:tc>
                  <a:txBody>
                    <a:bodyPr/>
                    <a:lstStyle/>
                    <a:p>
                      <a:r>
                        <a:rPr lang="en-US" dirty="0"/>
                        <a:t>Journal Paper Title</a:t>
                      </a:r>
                    </a:p>
                  </a:txBody>
                  <a:tcPr/>
                </a:tc>
                <a:tc>
                  <a:txBody>
                    <a:bodyPr/>
                    <a:lstStyle/>
                    <a:p>
                      <a:r>
                        <a:rPr lang="en-US" dirty="0"/>
                        <a:t>Author Name &amp; Year</a:t>
                      </a:r>
                    </a:p>
                  </a:txBody>
                  <a:tcPr/>
                </a:tc>
                <a:tc>
                  <a:txBody>
                    <a:bodyPr/>
                    <a:lstStyle/>
                    <a:p>
                      <a:r>
                        <a:rPr lang="en-US" dirty="0"/>
                        <a:t>Source</a:t>
                      </a:r>
                    </a:p>
                  </a:txBody>
                  <a:tcPr/>
                </a:tc>
                <a:tc>
                  <a:txBody>
                    <a:bodyPr/>
                    <a:lstStyle/>
                    <a:p>
                      <a:r>
                        <a:rPr lang="en-US" dirty="0"/>
                        <a:t>Finding</a:t>
                      </a:r>
                    </a:p>
                  </a:txBody>
                  <a:tcPr/>
                </a:tc>
                <a:extLst>
                  <a:ext uri="{0D108BD9-81ED-4DB2-BD59-A6C34878D82A}">
                    <a16:rowId xmlns:a16="http://schemas.microsoft.com/office/drawing/2014/main" xmlns="" val="3076845971"/>
                  </a:ext>
                </a:extLst>
              </a:tr>
              <a:tr h="3264864">
                <a:tc>
                  <a:txBody>
                    <a:bodyPr/>
                    <a:lstStyle/>
                    <a:p>
                      <a:r>
                        <a:rPr lang="en-US" dirty="0"/>
                        <a:t>5.</a:t>
                      </a:r>
                    </a:p>
                  </a:txBody>
                  <a:tcPr/>
                </a:tc>
                <a:tc>
                  <a:txBody>
                    <a:bodyPr/>
                    <a:lstStyle/>
                    <a:p>
                      <a:r>
                        <a:rPr lang="en-US" dirty="0"/>
                        <a:t>Online income and expense tracker</a:t>
                      </a:r>
                    </a:p>
                  </a:txBody>
                  <a:tcPr/>
                </a:tc>
                <a:tc>
                  <a:txBody>
                    <a:bodyPr/>
                    <a:lstStyle/>
                    <a:p>
                      <a:r>
                        <a:rPr lang="en-US" dirty="0"/>
                        <a:t>S. </a:t>
                      </a:r>
                      <a:r>
                        <a:rPr lang="en-US" dirty="0" err="1"/>
                        <a:t>Chandini</a:t>
                      </a:r>
                      <a:endParaRPr lang="en-US" dirty="0"/>
                    </a:p>
                    <a:p>
                      <a:r>
                        <a:rPr lang="en-US" dirty="0"/>
                        <a:t>T. </a:t>
                      </a:r>
                      <a:r>
                        <a:rPr lang="en-US" dirty="0" err="1"/>
                        <a:t>Poojitha</a:t>
                      </a:r>
                      <a:endParaRPr lang="en-US" dirty="0"/>
                    </a:p>
                    <a:p>
                      <a:r>
                        <a:rPr lang="en-US" dirty="0"/>
                        <a:t> </a:t>
                      </a:r>
                      <a:r>
                        <a:rPr lang="en-US" dirty="0" err="1"/>
                        <a:t>D.Ranjith</a:t>
                      </a:r>
                      <a:endParaRPr lang="en-US" dirty="0"/>
                    </a:p>
                    <a:p>
                      <a:endParaRPr lang="en-US" dirty="0"/>
                    </a:p>
                    <a:p>
                      <a:r>
                        <a:rPr lang="en-US" dirty="0"/>
                        <a:t>2019</a:t>
                      </a:r>
                    </a:p>
                  </a:txBody>
                  <a:tcPr/>
                </a:tc>
                <a:tc>
                  <a:txBody>
                    <a:bodyPr/>
                    <a:lstStyle/>
                    <a:p>
                      <a:r>
                        <a:rPr lang="en-US" dirty="0"/>
                        <a:t>International Research Journal of Engineering and Technology (IRJET)</a:t>
                      </a:r>
                    </a:p>
                  </a:txBody>
                  <a:tcPr/>
                </a:tc>
                <a:tc>
                  <a:txBody>
                    <a:bodyPr/>
                    <a:lstStyle/>
                    <a:p>
                      <a:r>
                        <a:rPr lang="en-US" dirty="0"/>
                        <a:t>Tracking your expenses daily can save your amount, but it can also help you set financial goals for the future. If you know exactly where your amount is going every month, you can easily see where some cutbacks and compromises can be made.</a:t>
                      </a:r>
                    </a:p>
                    <a:p>
                      <a:r>
                        <a:rPr lang="en-US" dirty="0"/>
                        <a:t>The project successfully avoids the manual calculation for avoiding calculating the income and expense per month</a:t>
                      </a:r>
                    </a:p>
                  </a:txBody>
                  <a:tcPr/>
                </a:tc>
                <a:extLst>
                  <a:ext uri="{0D108BD9-81ED-4DB2-BD59-A6C34878D82A}">
                    <a16:rowId xmlns:a16="http://schemas.microsoft.com/office/drawing/2014/main" xmlns="" val="2105460661"/>
                  </a:ext>
                </a:extLst>
              </a:tr>
            </a:tbl>
          </a:graphicData>
        </a:graphic>
      </p:graphicFrame>
    </p:spTree>
    <p:extLst>
      <p:ext uri="{BB962C8B-B14F-4D97-AF65-F5344CB8AC3E}">
        <p14:creationId xmlns:p14="http://schemas.microsoft.com/office/powerpoint/2010/main" xmlns="" val="237278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A1A26FDB-C0B4-408A-8879-90EC38366BDC}"/>
              </a:ext>
            </a:extLst>
          </p:cNvPr>
          <p:cNvGraphicFramePr>
            <a:graphicFrameLocks noGrp="1"/>
          </p:cNvGraphicFramePr>
          <p:nvPr>
            <p:extLst>
              <p:ext uri="{D42A27DB-BD31-4B8C-83A1-F6EECF244321}">
                <p14:modId xmlns:p14="http://schemas.microsoft.com/office/powerpoint/2010/main" xmlns="" val="3514418132"/>
              </p:ext>
            </p:extLst>
          </p:nvPr>
        </p:nvGraphicFramePr>
        <p:xfrm>
          <a:off x="1221293" y="780739"/>
          <a:ext cx="9902335" cy="5296521"/>
        </p:xfrm>
        <a:graphic>
          <a:graphicData uri="http://schemas.openxmlformats.org/drawingml/2006/table">
            <a:tbl>
              <a:tblPr firstRow="1" bandRow="1">
                <a:tableStyleId>{5C22544A-7EE6-4342-B048-85BDC9FD1C3A}</a:tableStyleId>
              </a:tblPr>
              <a:tblGrid>
                <a:gridCol w="1696678">
                  <a:extLst>
                    <a:ext uri="{9D8B030D-6E8A-4147-A177-3AD203B41FA5}">
                      <a16:colId xmlns:a16="http://schemas.microsoft.com/office/drawing/2014/main" xmlns="" val="2467060992"/>
                    </a:ext>
                  </a:extLst>
                </a:gridCol>
                <a:gridCol w="1696678">
                  <a:extLst>
                    <a:ext uri="{9D8B030D-6E8A-4147-A177-3AD203B41FA5}">
                      <a16:colId xmlns:a16="http://schemas.microsoft.com/office/drawing/2014/main" xmlns="" val="2866360934"/>
                    </a:ext>
                  </a:extLst>
                </a:gridCol>
                <a:gridCol w="1635321">
                  <a:extLst>
                    <a:ext uri="{9D8B030D-6E8A-4147-A177-3AD203B41FA5}">
                      <a16:colId xmlns:a16="http://schemas.microsoft.com/office/drawing/2014/main" xmlns="" val="3448388342"/>
                    </a:ext>
                  </a:extLst>
                </a:gridCol>
                <a:gridCol w="1758035">
                  <a:extLst>
                    <a:ext uri="{9D8B030D-6E8A-4147-A177-3AD203B41FA5}">
                      <a16:colId xmlns:a16="http://schemas.microsoft.com/office/drawing/2014/main" xmlns="" val="813992471"/>
                    </a:ext>
                  </a:extLst>
                </a:gridCol>
                <a:gridCol w="3115623">
                  <a:extLst>
                    <a:ext uri="{9D8B030D-6E8A-4147-A177-3AD203B41FA5}">
                      <a16:colId xmlns:a16="http://schemas.microsoft.com/office/drawing/2014/main" xmlns="" val="2014965959"/>
                    </a:ext>
                  </a:extLst>
                </a:gridCol>
              </a:tblGrid>
              <a:tr h="1090281">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Paper 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 &amp;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a:t>
                      </a:r>
                    </a:p>
                    <a:p>
                      <a:endParaRPr lang="en-US" dirty="0"/>
                    </a:p>
                  </a:txBody>
                  <a:tcPr/>
                </a:tc>
                <a:extLst>
                  <a:ext uri="{0D108BD9-81ED-4DB2-BD59-A6C34878D82A}">
                    <a16:rowId xmlns:a16="http://schemas.microsoft.com/office/drawing/2014/main" xmlns="" val="589388918"/>
                  </a:ext>
                </a:extLst>
              </a:tr>
              <a:tr h="1087063">
                <a:tc>
                  <a:txBody>
                    <a:bodyPr/>
                    <a:lstStyle/>
                    <a:p>
                      <a:r>
                        <a:rPr lang="en-US" dirty="0"/>
                        <a:t>6</a:t>
                      </a:r>
                    </a:p>
                  </a:txBody>
                  <a:tcPr/>
                </a:tc>
                <a:tc>
                  <a:txBody>
                    <a:bodyPr/>
                    <a:lstStyle/>
                    <a:p>
                      <a:r>
                        <a:rPr lang="en-US" dirty="0"/>
                        <a:t>Expense Tracker</a:t>
                      </a:r>
                    </a:p>
                  </a:txBody>
                  <a:tcPr/>
                </a:tc>
                <a:tc>
                  <a:txBody>
                    <a:bodyPr/>
                    <a:lstStyle/>
                    <a:p>
                      <a:r>
                        <a:rPr lang="en-US" sz="1800" b="0" i="0" kern="1200" dirty="0" err="1">
                          <a:solidFill>
                            <a:schemeClr val="dk1"/>
                          </a:solidFill>
                          <a:effectLst/>
                          <a:latin typeface="+mn-lt"/>
                          <a:ea typeface="+mn-ea"/>
                          <a:cs typeface="+mn-cs"/>
                        </a:rPr>
                        <a:t>Praphulla</a:t>
                      </a:r>
                      <a:r>
                        <a:rPr lang="en-US" sz="1800" b="0" i="0" kern="1200" dirty="0">
                          <a:solidFill>
                            <a:schemeClr val="dk1"/>
                          </a:solidFill>
                          <a:effectLst/>
                          <a:latin typeface="+mn-lt"/>
                          <a:ea typeface="+mn-ea"/>
                          <a:cs typeface="+mn-cs"/>
                        </a:rPr>
                        <a:t> S. </a:t>
                      </a:r>
                      <a:r>
                        <a:rPr lang="en-US" sz="1800" b="0" i="0" kern="1200" dirty="0" err="1">
                          <a:solidFill>
                            <a:schemeClr val="dk1"/>
                          </a:solidFill>
                          <a:effectLst/>
                          <a:latin typeface="+mn-lt"/>
                          <a:ea typeface="+mn-ea"/>
                          <a:cs typeface="+mn-cs"/>
                        </a:rPr>
                        <a:t>Kherade</a:t>
                      </a:r>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2021</a:t>
                      </a:r>
                    </a:p>
                    <a:p>
                      <a:endParaRPr lang="en-US" dirty="0"/>
                    </a:p>
                  </a:txBody>
                  <a:tcPr/>
                </a:tc>
                <a:tc>
                  <a:txBody>
                    <a:bodyPr/>
                    <a:lstStyle/>
                    <a:p>
                      <a:r>
                        <a:rPr lang="en-US" sz="1800" b="0" i="0" kern="1200" dirty="0">
                          <a:solidFill>
                            <a:schemeClr val="dk1"/>
                          </a:solidFill>
                          <a:effectLst/>
                          <a:latin typeface="+mn-lt"/>
                          <a:ea typeface="+mn-ea"/>
                          <a:cs typeface="+mn-cs"/>
                        </a:rPr>
                        <a:t>IRE Journals</a:t>
                      </a:r>
                    </a:p>
                    <a:p>
                      <a:r>
                        <a:rPr lang="en-US" dirty="0"/>
                        <a:t/>
                      </a:r>
                      <a:br>
                        <a:rPr lang="en-US" dirty="0"/>
                      </a:br>
                      <a:endParaRPr lang="en-US" dirty="0"/>
                    </a:p>
                  </a:txBody>
                  <a:tcPr/>
                </a:tc>
                <a:tc>
                  <a:txBody>
                    <a:bodyPr/>
                    <a:lstStyle/>
                    <a:p>
                      <a:r>
                        <a:rPr lang="en-US" dirty="0"/>
                        <a:t>Monitoring your everyday expenses can set aside you cash, yet it can likewise help you set your monetary objectives for what’s to come. On the off chance that you know precisely where your sum is going much of a stretch see where a few reductions and bargains can be made. Expense Tracker project is for keeping our day-to-day expenditures will helps us to keep record of our money daily. </a:t>
                      </a:r>
                    </a:p>
                  </a:txBody>
                  <a:tcPr/>
                </a:tc>
                <a:extLst>
                  <a:ext uri="{0D108BD9-81ED-4DB2-BD59-A6C34878D82A}">
                    <a16:rowId xmlns:a16="http://schemas.microsoft.com/office/drawing/2014/main" xmlns="" val="1383361774"/>
                  </a:ext>
                </a:extLst>
              </a:tr>
            </a:tbl>
          </a:graphicData>
        </a:graphic>
      </p:graphicFrame>
    </p:spTree>
    <p:extLst>
      <p:ext uri="{BB962C8B-B14F-4D97-AF65-F5344CB8AC3E}">
        <p14:creationId xmlns:p14="http://schemas.microsoft.com/office/powerpoint/2010/main" xmlns="" val="405853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049AAB90-D4BD-4863-B871-A81560E4BF8E}"/>
              </a:ext>
            </a:extLst>
          </p:cNvPr>
          <p:cNvGraphicFramePr>
            <a:graphicFrameLocks noGrp="1"/>
          </p:cNvGraphicFramePr>
          <p:nvPr>
            <p:extLst>
              <p:ext uri="{D42A27DB-BD31-4B8C-83A1-F6EECF244321}">
                <p14:modId xmlns:p14="http://schemas.microsoft.com/office/powerpoint/2010/main" xmlns="" val="3561105621"/>
              </p:ext>
            </p:extLst>
          </p:nvPr>
        </p:nvGraphicFramePr>
        <p:xfrm>
          <a:off x="1182016" y="1005840"/>
          <a:ext cx="9827967" cy="4846320"/>
        </p:xfrm>
        <a:graphic>
          <a:graphicData uri="http://schemas.openxmlformats.org/drawingml/2006/table">
            <a:tbl>
              <a:tblPr firstRow="1" bandRow="1">
                <a:tableStyleId>{5C22544A-7EE6-4342-B048-85BDC9FD1C3A}</a:tableStyleId>
              </a:tblPr>
              <a:tblGrid>
                <a:gridCol w="645212">
                  <a:extLst>
                    <a:ext uri="{9D8B030D-6E8A-4147-A177-3AD203B41FA5}">
                      <a16:colId xmlns:a16="http://schemas.microsoft.com/office/drawing/2014/main" xmlns="" val="986385343"/>
                    </a:ext>
                  </a:extLst>
                </a:gridCol>
                <a:gridCol w="2605988">
                  <a:extLst>
                    <a:ext uri="{9D8B030D-6E8A-4147-A177-3AD203B41FA5}">
                      <a16:colId xmlns:a16="http://schemas.microsoft.com/office/drawing/2014/main" xmlns="" val="451073079"/>
                    </a:ext>
                  </a:extLst>
                </a:gridCol>
                <a:gridCol w="1625600">
                  <a:extLst>
                    <a:ext uri="{9D8B030D-6E8A-4147-A177-3AD203B41FA5}">
                      <a16:colId xmlns:a16="http://schemas.microsoft.com/office/drawing/2014/main" xmlns="" val="286270441"/>
                    </a:ext>
                  </a:extLst>
                </a:gridCol>
                <a:gridCol w="1625600">
                  <a:extLst>
                    <a:ext uri="{9D8B030D-6E8A-4147-A177-3AD203B41FA5}">
                      <a16:colId xmlns:a16="http://schemas.microsoft.com/office/drawing/2014/main" xmlns="" val="3250207847"/>
                    </a:ext>
                  </a:extLst>
                </a:gridCol>
                <a:gridCol w="3325567">
                  <a:extLst>
                    <a:ext uri="{9D8B030D-6E8A-4147-A177-3AD203B41FA5}">
                      <a16:colId xmlns:a16="http://schemas.microsoft.com/office/drawing/2014/main" xmlns="" val="3684441300"/>
                    </a:ext>
                  </a:extLst>
                </a:gridCol>
              </a:tblGrid>
              <a:tr h="263916">
                <a:tc>
                  <a:txBody>
                    <a:bodyPr/>
                    <a:lstStyle/>
                    <a:p>
                      <a:r>
                        <a:rPr lang="en-US" dirty="0" err="1"/>
                        <a:t>S.No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Paper 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 &amp;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a:t>
                      </a:r>
                    </a:p>
                    <a:p>
                      <a:endParaRPr lang="en-US" dirty="0"/>
                    </a:p>
                  </a:txBody>
                  <a:tcPr/>
                </a:tc>
                <a:extLst>
                  <a:ext uri="{0D108BD9-81ED-4DB2-BD59-A6C34878D82A}">
                    <a16:rowId xmlns:a16="http://schemas.microsoft.com/office/drawing/2014/main" xmlns="" val="1996987527"/>
                  </a:ext>
                </a:extLst>
              </a:tr>
              <a:tr h="2391179">
                <a:tc>
                  <a:txBody>
                    <a:bodyPr/>
                    <a:lstStyle/>
                    <a:p>
                      <a:r>
                        <a:rPr lang="en-US" dirty="0"/>
                        <a:t>7</a:t>
                      </a:r>
                    </a:p>
                  </a:txBody>
                  <a:tcPr/>
                </a:tc>
                <a:tc>
                  <a:txBody>
                    <a:bodyPr/>
                    <a:lstStyle/>
                    <a:p>
                      <a:r>
                        <a:rPr lang="en-US" dirty="0"/>
                        <a:t>Easy App for Expanses Manager Using Android</a:t>
                      </a:r>
                    </a:p>
                  </a:txBody>
                  <a:tcPr/>
                </a:tc>
                <a:tc>
                  <a:txBody>
                    <a:bodyPr/>
                    <a:lstStyle/>
                    <a:p>
                      <a:r>
                        <a:rPr lang="en-US" dirty="0"/>
                        <a:t>Y. </a:t>
                      </a:r>
                      <a:r>
                        <a:rPr lang="en-US" dirty="0" err="1"/>
                        <a:t>Anitha</a:t>
                      </a:r>
                      <a:endParaRPr lang="en-US" dirty="0"/>
                    </a:p>
                    <a:p>
                      <a:r>
                        <a:rPr lang="en-US" dirty="0"/>
                        <a:t>R. </a:t>
                      </a:r>
                      <a:r>
                        <a:rPr lang="en-US" dirty="0" err="1"/>
                        <a:t>Ranjini</a:t>
                      </a:r>
                      <a:endParaRPr lang="en-US" dirty="0"/>
                    </a:p>
                    <a:p>
                      <a:r>
                        <a:rPr lang="en-US" dirty="0"/>
                        <a:t>S. </a:t>
                      </a:r>
                      <a:r>
                        <a:rPr lang="en-US" dirty="0" err="1"/>
                        <a:t>Gomathi</a:t>
                      </a:r>
                      <a:endParaRPr lang="en-US" dirty="0"/>
                    </a:p>
                    <a:p>
                      <a:endParaRPr lang="en-US" dirty="0"/>
                    </a:p>
                    <a:p>
                      <a:r>
                        <a:rPr lang="en-US" dirty="0"/>
                        <a:t>2016</a:t>
                      </a:r>
                    </a:p>
                  </a:txBody>
                  <a:tcPr/>
                </a:tc>
                <a:tc>
                  <a:txBody>
                    <a:bodyPr/>
                    <a:lstStyle/>
                    <a:p>
                      <a:r>
                        <a:rPr lang="en-US" dirty="0"/>
                        <a:t>International Journals of Computer Techniques</a:t>
                      </a:r>
                    </a:p>
                  </a:txBody>
                  <a:tcPr/>
                </a:tc>
                <a:tc>
                  <a:txBody>
                    <a:bodyPr/>
                    <a:lstStyle/>
                    <a:p>
                      <a:r>
                        <a:rPr lang="en-US" dirty="0"/>
                        <a:t>The student can include this application in his/her daily routine by this he can be disciplined about his expenses and get better and better at saving, and </a:t>
                      </a:r>
                      <a:r>
                        <a:rPr lang="en-US" dirty="0" err="1"/>
                        <a:t>utilise</a:t>
                      </a:r>
                      <a:r>
                        <a:rPr lang="en-US" dirty="0"/>
                        <a:t> the money on learning new skills or buying presents for parents etc. They will also focus on earning money and making new sources of money in turn getting better future ahead. This application will also help in </a:t>
                      </a:r>
                      <a:r>
                        <a:rPr lang="en-US" dirty="0" err="1"/>
                        <a:t>analysing</a:t>
                      </a:r>
                      <a:r>
                        <a:rPr lang="en-US" dirty="0"/>
                        <a:t> the monthly expenditure</a:t>
                      </a:r>
                    </a:p>
                  </a:txBody>
                  <a:tcPr/>
                </a:tc>
                <a:extLst>
                  <a:ext uri="{0D108BD9-81ED-4DB2-BD59-A6C34878D82A}">
                    <a16:rowId xmlns:a16="http://schemas.microsoft.com/office/drawing/2014/main" xmlns="" val="1577602058"/>
                  </a:ext>
                </a:extLst>
              </a:tr>
            </a:tbl>
          </a:graphicData>
        </a:graphic>
      </p:graphicFrame>
    </p:spTree>
    <p:extLst>
      <p:ext uri="{BB962C8B-B14F-4D97-AF65-F5344CB8AC3E}">
        <p14:creationId xmlns:p14="http://schemas.microsoft.com/office/powerpoint/2010/main" xmlns="" val="337640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AABF5739-4E4D-43DD-AFA8-8B14775BD2A5}"/>
              </a:ext>
            </a:extLst>
          </p:cNvPr>
          <p:cNvGraphicFramePr>
            <a:graphicFrameLocks noGrp="1"/>
          </p:cNvGraphicFramePr>
          <p:nvPr>
            <p:extLst>
              <p:ext uri="{D42A27DB-BD31-4B8C-83A1-F6EECF244321}">
                <p14:modId xmlns:p14="http://schemas.microsoft.com/office/powerpoint/2010/main" xmlns="" val="4282227262"/>
              </p:ext>
            </p:extLst>
          </p:nvPr>
        </p:nvGraphicFramePr>
        <p:xfrm>
          <a:off x="1649167" y="594360"/>
          <a:ext cx="8893666" cy="5943600"/>
        </p:xfrm>
        <a:graphic>
          <a:graphicData uri="http://schemas.openxmlformats.org/drawingml/2006/table">
            <a:tbl>
              <a:tblPr firstRow="1" bandRow="1">
                <a:tableStyleId>{5C22544A-7EE6-4342-B048-85BDC9FD1C3A}</a:tableStyleId>
              </a:tblPr>
              <a:tblGrid>
                <a:gridCol w="654639">
                  <a:extLst>
                    <a:ext uri="{9D8B030D-6E8A-4147-A177-3AD203B41FA5}">
                      <a16:colId xmlns:a16="http://schemas.microsoft.com/office/drawing/2014/main" xmlns="" val="2905385645"/>
                    </a:ext>
                  </a:extLst>
                </a:gridCol>
                <a:gridCol w="2596561">
                  <a:extLst>
                    <a:ext uri="{9D8B030D-6E8A-4147-A177-3AD203B41FA5}">
                      <a16:colId xmlns:a16="http://schemas.microsoft.com/office/drawing/2014/main" xmlns="" val="1748125894"/>
                    </a:ext>
                  </a:extLst>
                </a:gridCol>
                <a:gridCol w="1625600">
                  <a:extLst>
                    <a:ext uri="{9D8B030D-6E8A-4147-A177-3AD203B41FA5}">
                      <a16:colId xmlns:a16="http://schemas.microsoft.com/office/drawing/2014/main" xmlns="" val="3333654499"/>
                    </a:ext>
                  </a:extLst>
                </a:gridCol>
                <a:gridCol w="1386788">
                  <a:extLst>
                    <a:ext uri="{9D8B030D-6E8A-4147-A177-3AD203B41FA5}">
                      <a16:colId xmlns:a16="http://schemas.microsoft.com/office/drawing/2014/main" xmlns="" val="346096866"/>
                    </a:ext>
                  </a:extLst>
                </a:gridCol>
                <a:gridCol w="2630078">
                  <a:extLst>
                    <a:ext uri="{9D8B030D-6E8A-4147-A177-3AD203B41FA5}">
                      <a16:colId xmlns:a16="http://schemas.microsoft.com/office/drawing/2014/main" xmlns="" val="1761866741"/>
                    </a:ext>
                  </a:extLst>
                </a:gridCol>
              </a:tblGrid>
              <a:tr h="370840">
                <a:tc>
                  <a:txBody>
                    <a:bodyPr/>
                    <a:lstStyle/>
                    <a:p>
                      <a:r>
                        <a:rPr lang="en-US" dirty="0" err="1"/>
                        <a:t>S.No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Paper 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 &amp; 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Finding</a:t>
                      </a:r>
                    </a:p>
                    <a:p>
                      <a:endParaRPr lang="en-US" dirty="0"/>
                    </a:p>
                  </a:txBody>
                  <a:tcPr/>
                </a:tc>
                <a:extLst>
                  <a:ext uri="{0D108BD9-81ED-4DB2-BD59-A6C34878D82A}">
                    <a16:rowId xmlns:a16="http://schemas.microsoft.com/office/drawing/2014/main" xmlns="" val="597357167"/>
                  </a:ext>
                </a:extLst>
              </a:tr>
              <a:tr h="2871946">
                <a:tc>
                  <a:txBody>
                    <a:bodyPr/>
                    <a:lstStyle/>
                    <a:p>
                      <a:r>
                        <a:rPr lang="en-US" dirty="0"/>
                        <a:t>8</a:t>
                      </a:r>
                    </a:p>
                  </a:txBody>
                  <a:tcPr/>
                </a:tc>
                <a:tc>
                  <a:txBody>
                    <a:bodyPr/>
                    <a:lstStyle/>
                    <a:p>
                      <a:r>
                        <a:rPr lang="en-US" dirty="0"/>
                        <a:t>Personalized Expense Managing Assistant Using Android</a:t>
                      </a:r>
                    </a:p>
                  </a:txBody>
                  <a:tcPr/>
                </a:tc>
                <a:tc>
                  <a:txBody>
                    <a:bodyPr/>
                    <a:lstStyle/>
                    <a:p>
                      <a:r>
                        <a:rPr lang="en-US" dirty="0"/>
                        <a:t>N. </a:t>
                      </a:r>
                      <a:r>
                        <a:rPr lang="en-US" dirty="0" err="1"/>
                        <a:t>ZahiraJahan</a:t>
                      </a:r>
                      <a:r>
                        <a:rPr lang="en-US" dirty="0"/>
                        <a:t> </a:t>
                      </a:r>
                    </a:p>
                    <a:p>
                      <a:r>
                        <a:rPr lang="en-US" dirty="0"/>
                        <a:t>K. I. </a:t>
                      </a:r>
                      <a:r>
                        <a:rPr lang="en-US" dirty="0" err="1"/>
                        <a:t>Vinodhini</a:t>
                      </a:r>
                      <a:endParaRPr lang="en-US" dirty="0"/>
                    </a:p>
                    <a:p>
                      <a:endParaRPr lang="en-US" dirty="0"/>
                    </a:p>
                    <a:p>
                      <a:r>
                        <a:rPr lang="en-US" dirty="0"/>
                        <a:t>2016</a:t>
                      </a:r>
                    </a:p>
                  </a:txBody>
                  <a:tcPr/>
                </a:tc>
                <a:tc>
                  <a:txBody>
                    <a:bodyPr/>
                    <a:lstStyle/>
                    <a:p>
                      <a:r>
                        <a:rPr lang="en-US" dirty="0"/>
                        <a:t>International Journals of Computer Techniques (IJCT)</a:t>
                      </a:r>
                    </a:p>
                  </a:txBody>
                  <a:tcPr/>
                </a:tc>
                <a:tc>
                  <a:txBody>
                    <a:bodyPr/>
                    <a:lstStyle/>
                    <a:p>
                      <a:r>
                        <a:rPr lang="en-US" dirty="0"/>
                        <a:t>The application will eliminate sticky note, spreadsheet and ledger that cause confusions, data inconsistency problems while recording and splitting of expenses. With Their application user can manage his expenses more effectively. This application will not only helps users to manage their expenses but also help marketing executives to plan marketing according to the needs of users. </a:t>
                      </a:r>
                    </a:p>
                  </a:txBody>
                  <a:tcPr/>
                </a:tc>
                <a:extLst>
                  <a:ext uri="{0D108BD9-81ED-4DB2-BD59-A6C34878D82A}">
                    <a16:rowId xmlns:a16="http://schemas.microsoft.com/office/drawing/2014/main" xmlns="" val="2452409584"/>
                  </a:ext>
                </a:extLst>
              </a:tr>
            </a:tbl>
          </a:graphicData>
        </a:graphic>
      </p:graphicFrame>
    </p:spTree>
    <p:extLst>
      <p:ext uri="{BB962C8B-B14F-4D97-AF65-F5344CB8AC3E}">
        <p14:creationId xmlns:p14="http://schemas.microsoft.com/office/powerpoint/2010/main" xmlns="" val="865900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1025</Words>
  <Application>Microsoft Office PowerPoint</Application>
  <PresentationFormat>Custom</PresentationFormat>
  <Paragraphs>163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Personal Expense Tracker Application</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Expense Tracker Application</dc:title>
  <dc:creator>windows 10</dc:creator>
  <cp:lastModifiedBy>Admin</cp:lastModifiedBy>
  <cp:revision>19</cp:revision>
  <dcterms:created xsi:type="dcterms:W3CDTF">2022-09-14T04:12:59Z</dcterms:created>
  <dcterms:modified xsi:type="dcterms:W3CDTF">2022-09-21T04:19:05Z</dcterms:modified>
</cp:coreProperties>
</file>