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590" autoAdjust="0"/>
  </p:normalViewPr>
  <p:slideViewPr>
    <p:cSldViewPr>
      <p:cViewPr varScale="1">
        <p:scale>
          <a:sx n="80" d="100"/>
          <a:sy n="80" d="100"/>
        </p:scale>
        <p:origin x="157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9E76C7-45F6-4413-9D49-005D041B85D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E76C7-45F6-4413-9D49-005D041B85D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E76C7-45F6-4413-9D49-005D041B85D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E76C7-45F6-4413-9D49-005D041B85D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E76C7-45F6-4413-9D49-005D041B85D9}"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9E76C7-45F6-4413-9D49-005D041B85D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9E76C7-45F6-4413-9D49-005D041B85D9}" type="datetimeFigureOut">
              <a:rPr lang="en-US" smtClean="0"/>
              <a:pPr/>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9E76C7-45F6-4413-9D49-005D041B85D9}"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E76C7-45F6-4413-9D49-005D041B85D9}"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E76C7-45F6-4413-9D49-005D041B85D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9E76C7-45F6-4413-9D49-005D041B85D9}"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EC0E2-D968-499C-8EA3-6B5B9C6AD8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E76C7-45F6-4413-9D49-005D041B85D9}" type="datetimeFigureOut">
              <a:rPr lang="en-US" smtClean="0"/>
              <a:pPr/>
              <a:t>9/17/2022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EC0E2-D968-499C-8EA3-6B5B9C6AD8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12308231"/>
              </p:ext>
            </p:extLst>
          </p:nvPr>
        </p:nvGraphicFramePr>
        <p:xfrm>
          <a:off x="457200" y="1600200"/>
          <a:ext cx="8382000" cy="5029200"/>
        </p:xfrm>
        <a:graphic>
          <a:graphicData uri="http://schemas.openxmlformats.org/drawingml/2006/table">
            <a:tbl>
              <a:tblPr/>
              <a:tblGrid>
                <a:gridCol w="646231">
                  <a:extLst>
                    <a:ext uri="{9D8B030D-6E8A-4147-A177-3AD203B41FA5}">
                      <a16:colId xmlns:a16="http://schemas.microsoft.com/office/drawing/2014/main" val="20000"/>
                    </a:ext>
                  </a:extLst>
                </a:gridCol>
                <a:gridCol w="1425510">
                  <a:extLst>
                    <a:ext uri="{9D8B030D-6E8A-4147-A177-3AD203B41FA5}">
                      <a16:colId xmlns:a16="http://schemas.microsoft.com/office/drawing/2014/main" val="20001"/>
                    </a:ext>
                  </a:extLst>
                </a:gridCol>
                <a:gridCol w="1433459">
                  <a:extLst>
                    <a:ext uri="{9D8B030D-6E8A-4147-A177-3AD203B41FA5}">
                      <a16:colId xmlns:a16="http://schemas.microsoft.com/office/drawing/2014/main" val="20002"/>
                    </a:ext>
                  </a:extLst>
                </a:gridCol>
                <a:gridCol w="4876800">
                  <a:extLst>
                    <a:ext uri="{9D8B030D-6E8A-4147-A177-3AD203B41FA5}">
                      <a16:colId xmlns:a16="http://schemas.microsoft.com/office/drawing/2014/main" val="20003"/>
                    </a:ext>
                  </a:extLst>
                </a:gridCol>
              </a:tblGrid>
              <a:tr h="956279">
                <a:tc>
                  <a:txBody>
                    <a:bodyPr/>
                    <a:lstStyle/>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S.NO</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Paper Name</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Author &amp; Year of Published</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dirty="0">
                          <a:solidFill>
                            <a:srgbClr val="000000"/>
                          </a:solidFill>
                          <a:latin typeface="Times New Roman" pitchFamily="18" charset="0"/>
                          <a:cs typeface="Times New Roman" pitchFamily="18" charset="0"/>
                        </a:rPr>
                        <a:t>Findings</a:t>
                      </a:r>
                      <a:endParaRPr lang="en-US" sz="1600" b="1"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4072921">
                <a:tc>
                  <a:txBody>
                    <a:bodyPr/>
                    <a:lstStyle/>
                    <a:p>
                      <a:pPr rtl="0" fontAlgn="t">
                        <a:spcBef>
                          <a:spcPts val="0"/>
                        </a:spcBef>
                        <a:spcAft>
                          <a:spcPts val="0"/>
                        </a:spcAft>
                      </a:pPr>
                      <a:r>
                        <a:rPr lang="en-US" sz="1300" b="0" i="0" u="none" strike="noStrike">
                          <a:solidFill>
                            <a:srgbClr val="000000"/>
                          </a:solidFill>
                          <a:latin typeface="Arial"/>
                        </a:rPr>
                        <a:t>1.</a:t>
                      </a:r>
                      <a:endParaRPr lang="en-US" sz="160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classification of web phishing detection schemes</a:t>
                      </a:r>
                    </a:p>
                    <a:p>
                      <a:pPr rtl="0" fontAlgn="t">
                        <a:spcBef>
                          <a:spcPts val="0"/>
                        </a:spcBef>
                        <a:spcAft>
                          <a:spcPts val="0"/>
                        </a:spcAft>
                      </a:pPr>
                      <a:endParaRPr lang="en-US" sz="2000" dirty="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r>
                        <a:rPr lang="en-IN" sz="1800" b="0" i="0" u="none" strike="noStrike" kern="1200" dirty="0">
                          <a:solidFill>
                            <a:schemeClr val="tx1"/>
                          </a:solidFill>
                          <a:effectLst/>
                          <a:latin typeface="+mn-lt"/>
                          <a:ea typeface="+mn-ea"/>
                          <a:cs typeface="+mn-cs"/>
                        </a:rPr>
                        <a:t>Gaurav </a:t>
                      </a:r>
                      <a:r>
                        <a:rPr lang="en-IN" sz="1800" b="0" i="0" u="none" strike="noStrike" kern="1200" dirty="0" err="1">
                          <a:solidFill>
                            <a:schemeClr val="tx1"/>
                          </a:solidFill>
                          <a:effectLst/>
                          <a:latin typeface="+mn-lt"/>
                          <a:ea typeface="+mn-ea"/>
                          <a:cs typeface="+mn-cs"/>
                        </a:rPr>
                        <a:t>Varshney,Pradeep</a:t>
                      </a:r>
                      <a:r>
                        <a:rPr lang="en-IN" sz="1800" b="0" i="0" u="none" strike="noStrike" kern="1200" dirty="0">
                          <a:solidFill>
                            <a:schemeClr val="tx1"/>
                          </a:solidFill>
                          <a:effectLst/>
                          <a:latin typeface="+mn-lt"/>
                          <a:ea typeface="+mn-ea"/>
                          <a:cs typeface="+mn-cs"/>
                        </a:rPr>
                        <a:t> K</a:t>
                      </a:r>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First published: 26 October 2016</a:t>
                      </a:r>
                    </a:p>
                    <a:p>
                      <a:pPr rtl="0" fontAlgn="t">
                        <a:spcBef>
                          <a:spcPts val="0"/>
                        </a:spcBef>
                        <a:spcAft>
                          <a:spcPts val="0"/>
                        </a:spcAft>
                      </a:pPr>
                      <a:endParaRPr lang="pt-BR" sz="2000" dirty="0">
                        <a:latin typeface="Times New Roman" pitchFamily="18" charset="0"/>
                        <a:cs typeface="Times New Roman" pitchFamily="18" charset="0"/>
                      </a:endParaRPr>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800" b="0" i="0" kern="1200" dirty="0">
                          <a:solidFill>
                            <a:schemeClr val="tx1"/>
                          </a:solidFill>
                          <a:effectLst/>
                          <a:latin typeface="+mn-lt"/>
                          <a:ea typeface="+mn-ea"/>
                          <a:cs typeface="+mn-cs"/>
                        </a:rPr>
                        <a:t>This paper studies, analyzes, and classifies the most significant and novel strategies proposed in the area of phished website detection, and outlines their advantages and drawbacks. Furthermore, a detailed analysis of the latest schemes proposed by researchers in various subcategories is provided. The paper identifies advantages, drawbacks, and research gaps in the area of phishing website detection that can be worked upon in future research and developments. The analysis given in this paper will help academia and industries to identify the best anti-phishing technique. </a:t>
                      </a:r>
                      <a:endParaRPr lang="en-US" sz="2000" dirty="0"/>
                    </a:p>
                  </a:txBody>
                  <a:tcPr marL="69116" marR="69116" marT="69116" marB="69116">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TextBox 4"/>
          <p:cNvSpPr txBox="1"/>
          <p:nvPr/>
        </p:nvSpPr>
        <p:spPr>
          <a:xfrm>
            <a:off x="1600200" y="838200"/>
            <a:ext cx="5943600"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LITERATURE SURVEY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3041362"/>
              </p:ext>
            </p:extLst>
          </p:nvPr>
        </p:nvGraphicFramePr>
        <p:xfrm>
          <a:off x="428596" y="1428736"/>
          <a:ext cx="8382000" cy="487628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IN" dirty="0"/>
                        <a:t>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Machine Learning-Based Phishing Website Detection</a:t>
                      </a:r>
                    </a:p>
                    <a:p>
                      <a:pPr algn="l"/>
                      <a:endParaRPr lang="en-US" sz="1600" dirty="0">
                        <a:latin typeface="Times New Roman" pitchFamily="18" charset="0"/>
                        <a:cs typeface="Times New Roman" pitchFamily="18" charset="0"/>
                      </a:endParaRPr>
                    </a:p>
                  </a:txBody>
                  <a:tcPr/>
                </a:tc>
                <a:tc>
                  <a:txBody>
                    <a:bodyPr/>
                    <a:lstStyle/>
                    <a:p>
                      <a:r>
                        <a:rPr lang="en-US" sz="1800" b="0" u="none" strike="noStrike" kern="1200" dirty="0" err="1">
                          <a:solidFill>
                            <a:schemeClr val="tx1"/>
                          </a:solidFill>
                          <a:effectLst/>
                          <a:latin typeface="+mn-lt"/>
                          <a:ea typeface="+mn-ea"/>
                          <a:cs typeface="+mn-cs"/>
                        </a:rPr>
                        <a:t>Lizhen</a:t>
                      </a:r>
                      <a:r>
                        <a:rPr lang="en-US" sz="1800" b="0" u="none" strike="noStrike" kern="1200" dirty="0">
                          <a:solidFill>
                            <a:schemeClr val="tx1"/>
                          </a:solidFill>
                          <a:effectLst/>
                          <a:latin typeface="+mn-lt"/>
                          <a:ea typeface="+mn-ea"/>
                          <a:cs typeface="+mn-cs"/>
                        </a:rPr>
                        <a:t> Tang</a:t>
                      </a:r>
                      <a:endParaRPr lang="en-US" sz="1600" b="0" u="none" dirty="0">
                        <a:effectLst/>
                      </a:endParaRPr>
                    </a:p>
                    <a:p>
                      <a:r>
                        <a:rPr lang="en-US" sz="1600" b="0" u="none" baseline="30000" dirty="0">
                          <a:effectLst/>
                        </a:rPr>
                        <a:t> *</a:t>
                      </a:r>
                      <a:r>
                        <a:rPr lang="en-US" sz="1600" b="0" u="none" dirty="0">
                          <a:effectLst/>
                        </a:rPr>
                        <a:t> and </a:t>
                      </a:r>
                      <a:r>
                        <a:rPr lang="en-US" sz="1800" b="0" i="0" u="none" kern="1200" dirty="0" err="1">
                          <a:solidFill>
                            <a:schemeClr val="tx1"/>
                          </a:solidFill>
                          <a:effectLst/>
                          <a:latin typeface="+mn-lt"/>
                          <a:ea typeface="+mn-ea"/>
                          <a:cs typeface="+mn-cs"/>
                        </a:rPr>
                        <a:t>Qusay</a:t>
                      </a:r>
                      <a:r>
                        <a:rPr lang="en-US" sz="1800" b="0" i="0" u="none" kern="1200" dirty="0">
                          <a:solidFill>
                            <a:schemeClr val="tx1"/>
                          </a:solidFill>
                          <a:effectLst/>
                          <a:latin typeface="+mn-lt"/>
                          <a:ea typeface="+mn-ea"/>
                          <a:cs typeface="+mn-cs"/>
                        </a:rPr>
                        <a:t> H. Mahmoud</a:t>
                      </a:r>
                    </a:p>
                    <a:p>
                      <a:r>
                        <a:rPr lang="en-US" sz="1800" b="0" i="0" u="none" kern="1200" dirty="0" err="1">
                          <a:solidFill>
                            <a:schemeClr val="tx1"/>
                          </a:solidFill>
                          <a:effectLst/>
                          <a:latin typeface="+mn-lt"/>
                          <a:ea typeface="+mn-ea"/>
                          <a:cs typeface="+mn-cs"/>
                        </a:rPr>
                        <a:t>Published:aug</a:t>
                      </a:r>
                      <a:r>
                        <a:rPr lang="en-US" sz="1800" b="0" i="0" u="none" kern="1200" dirty="0">
                          <a:solidFill>
                            <a:schemeClr val="tx1"/>
                          </a:solidFill>
                          <a:effectLst/>
                          <a:latin typeface="+mn-lt"/>
                          <a:ea typeface="+mn-ea"/>
                          <a:cs typeface="+mn-cs"/>
                        </a:rPr>
                        <a:t> 2021</a:t>
                      </a:r>
                    </a:p>
                  </a:txBody>
                  <a:tcPr/>
                </a:tc>
                <a:tc>
                  <a:txBody>
                    <a:bodyPr/>
                    <a:lstStyle/>
                    <a:p>
                      <a:pPr algn="just"/>
                      <a:r>
                        <a:rPr lang="en-US" sz="1800" b="0" i="0" kern="1200" dirty="0">
                          <a:solidFill>
                            <a:schemeClr val="tx1"/>
                          </a:solidFill>
                          <a:effectLst/>
                          <a:latin typeface="+mn-lt"/>
                          <a:ea typeface="+mn-ea"/>
                          <a:cs typeface="+mn-cs"/>
                        </a:rPr>
                        <a:t>This paper offers a state-of-the-art survey on methods for phishing website detection. It starts with the life cycle of phishing, introduces common anti-phishing methods, mainly focuses on the method of identifying phishing links, and has an in-depth understanding of machine learning-based solutions, including data collection, feature extraction, modeling, and evaluation performance. This paper provides a detailed comparison of various solutions for phishing website detection.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48703570"/>
              </p:ext>
            </p:extLst>
          </p:nvPr>
        </p:nvGraphicFramePr>
        <p:xfrm>
          <a:off x="428596" y="1428736"/>
          <a:ext cx="8382000" cy="460196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IN" dirty="0"/>
                        <a:t>11</a:t>
                      </a:r>
                      <a:endParaRPr lang="en-US" dirty="0"/>
                    </a:p>
                  </a:txBody>
                  <a:tcPr/>
                </a:tc>
                <a:tc>
                  <a:txBody>
                    <a:bodyPr/>
                    <a:lstStyle/>
                    <a:p>
                      <a:pPr algn="l"/>
                      <a:r>
                        <a:rPr lang="en-IN" sz="1800" b="0" i="0" kern="1200" dirty="0">
                          <a:solidFill>
                            <a:schemeClr val="tx1"/>
                          </a:solidFill>
                          <a:effectLst/>
                          <a:latin typeface="+mn-lt"/>
                          <a:ea typeface="+mn-ea"/>
                          <a:cs typeface="+mn-cs"/>
                        </a:rPr>
                        <a:t>Phishing attacks </a:t>
                      </a:r>
                      <a:r>
                        <a:rPr lang="en-IN" sz="1800" b="0" i="0" kern="1200" baseline="0" dirty="0">
                          <a:solidFill>
                            <a:schemeClr val="tx1"/>
                          </a:solidFill>
                          <a:effectLst/>
                          <a:latin typeface="+mn-lt"/>
                          <a:ea typeface="+mn-ea"/>
                          <a:cs typeface="+mn-cs"/>
                        </a:rPr>
                        <a:t> in </a:t>
                      </a:r>
                      <a:r>
                        <a:rPr lang="en-IN" sz="1800" b="0" i="0" kern="1200" dirty="0">
                          <a:solidFill>
                            <a:schemeClr val="tx1"/>
                          </a:solidFill>
                          <a:effectLst/>
                          <a:latin typeface="+mn-lt"/>
                          <a:ea typeface="+mn-ea"/>
                          <a:cs typeface="+mn-cs"/>
                        </a:rPr>
                        <a:t>cybercrime</a:t>
                      </a:r>
                      <a:endParaRPr lang="en-US" sz="1600"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Charu</a:t>
                      </a:r>
                      <a:r>
                        <a:rPr lang="en-IN" sz="1800" b="0" i="0" u="none" strike="noStrike" kern="1200" dirty="0">
                          <a:solidFill>
                            <a:schemeClr val="tx1"/>
                          </a:solidFill>
                          <a:effectLst/>
                          <a:latin typeface="+mn-lt"/>
                          <a:ea typeface="+mn-ea"/>
                          <a:cs typeface="+mn-cs"/>
                        </a:rPr>
                        <a:t> Singh</a:t>
                      </a:r>
                      <a:r>
                        <a:rPr lang="en-IN" sz="1800" b="0" i="0" kern="1200" dirty="0">
                          <a:solidFill>
                            <a:schemeClr val="tx1"/>
                          </a:solidFill>
                          <a:effectLst/>
                          <a:latin typeface="+mn-lt"/>
                          <a:ea typeface="+mn-ea"/>
                          <a:cs typeface="+mn-cs"/>
                        </a:rPr>
                        <a:t>;</a:t>
                      </a:r>
                    </a:p>
                    <a:p>
                      <a:r>
                        <a:rPr lang="en-IN" sz="1800" b="0" i="0" kern="1200" dirty="0">
                          <a:solidFill>
                            <a:schemeClr val="tx1"/>
                          </a:solidFill>
                          <a:effectLst/>
                          <a:latin typeface="+mn-lt"/>
                          <a:ea typeface="+mn-ea"/>
                          <a:cs typeface="+mn-cs"/>
                        </a:rPr>
                        <a:t> </a:t>
                      </a:r>
                      <a:r>
                        <a:rPr lang="en-IN" sz="1800" b="0" i="0" u="none" kern="1200" dirty="0" err="1">
                          <a:solidFill>
                            <a:schemeClr val="tx1"/>
                          </a:solidFill>
                          <a:effectLst/>
                          <a:latin typeface="+mn-lt"/>
                          <a:ea typeface="+mn-ea"/>
                          <a:cs typeface="+mn-cs"/>
                        </a:rPr>
                        <a:t>Meenu</a:t>
                      </a:r>
                      <a:endParaRPr lang="en-IN" sz="1800" b="0" i="0" u="none" kern="1200" dirty="0">
                        <a:solidFill>
                          <a:schemeClr val="tx1"/>
                        </a:solidFill>
                        <a:effectLst/>
                        <a:latin typeface="+mn-lt"/>
                        <a:ea typeface="+mn-ea"/>
                        <a:cs typeface="+mn-cs"/>
                      </a:endParaRPr>
                    </a:p>
                    <a:p>
                      <a:r>
                        <a:rPr lang="en-US" sz="1800" b="0" i="0" u="none" kern="1200" dirty="0">
                          <a:solidFill>
                            <a:schemeClr val="tx1"/>
                          </a:solidFill>
                          <a:effectLst/>
                          <a:latin typeface="+mn-lt"/>
                          <a:ea typeface="+mn-ea"/>
                          <a:cs typeface="+mn-cs"/>
                        </a:rPr>
                        <a:t>Published:2020</a:t>
                      </a:r>
                      <a:endParaRPr lang="en-US" sz="1600" u="none"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The</a:t>
                      </a:r>
                      <a:r>
                        <a:rPr lang="en-US" sz="1800" b="0" i="0" kern="1200" baseline="0" dirty="0">
                          <a:solidFill>
                            <a:schemeClr val="tx1"/>
                          </a:solidFill>
                          <a:effectLst/>
                          <a:latin typeface="+mn-lt"/>
                          <a:ea typeface="+mn-ea"/>
                          <a:cs typeface="+mn-cs"/>
                        </a:rPr>
                        <a:t> paper focused</a:t>
                      </a:r>
                      <a:r>
                        <a:rPr lang="en-US" sz="1800" b="0" i="0" kern="1200" dirty="0">
                          <a:solidFill>
                            <a:schemeClr val="tx1"/>
                          </a:solidFill>
                          <a:effectLst/>
                          <a:latin typeface="+mn-lt"/>
                          <a:ea typeface="+mn-ea"/>
                          <a:cs typeface="+mn-cs"/>
                        </a:rPr>
                        <a:t> awareness of phishing attacks, detection of phishing attacks and encourages the practice of phishing prevention among the readers. In phishing, phishers use email or message, as a weapon to target individual or organization by send URL link to target people and to deceive them. With the huge number of phishing emails or messages received every day, companies or individuals are not able to detect all of them.</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37277735"/>
              </p:ext>
            </p:extLst>
          </p:nvPr>
        </p:nvGraphicFramePr>
        <p:xfrm>
          <a:off x="381000" y="1397000"/>
          <a:ext cx="8382000" cy="487628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US"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 comprehensive  of AI-enabled phishing attacks </a:t>
                      </a:r>
                    </a:p>
                    <a:p>
                      <a:endParaRPr lang="en-US" b="0" dirty="0">
                        <a:latin typeface="Times New Roman" pitchFamily="18" charset="0"/>
                        <a:cs typeface="Times New Roman" pitchFamily="18" charset="0"/>
                      </a:endParaRPr>
                    </a:p>
                  </a:txBody>
                  <a:tcPr/>
                </a:tc>
                <a:tc>
                  <a:txBody>
                    <a:bodyPr/>
                    <a:lstStyle/>
                    <a:p>
                      <a:r>
                        <a:rPr lang="en-IN" sz="1800" b="0" i="0" kern="1200" dirty="0">
                          <a:solidFill>
                            <a:schemeClr val="tx1"/>
                          </a:solidFill>
                          <a:effectLst/>
                          <a:latin typeface="+mn-lt"/>
                          <a:ea typeface="+mn-ea"/>
                          <a:cs typeface="+mn-cs"/>
                        </a:rPr>
                        <a:t>Abdul </a:t>
                      </a:r>
                      <a:r>
                        <a:rPr lang="en-IN" sz="1800" b="0" i="0" kern="1200" dirty="0" err="1">
                          <a:solidFill>
                            <a:schemeClr val="tx1"/>
                          </a:solidFill>
                          <a:effectLst/>
                          <a:latin typeface="+mn-lt"/>
                          <a:ea typeface="+mn-ea"/>
                          <a:cs typeface="+mn-cs"/>
                        </a:rPr>
                        <a:t>Basit</a:t>
                      </a:r>
                      <a:r>
                        <a:rPr lang="en-IN" sz="1800" b="0" i="0" kern="1200" dirty="0">
                          <a:solidFill>
                            <a:schemeClr val="tx1"/>
                          </a:solidFill>
                          <a:effectLst/>
                          <a:latin typeface="+mn-lt"/>
                          <a:ea typeface="+mn-ea"/>
                          <a:cs typeface="+mn-cs"/>
                        </a:rPr>
                        <a:t>, </a:t>
                      </a:r>
                    </a:p>
                    <a:p>
                      <a:r>
                        <a:rPr lang="en-IN" sz="1800" b="0" i="0" kern="1200" dirty="0" err="1">
                          <a:solidFill>
                            <a:schemeClr val="tx1"/>
                          </a:solidFill>
                          <a:effectLst/>
                          <a:latin typeface="+mn-lt"/>
                          <a:ea typeface="+mn-ea"/>
                          <a:cs typeface="+mn-cs"/>
                        </a:rPr>
                        <a:t>Maham</a:t>
                      </a:r>
                      <a:r>
                        <a:rPr lang="en-IN" sz="1800" b="0" i="0" kern="1200" dirty="0">
                          <a:solidFill>
                            <a:schemeClr val="tx1"/>
                          </a:solidFill>
                          <a:effectLst/>
                          <a:latin typeface="+mn-lt"/>
                          <a:ea typeface="+mn-ea"/>
                          <a:cs typeface="+mn-cs"/>
                        </a:rPr>
                        <a:t> Zafar, </a:t>
                      </a:r>
                    </a:p>
                    <a:p>
                      <a:r>
                        <a:rPr lang="en-IN" sz="1800" b="0" i="0" kern="1200" dirty="0">
                          <a:solidFill>
                            <a:schemeClr val="tx1"/>
                          </a:solidFill>
                          <a:effectLst/>
                          <a:latin typeface="+mn-lt"/>
                          <a:ea typeface="+mn-ea"/>
                          <a:cs typeface="+mn-cs"/>
                        </a:rPr>
                        <a:t>Xuan Liu, </a:t>
                      </a:r>
                    </a:p>
                    <a:p>
                      <a:r>
                        <a:rPr lang="en-IN" sz="1800" b="0" i="0" kern="1200" dirty="0">
                          <a:solidFill>
                            <a:schemeClr val="tx1"/>
                          </a:solidFill>
                          <a:effectLst/>
                          <a:latin typeface="+mn-lt"/>
                          <a:ea typeface="+mn-ea"/>
                          <a:cs typeface="+mn-cs"/>
                        </a:rPr>
                        <a:t>Abdul </a:t>
                      </a:r>
                      <a:r>
                        <a:rPr lang="en-IN" sz="1800" b="0" i="0" kern="1200" dirty="0" err="1">
                          <a:solidFill>
                            <a:schemeClr val="tx1"/>
                          </a:solidFill>
                          <a:effectLst/>
                          <a:latin typeface="+mn-lt"/>
                          <a:ea typeface="+mn-ea"/>
                          <a:cs typeface="+mn-cs"/>
                        </a:rPr>
                        <a:t>Rehman</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Javed</a:t>
                      </a:r>
                      <a:r>
                        <a:rPr lang="en-IN" sz="1800" b="0" i="0" kern="1200" dirty="0">
                          <a:solidFill>
                            <a:schemeClr val="tx1"/>
                          </a:solidFill>
                          <a:effectLst/>
                          <a:latin typeface="+mn-lt"/>
                          <a:ea typeface="+mn-ea"/>
                          <a:cs typeface="+mn-cs"/>
                        </a:rPr>
                        <a:t>, </a:t>
                      </a:r>
                    </a:p>
                    <a:p>
                      <a:r>
                        <a:rPr lang="en-IN" sz="1800" b="0" i="0" kern="1200" dirty="0" err="1">
                          <a:solidFill>
                            <a:schemeClr val="tx1"/>
                          </a:solidFill>
                          <a:effectLst/>
                          <a:latin typeface="+mn-lt"/>
                          <a:ea typeface="+mn-ea"/>
                          <a:cs typeface="+mn-cs"/>
                        </a:rPr>
                        <a:t>Zunera</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Jalil</a:t>
                      </a:r>
                      <a:r>
                        <a:rPr lang="en-IN" sz="1800" b="0" i="0" kern="1200" dirty="0">
                          <a:solidFill>
                            <a:schemeClr val="tx1"/>
                          </a:solidFill>
                          <a:effectLst/>
                          <a:latin typeface="+mn-lt"/>
                          <a:ea typeface="+mn-ea"/>
                          <a:cs typeface="+mn-cs"/>
                        </a:rPr>
                        <a:t>&amp; </a:t>
                      </a:r>
                    </a:p>
                    <a:p>
                      <a:r>
                        <a:rPr lang="en-IN" sz="1800" b="0" i="0" kern="1200" dirty="0" err="1">
                          <a:solidFill>
                            <a:schemeClr val="tx1"/>
                          </a:solidFill>
                          <a:effectLst/>
                          <a:latin typeface="+mn-lt"/>
                          <a:ea typeface="+mn-ea"/>
                          <a:cs typeface="+mn-cs"/>
                        </a:rPr>
                        <a:t>Kashif</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Kifayat</a:t>
                      </a:r>
                      <a:endParaRPr lang="en-IN" sz="1800" b="0" i="0" kern="1200" dirty="0">
                        <a:solidFill>
                          <a:schemeClr val="tx1"/>
                        </a:solidFill>
                        <a:effectLst/>
                        <a:latin typeface="+mn-lt"/>
                        <a:ea typeface="+mn-ea"/>
                        <a:cs typeface="+mn-cs"/>
                      </a:endParaRPr>
                    </a:p>
                    <a:p>
                      <a:r>
                        <a:rPr lang="en-IN" sz="1800" b="0" i="0" kern="1200" dirty="0" err="1">
                          <a:solidFill>
                            <a:schemeClr val="tx1"/>
                          </a:solidFill>
                          <a:effectLst/>
                          <a:latin typeface="+mn-lt"/>
                          <a:ea typeface="+mn-ea"/>
                          <a:cs typeface="+mn-cs"/>
                        </a:rPr>
                        <a:t>Published:oct</a:t>
                      </a:r>
                      <a:r>
                        <a:rPr lang="en-IN" sz="1800" b="0" i="0" kern="1200" dirty="0">
                          <a:solidFill>
                            <a:schemeClr val="tx1"/>
                          </a:solidFill>
                          <a:effectLst/>
                          <a:latin typeface="+mn-lt"/>
                          <a:ea typeface="+mn-ea"/>
                          <a:cs typeface="+mn-cs"/>
                        </a:rPr>
                        <a:t> 2020 </a:t>
                      </a:r>
                    </a:p>
                    <a:p>
                      <a:br>
                        <a:rPr lang="en-IN" dirty="0"/>
                      </a:br>
                      <a:endParaRPr lang="en-US"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provides a review of Artificial Intelligence (AI) techniques: Machine Learning, Deep Learning, Hybrid Learning, and Scenario-based techniques for phishing attack detection. This paper also presents the comparison of different studies detecting the phishing attack for each AI technique and examines the qualities and shortcomings of these methodologies. Furthermore, this paper provides a comprehensive set of current challenges of phishing attacks and future research direction in this domain.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73914103"/>
              </p:ext>
            </p:extLst>
          </p:nvPr>
        </p:nvGraphicFramePr>
        <p:xfrm>
          <a:off x="381000" y="1397000"/>
          <a:ext cx="8382000" cy="4089400"/>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Phishing Detection:</a:t>
                      </a:r>
                      <a:r>
                        <a:rPr lang="en-IN" sz="1800" b="0" i="0" kern="1200" dirty="0">
                          <a:solidFill>
                            <a:schemeClr val="tx1"/>
                          </a:solidFill>
                          <a:effectLst/>
                          <a:latin typeface="+mn-lt"/>
                          <a:ea typeface="+mn-ea"/>
                          <a:cs typeface="+mn-cs"/>
                        </a:rPr>
                        <a:t> Analysis of Visual Similarity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latin typeface="Times New Roman" pitchFamily="18" charset="0"/>
                        <a:ea typeface="+mn-ea"/>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fi-FI" sz="1800" kern="1200" dirty="0">
                          <a:solidFill>
                            <a:schemeClr val="tx1"/>
                          </a:solidFill>
                          <a:effectLst/>
                          <a:latin typeface="+mn-lt"/>
                          <a:ea typeface="+mn-ea"/>
                          <a:cs typeface="+mn-cs"/>
                        </a:rPr>
                        <a:t>Ankit Kumar Jain</a:t>
                      </a:r>
                      <a:r>
                        <a:rPr lang="fi-FI" sz="1800" kern="1200" baseline="30000" dirty="0">
                          <a:solidFill>
                            <a:schemeClr val="tx1"/>
                          </a:solidFill>
                          <a:effectLst/>
                          <a:latin typeface="+mn-lt"/>
                          <a:ea typeface="+mn-ea"/>
                          <a:cs typeface="+mn-cs"/>
                        </a:rPr>
                        <a:t>1</a:t>
                      </a:r>
                      <a:r>
                        <a:rPr lang="fi-FI" sz="1800" b="0" i="0" kern="1200" dirty="0">
                          <a:solidFill>
                            <a:schemeClr val="tx1"/>
                          </a:solidFill>
                          <a:effectLst/>
                          <a:latin typeface="+mn-lt"/>
                          <a:ea typeface="+mn-ea"/>
                          <a:cs typeface="+mn-cs"/>
                        </a:rPr>
                        <a:t>and B. B. Gupta</a:t>
                      </a:r>
                      <a:br>
                        <a:rPr lang="fi-FI" sz="1800" b="0" i="0" kern="1200" baseline="30000" dirty="0">
                          <a:solidFill>
                            <a:schemeClr val="tx1"/>
                          </a:solidFill>
                          <a:effectLst/>
                          <a:latin typeface="+mn-lt"/>
                          <a:ea typeface="+mn-ea"/>
                          <a:cs typeface="+mn-cs"/>
                        </a:rPr>
                      </a:br>
                      <a:r>
                        <a:rPr lang="en-IN" sz="1800" b="0" i="0" kern="1200" dirty="0">
                          <a:solidFill>
                            <a:schemeClr val="tx1"/>
                          </a:solidFill>
                          <a:effectLst/>
                          <a:latin typeface="+mn-lt"/>
                          <a:ea typeface="+mn-ea"/>
                          <a:cs typeface="+mn-cs"/>
                        </a:rPr>
                        <a:t>Published:10 Jan 2017</a:t>
                      </a:r>
                      <a:endParaRPr lang="en-US"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presents a comprehensive analysis of phishing attacks, their exploitation, some of the recent visual similarity based approaches for phishing detection, and its comparative study. Our survey provides a better understanding of the problem, current solution space, and scope of future research to deal with phishing attacks efficiently using visual similarity based approaches.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58131244"/>
              </p:ext>
            </p:extLst>
          </p:nvPr>
        </p:nvGraphicFramePr>
        <p:xfrm>
          <a:off x="381000" y="1397000"/>
          <a:ext cx="8382000" cy="515060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Phishing Detection Approaches</a:t>
                      </a:r>
                    </a:p>
                    <a:p>
                      <a:pPr algn="l"/>
                      <a:endParaRPr lang="en-US" dirty="0">
                        <a:latin typeface="Times New Roman" pitchFamily="18" charset="0"/>
                        <a:cs typeface="Times New Roman" pitchFamily="18" charset="0"/>
                      </a:endParaRPr>
                    </a:p>
                  </a:txBody>
                  <a:tcPr/>
                </a:tc>
                <a:tc>
                  <a:txBody>
                    <a:bodyPr/>
                    <a:lstStyle/>
                    <a:p>
                      <a:r>
                        <a:rPr lang="pt-BR" sz="1800" b="0" i="0" u="none" strike="noStrike" kern="1200" dirty="0">
                          <a:solidFill>
                            <a:schemeClr val="tx1"/>
                          </a:solidFill>
                          <a:effectLst/>
                          <a:latin typeface="+mn-lt"/>
                          <a:ea typeface="+mn-ea"/>
                          <a:cs typeface="+mn-cs"/>
                        </a:rPr>
                        <a:t>AlMaha Abu Zuraiq,</a:t>
                      </a:r>
                      <a:r>
                        <a:rPr lang="pt-BR" sz="1800" b="0" i="0" kern="1200" dirty="0">
                          <a:solidFill>
                            <a:schemeClr val="tx1"/>
                          </a:solidFill>
                          <a:effectLst/>
                          <a:latin typeface="+mn-lt"/>
                          <a:ea typeface="+mn-ea"/>
                          <a:cs typeface="+mn-cs"/>
                        </a:rPr>
                        <a:t> </a:t>
                      </a:r>
                      <a:r>
                        <a:rPr lang="pt-BR" sz="1800" b="0" i="0" u="none" strike="noStrike" kern="1200" dirty="0">
                          <a:solidFill>
                            <a:schemeClr val="tx1"/>
                          </a:solidFill>
                          <a:effectLst/>
                          <a:latin typeface="+mn-lt"/>
                          <a:ea typeface="+mn-ea"/>
                          <a:cs typeface="+mn-cs"/>
                        </a:rPr>
                        <a:t>Mouhammd Alkasassbeh</a:t>
                      </a:r>
                    </a:p>
                    <a:p>
                      <a:r>
                        <a:rPr lang="pt-BR" sz="1800" b="0" i="0" u="none" strike="noStrike" kern="1200" dirty="0">
                          <a:solidFill>
                            <a:schemeClr val="tx1"/>
                          </a:solidFill>
                          <a:effectLst/>
                          <a:latin typeface="+mn-lt"/>
                          <a:ea typeface="+mn-ea"/>
                          <a:cs typeface="+mn-cs"/>
                        </a:rPr>
                        <a:t>Publised:2019</a:t>
                      </a:r>
                      <a:endParaRPr lang="en-US" dirty="0">
                        <a:latin typeface="Times New Roman" pitchFamily="18" charset="0"/>
                        <a:cs typeface="Times New Roman" pitchFamily="18" charset="0"/>
                      </a:endParaRPr>
                    </a:p>
                  </a:txBody>
                  <a:tcPr/>
                </a:tc>
                <a:tc>
                  <a:txBody>
                    <a:bodyPr/>
                    <a:lstStyle/>
                    <a:p>
                      <a:pPr algn="just"/>
                      <a:r>
                        <a:rPr lang="en-US" sz="1600" b="0" i="0" kern="1200" dirty="0">
                          <a:solidFill>
                            <a:schemeClr val="tx1"/>
                          </a:solidFill>
                          <a:effectLst/>
                          <a:latin typeface="+mn-lt"/>
                          <a:ea typeface="+mn-ea"/>
                          <a:cs typeface="Times New Roman" pitchFamily="18" charset="0"/>
                        </a:rPr>
                        <a:t>This paper refers </a:t>
                      </a:r>
                      <a:r>
                        <a:rPr lang="en-US" sz="1800" b="0" i="0" kern="1200" dirty="0">
                          <a:solidFill>
                            <a:schemeClr val="tx1"/>
                          </a:solidFill>
                          <a:effectLst/>
                          <a:latin typeface="+mn-lt"/>
                          <a:ea typeface="+mn-ea"/>
                          <a:cs typeface="+mn-cs"/>
                        </a:rPr>
                        <a:t>the most common attacks on the internet that employs social engineering techniques like deceiving user with forged websites in an attempt to gain sensitive information such as credentials and credit card details. This information can be misused, resulting in large financial losses to these users. Phishing detection algorithms can be an effective approach to safeguarding users from such attacks. This paper will review different phishing detection approaches which include: Content-Based, Heuristic-Based, and Fuzzy rule-based approaches.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1321215"/>
              </p:ext>
            </p:extLst>
          </p:nvPr>
        </p:nvGraphicFramePr>
        <p:xfrm>
          <a:off x="381000" y="1397000"/>
          <a:ext cx="8382000" cy="432764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US"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Intelligent web-phishing detection and protection scheme</a:t>
                      </a:r>
                    </a:p>
                    <a:p>
                      <a:pPr algn="l"/>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M.A.Adebowale</a:t>
                      </a:r>
                      <a:r>
                        <a:rPr lang="en-IN" sz="1800" b="0" i="0" u="none" strike="noStrike" kern="1200" baseline="30000" dirty="0" err="1">
                          <a:solidFill>
                            <a:schemeClr val="tx1"/>
                          </a:solidFill>
                          <a:effectLst/>
                          <a:latin typeface="+mn-lt"/>
                          <a:ea typeface="+mn-ea"/>
                          <a:cs typeface="+mn-cs"/>
                        </a:rPr>
                        <a:t>a</a:t>
                      </a:r>
                      <a:r>
                        <a:rPr lang="en-IN" sz="1800" b="0" i="0" u="none" strike="noStrike" kern="1200" dirty="0" err="1">
                          <a:solidFill>
                            <a:schemeClr val="tx1"/>
                          </a:solidFill>
                          <a:effectLst/>
                          <a:latin typeface="+mn-lt"/>
                          <a:ea typeface="+mn-ea"/>
                          <a:cs typeface="+mn-cs"/>
                        </a:rPr>
                        <a:t>K.T.Lwin</a:t>
                      </a:r>
                      <a:r>
                        <a:rPr lang="en-IN" sz="1800" b="0" i="0" u="none" strike="noStrike" kern="1200" baseline="30000" dirty="0" err="1">
                          <a:solidFill>
                            <a:schemeClr val="tx1"/>
                          </a:solidFill>
                          <a:effectLst/>
                          <a:latin typeface="+mn-lt"/>
                          <a:ea typeface="+mn-ea"/>
                          <a:cs typeface="+mn-cs"/>
                        </a:rPr>
                        <a:t>a</a:t>
                      </a:r>
                      <a:r>
                        <a:rPr lang="en-IN" sz="1800" b="0" i="0" u="none" strike="noStrike" kern="1200" dirty="0" err="1">
                          <a:solidFill>
                            <a:schemeClr val="tx1"/>
                          </a:solidFill>
                          <a:effectLst/>
                          <a:latin typeface="+mn-lt"/>
                          <a:ea typeface="+mn-ea"/>
                          <a:cs typeface="+mn-cs"/>
                        </a:rPr>
                        <a:t>E.Sánchez</a:t>
                      </a:r>
                      <a:r>
                        <a:rPr lang="en-IN" sz="1800" b="0" i="0" u="none" strike="noStrike" kern="1200" baseline="30000" dirty="0" err="1">
                          <a:solidFill>
                            <a:schemeClr val="tx1"/>
                          </a:solidFill>
                          <a:effectLst/>
                          <a:latin typeface="+mn-lt"/>
                          <a:ea typeface="+mn-ea"/>
                          <a:cs typeface="+mn-cs"/>
                        </a:rPr>
                        <a:t>b</a:t>
                      </a:r>
                      <a:r>
                        <a:rPr lang="en-IN" sz="1800" b="0" i="0" u="none" strike="noStrike" kern="1200" dirty="0" err="1">
                          <a:solidFill>
                            <a:schemeClr val="tx1"/>
                          </a:solidFill>
                          <a:effectLst/>
                          <a:latin typeface="+mn-lt"/>
                          <a:ea typeface="+mn-ea"/>
                          <a:cs typeface="+mn-cs"/>
                        </a:rPr>
                        <a:t>M.A.Hossain</a:t>
                      </a:r>
                      <a:r>
                        <a:rPr lang="en-IN" sz="1800" b="0" i="0" u="none" strike="noStrike" kern="1200" baseline="30000" dirty="0" err="1">
                          <a:solidFill>
                            <a:schemeClr val="tx1"/>
                          </a:solidFill>
                          <a:effectLst/>
                          <a:latin typeface="+mn-lt"/>
                          <a:ea typeface="+mn-ea"/>
                          <a:cs typeface="+mn-cs"/>
                        </a:rPr>
                        <a:t>a</a:t>
                      </a:r>
                      <a:endParaRPr lang="en-IN" sz="1800" b="0" i="0" u="none" strike="noStrike" kern="1200" baseline="30000" dirty="0">
                        <a:solidFill>
                          <a:schemeClr val="tx1"/>
                        </a:solidFill>
                        <a:effectLst/>
                        <a:latin typeface="+mn-lt"/>
                        <a:ea typeface="+mn-ea"/>
                        <a:cs typeface="+mn-cs"/>
                      </a:endParaRPr>
                    </a:p>
                    <a:p>
                      <a:r>
                        <a:rPr lang="en-US" sz="2000" b="0" i="0" u="none" strike="noStrike" kern="1200" baseline="30000" dirty="0" err="1">
                          <a:solidFill>
                            <a:schemeClr val="tx1"/>
                          </a:solidFill>
                          <a:effectLst/>
                          <a:latin typeface="+mn-lt"/>
                          <a:ea typeface="+mn-ea"/>
                          <a:cs typeface="+mn-cs"/>
                        </a:rPr>
                        <a:t>Published:jan</a:t>
                      </a:r>
                      <a:r>
                        <a:rPr lang="en-US" sz="2000" b="0" i="0" u="none" strike="noStrike" kern="1200" baseline="30000" dirty="0">
                          <a:solidFill>
                            <a:schemeClr val="tx1"/>
                          </a:solidFill>
                          <a:effectLst/>
                          <a:latin typeface="+mn-lt"/>
                          <a:ea typeface="+mn-ea"/>
                          <a:cs typeface="+mn-cs"/>
                        </a:rPr>
                        <a:t> 2019</a:t>
                      </a:r>
                      <a:endParaRPr lang="en-US" sz="2000"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presents an Adaptive Neuro-Fuzzy Inference System (ANFIS) based robust scheme using the integrated features of the text, images and frames for web-phishing detection and protection. The proposed solution achieves 98.3% accuracies. To our best knowledge, this is the first work that considers the best-integrated text, image and frame feature based solution for phishing detection scheme.</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75650389"/>
              </p:ext>
            </p:extLst>
          </p:nvPr>
        </p:nvGraphicFramePr>
        <p:xfrm>
          <a:off x="381000" y="1397000"/>
          <a:ext cx="8382000" cy="4089400"/>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US" dirty="0"/>
                        <a:t>5</a:t>
                      </a:r>
                    </a:p>
                  </a:txBody>
                  <a:tcPr/>
                </a:tc>
                <a:tc>
                  <a:txBody>
                    <a:bodyPr/>
                    <a:lstStyle/>
                    <a:p>
                      <a:r>
                        <a:rPr lang="en-US" sz="1800" b="0" i="0" kern="1200" dirty="0">
                          <a:solidFill>
                            <a:schemeClr val="tx1"/>
                          </a:solidFill>
                          <a:effectLst/>
                          <a:latin typeface="+mn-lt"/>
                          <a:ea typeface="+mn-ea"/>
                          <a:cs typeface="+mn-cs"/>
                        </a:rPr>
                        <a:t>Systematization of Software-Based Web Phishing Detection</a:t>
                      </a:r>
                    </a:p>
                    <a:p>
                      <a:br>
                        <a:rPr lang="en-US" sz="1800" b="0" i="0" kern="1200" dirty="0">
                          <a:solidFill>
                            <a:schemeClr val="tx1"/>
                          </a:solidFill>
                          <a:effectLst/>
                          <a:latin typeface="+mn-lt"/>
                          <a:ea typeface="+mn-ea"/>
                          <a:cs typeface="+mn-cs"/>
                        </a:rPr>
                      </a:br>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Zuochao</a:t>
                      </a:r>
                      <a:r>
                        <a:rPr lang="en-IN" sz="1800" b="0" i="0" u="none" strike="noStrike" kern="1200" dirty="0">
                          <a:solidFill>
                            <a:schemeClr val="tx1"/>
                          </a:solidFill>
                          <a:effectLst/>
                          <a:latin typeface="+mn-lt"/>
                          <a:ea typeface="+mn-ea"/>
                          <a:cs typeface="+mn-cs"/>
                        </a:rPr>
                        <a:t> Dou</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Issa</a:t>
                      </a:r>
                      <a:r>
                        <a:rPr lang="en-IN" sz="1800" b="0" i="0" u="none" strike="noStrike" kern="1200" dirty="0">
                          <a:solidFill>
                            <a:schemeClr val="tx1"/>
                          </a:solidFill>
                          <a:effectLst/>
                          <a:latin typeface="+mn-lt"/>
                          <a:ea typeface="+mn-ea"/>
                          <a:cs typeface="+mn-cs"/>
                        </a:rPr>
                        <a:t> Khalil</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Abdallah </a:t>
                      </a:r>
                      <a:r>
                        <a:rPr lang="en-IN" sz="1800" b="0" i="0" u="none" strike="noStrike" kern="1200" dirty="0" err="1">
                          <a:solidFill>
                            <a:schemeClr val="tx1"/>
                          </a:solidFill>
                          <a:effectLst/>
                          <a:latin typeface="+mn-lt"/>
                          <a:ea typeface="+mn-ea"/>
                          <a:cs typeface="+mn-cs"/>
                        </a:rPr>
                        <a:t>Khreishah</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Ala Al-</a:t>
                      </a:r>
                      <a:r>
                        <a:rPr lang="en-IN" sz="1800" b="0" i="0" u="none" strike="noStrike" kern="1200" dirty="0" err="1">
                          <a:solidFill>
                            <a:schemeClr val="tx1"/>
                          </a:solidFill>
                          <a:effectLst/>
                          <a:latin typeface="+mn-lt"/>
                          <a:ea typeface="+mn-ea"/>
                          <a:cs typeface="+mn-cs"/>
                        </a:rPr>
                        <a:t>Fuqaha</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rPr>
                        <a:t>Mohsen </a:t>
                      </a:r>
                      <a:r>
                        <a:rPr lang="en-IN" sz="1800" b="0" i="0" u="none" strike="noStrike" kern="1200" dirty="0" err="1">
                          <a:solidFill>
                            <a:schemeClr val="tx1"/>
                          </a:solidFill>
                          <a:effectLst/>
                          <a:latin typeface="+mn-lt"/>
                          <a:ea typeface="+mn-ea"/>
                          <a:cs typeface="+mn-cs"/>
                        </a:rPr>
                        <a:t>Guizani</a:t>
                      </a:r>
                      <a:endParaRPr lang="en-IN"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Published:2017</a:t>
                      </a:r>
                      <a:endParaRPr lang="en-IN" sz="1800" b="0" i="0" kern="1200" dirty="0">
                        <a:solidFill>
                          <a:schemeClr val="tx1"/>
                        </a:solidFill>
                        <a:effectLst/>
                        <a:latin typeface="+mn-lt"/>
                        <a:ea typeface="+mn-ea"/>
                        <a:cs typeface="+mn-cs"/>
                      </a:endParaRPr>
                    </a:p>
                    <a:p>
                      <a:endParaRPr lang="en-US"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presents a systematic study of phishing detection schemes, especially software based ones. Starting from the phishing detection taxonomy, we study evaluation datasets, detection features, detection techniques, and evaluation metrics. Finally, we provide insights that we believe will help guide the development of more effective and efficient phishing detection schemes.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9527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00477220"/>
              </p:ext>
            </p:extLst>
          </p:nvPr>
        </p:nvGraphicFramePr>
        <p:xfrm>
          <a:off x="381000" y="1397000"/>
          <a:ext cx="8382000" cy="4089400"/>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US" dirty="0"/>
                        <a:t>6</a:t>
                      </a:r>
                    </a:p>
                  </a:txBody>
                  <a:tcPr/>
                </a:tc>
                <a:tc>
                  <a:txBody>
                    <a:bodyPr/>
                    <a:lstStyle/>
                    <a:p>
                      <a:r>
                        <a:rPr lang="en-US" sz="1800" b="0" i="0" kern="1200" dirty="0">
                          <a:solidFill>
                            <a:schemeClr val="tx1"/>
                          </a:solidFill>
                          <a:effectLst/>
                          <a:latin typeface="+mn-lt"/>
                          <a:ea typeface="+mn-ea"/>
                          <a:cs typeface="+mn-cs"/>
                        </a:rPr>
                        <a:t>Web phishing detection techniques:  state-of-the-art, taxonomy and future directions</a:t>
                      </a:r>
                    </a:p>
                    <a:p>
                      <a:br>
                        <a:rPr lang="en-US" sz="1800" b="0" i="0" kern="1200" dirty="0">
                          <a:solidFill>
                            <a:schemeClr val="tx1"/>
                          </a:solidFill>
                          <a:effectLst/>
                          <a:latin typeface="+mn-lt"/>
                          <a:ea typeface="+mn-ea"/>
                          <a:cs typeface="+mn-cs"/>
                        </a:rPr>
                      </a:br>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M.Vijayalakshmi</a:t>
                      </a:r>
                      <a:r>
                        <a:rPr lang="en-IN" sz="1800" b="0" i="0" kern="1200" dirty="0" err="1">
                          <a:solidFill>
                            <a:schemeClr val="tx1"/>
                          </a:solidFill>
                          <a:effectLst/>
                          <a:latin typeface="+mn-lt"/>
                          <a:ea typeface="+mn-ea"/>
                          <a:cs typeface="+mn-cs"/>
                        </a:rPr>
                        <a:t>,</a:t>
                      </a:r>
                      <a:r>
                        <a:rPr lang="en-IN" sz="1800" b="0" i="0" u="none" strike="noStrike" kern="1200" dirty="0" err="1">
                          <a:solidFill>
                            <a:schemeClr val="tx1"/>
                          </a:solidFill>
                          <a:effectLst/>
                          <a:latin typeface="+mn-lt"/>
                          <a:ea typeface="+mn-ea"/>
                          <a:cs typeface="+mn-cs"/>
                        </a:rPr>
                        <a:t>S</a:t>
                      </a:r>
                      <a:r>
                        <a:rPr lang="en-IN" sz="1800" b="0" i="0" u="none" strike="noStrike" kern="1200" dirty="0">
                          <a:solidFill>
                            <a:schemeClr val="tx1"/>
                          </a:solidFill>
                          <a:effectLst/>
                          <a:latin typeface="+mn-lt"/>
                          <a:ea typeface="+mn-ea"/>
                          <a:cs typeface="+mn-cs"/>
                        </a:rPr>
                        <a:t>. Mercy </a:t>
                      </a:r>
                      <a:r>
                        <a:rPr lang="en-IN" sz="1800" b="0" i="0" u="none" strike="noStrike" kern="1200" dirty="0" err="1">
                          <a:solidFill>
                            <a:schemeClr val="tx1"/>
                          </a:solidFill>
                          <a:effectLst/>
                          <a:latin typeface="+mn-lt"/>
                          <a:ea typeface="+mn-ea"/>
                          <a:cs typeface="+mn-cs"/>
                        </a:rPr>
                        <a:t>Shalinie</a:t>
                      </a:r>
                      <a:r>
                        <a:rPr lang="en-IN" sz="1800" b="0" i="0" kern="1200" dirty="0" err="1">
                          <a:solidFill>
                            <a:schemeClr val="tx1"/>
                          </a:solidFill>
                          <a:effectLst/>
                          <a:latin typeface="+mn-lt"/>
                          <a:ea typeface="+mn-ea"/>
                          <a:cs typeface="+mn-cs"/>
                        </a:rPr>
                        <a:t>,</a:t>
                      </a:r>
                      <a:r>
                        <a:rPr lang="en-IN" sz="1800" b="0" i="0" u="none" strike="noStrike" kern="1200" dirty="0" err="1">
                          <a:solidFill>
                            <a:schemeClr val="tx1"/>
                          </a:solidFill>
                          <a:effectLst/>
                          <a:latin typeface="+mn-lt"/>
                          <a:ea typeface="+mn-ea"/>
                          <a:cs typeface="+mn-cs"/>
                        </a:rPr>
                        <a:t>Ming</a:t>
                      </a:r>
                      <a:r>
                        <a:rPr lang="en-IN" sz="1800" b="0" i="0" u="none" strike="noStrike" kern="1200" dirty="0">
                          <a:solidFill>
                            <a:schemeClr val="tx1"/>
                          </a:solidFill>
                          <a:effectLst/>
                          <a:latin typeface="+mn-lt"/>
                          <a:ea typeface="+mn-ea"/>
                          <a:cs typeface="+mn-cs"/>
                        </a:rPr>
                        <a:t> Hour </a:t>
                      </a:r>
                      <a:r>
                        <a:rPr lang="en-IN" sz="1800" b="0" i="0" u="none" strike="noStrike" kern="1200" dirty="0" err="1">
                          <a:solidFill>
                            <a:schemeClr val="tx1"/>
                          </a:solidFill>
                          <a:effectLst/>
                          <a:latin typeface="+mn-lt"/>
                          <a:ea typeface="+mn-ea"/>
                          <a:cs typeface="+mn-cs"/>
                        </a:rPr>
                        <a:t>Yang</a:t>
                      </a:r>
                      <a:r>
                        <a:rPr lang="en-IN" sz="1800" b="0" i="0" kern="1200" dirty="0" err="1">
                          <a:solidFill>
                            <a:schemeClr val="tx1"/>
                          </a:solidFill>
                          <a:effectLst/>
                          <a:latin typeface="+mn-lt"/>
                          <a:ea typeface="+mn-ea"/>
                          <a:cs typeface="+mn-cs"/>
                        </a:rPr>
                        <a:t>,</a:t>
                      </a:r>
                      <a:r>
                        <a:rPr lang="en-IN" sz="1800" b="0" i="0" u="none" strike="noStrike" kern="1200" dirty="0" err="1">
                          <a:solidFill>
                            <a:schemeClr val="tx1"/>
                          </a:solidFill>
                          <a:effectLst/>
                          <a:latin typeface="+mn-lt"/>
                          <a:ea typeface="+mn-ea"/>
                          <a:cs typeface="+mn-cs"/>
                        </a:rPr>
                        <a:t>Raja</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Meenakshi</a:t>
                      </a:r>
                      <a:r>
                        <a:rPr lang="en-IN" sz="1800" b="0" i="0" u="none" strike="noStrike" kern="1200" dirty="0">
                          <a:solidFill>
                            <a:schemeClr val="tx1"/>
                          </a:solidFill>
                          <a:effectLst/>
                          <a:latin typeface="+mn-lt"/>
                          <a:ea typeface="+mn-ea"/>
                          <a:cs typeface="+mn-cs"/>
                        </a:rPr>
                        <a:t> U.</a:t>
                      </a:r>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First published: 23 September 2020</a:t>
                      </a:r>
                    </a:p>
                    <a:p>
                      <a:endParaRPr lang="en-US"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 A systematic review of current trends in web phishing detection techniques is carried out and a taxonomy of automated web phishing detection is presented. The objective of this study is to acknowledge the status of current research in automated web phishing detection and evaluate their performance. This study also discusses the research avenues for future investigation.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7537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00414306"/>
              </p:ext>
            </p:extLst>
          </p:nvPr>
        </p:nvGraphicFramePr>
        <p:xfrm>
          <a:off x="381000" y="1397000"/>
          <a:ext cx="8382000" cy="542492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US"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Phishing Detection with an Organized Way to Construct an Anti-Phishing Framework</a:t>
                      </a:r>
                    </a:p>
                    <a:p>
                      <a:pPr algn="l"/>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Srushti</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Patil</a:t>
                      </a:r>
                      <a:r>
                        <a:rPr lang="en-IN" sz="1800" b="0" i="0" u="none" kern="1200" dirty="0">
                          <a:solidFill>
                            <a:schemeClr val="tx1"/>
                          </a:solidFill>
                          <a:effectLst/>
                          <a:latin typeface="+mn-lt"/>
                          <a:ea typeface="+mn-ea"/>
                          <a:cs typeface="+mn-cs"/>
                        </a:rPr>
                        <a:t>; </a:t>
                      </a:r>
                      <a:r>
                        <a:rPr lang="en-IN" sz="1800" b="0" i="0" u="none" kern="1200" dirty="0" err="1">
                          <a:solidFill>
                            <a:schemeClr val="tx1"/>
                          </a:solidFill>
                          <a:effectLst/>
                          <a:latin typeface="+mn-lt"/>
                          <a:ea typeface="+mn-ea"/>
                          <a:cs typeface="+mn-cs"/>
                        </a:rPr>
                        <a:t>Sudhir</a:t>
                      </a:r>
                      <a:r>
                        <a:rPr lang="en-IN" sz="1800" b="0" i="0" u="none" kern="1200" dirty="0">
                          <a:solidFill>
                            <a:schemeClr val="tx1"/>
                          </a:solidFill>
                          <a:effectLst/>
                          <a:latin typeface="+mn-lt"/>
                          <a:ea typeface="+mn-ea"/>
                          <a:cs typeface="+mn-cs"/>
                        </a:rPr>
                        <a:t> </a:t>
                      </a:r>
                      <a:r>
                        <a:rPr lang="en-IN" sz="1800" b="0" i="0" u="none" kern="1200" dirty="0" err="1">
                          <a:solidFill>
                            <a:schemeClr val="tx1"/>
                          </a:solidFill>
                          <a:effectLst/>
                          <a:latin typeface="+mn-lt"/>
                          <a:ea typeface="+mn-ea"/>
                          <a:cs typeface="+mn-cs"/>
                        </a:rPr>
                        <a:t>Dhage</a:t>
                      </a:r>
                      <a:endParaRPr lang="en-IN" sz="1800" b="0" i="0" u="none" kern="1200" dirty="0">
                        <a:solidFill>
                          <a:schemeClr val="tx1"/>
                        </a:solidFill>
                        <a:effectLst/>
                        <a:latin typeface="+mn-lt"/>
                        <a:ea typeface="+mn-ea"/>
                        <a:cs typeface="+mn-cs"/>
                      </a:endParaRPr>
                    </a:p>
                    <a:p>
                      <a:r>
                        <a:rPr lang="en-US" sz="1800" b="0" i="0" u="none" kern="1200" dirty="0">
                          <a:solidFill>
                            <a:schemeClr val="tx1"/>
                          </a:solidFill>
                          <a:effectLst/>
                          <a:latin typeface="+mn-lt"/>
                          <a:ea typeface="+mn-ea"/>
                          <a:cs typeface="+mn-cs"/>
                        </a:rPr>
                        <a:t>Published:2019</a:t>
                      </a:r>
                      <a:endParaRPr lang="en-US" u="none" dirty="0">
                        <a:latin typeface="Times New Roman" pitchFamily="18" charset="0"/>
                        <a:cs typeface="Times New Roman" pitchFamily="18" charset="0"/>
                      </a:endParaRPr>
                    </a:p>
                  </a:txBody>
                  <a:tcPr/>
                </a:tc>
                <a:tc>
                  <a:txBody>
                    <a:bodyPr/>
                    <a:lstStyle/>
                    <a:p>
                      <a:pPr algn="just"/>
                      <a:r>
                        <a:rPr lang="en-US" sz="1800" b="0" i="0" kern="1200" dirty="0">
                          <a:solidFill>
                            <a:schemeClr val="tx1"/>
                          </a:solidFill>
                          <a:effectLst/>
                          <a:latin typeface="+mn-lt"/>
                          <a:ea typeface="+mn-ea"/>
                          <a:cs typeface="+mn-cs"/>
                        </a:rPr>
                        <a:t>This paper a focuse</a:t>
                      </a:r>
                      <a:r>
                        <a:rPr lang="en-US" sz="1800" b="0" i="0" kern="1200" baseline="0" dirty="0">
                          <a:solidFill>
                            <a:schemeClr val="tx1"/>
                          </a:solidFill>
                          <a:effectLst/>
                          <a:latin typeface="+mn-lt"/>
                          <a:ea typeface="+mn-ea"/>
                          <a:cs typeface="+mn-cs"/>
                        </a:rPr>
                        <a:t>d </a:t>
                      </a:r>
                      <a:r>
                        <a:rPr lang="en-US" sz="1800" b="0" i="0" kern="1200" dirty="0">
                          <a:solidFill>
                            <a:schemeClr val="tx1"/>
                          </a:solidFill>
                          <a:effectLst/>
                          <a:latin typeface="+mn-lt"/>
                          <a:ea typeface="+mn-ea"/>
                          <a:cs typeface="+mn-cs"/>
                        </a:rPr>
                        <a:t>of methods available to detect phishing websites. A comparative study of the in-use anti-phishing tools was accomplished and their limitations were acknowledged. We analyzed the URL-based features used in the past to improve their definitions as per the current scenario which is our major contribution. Also, a step wise procedure of designing an anti-phishing model is discussed to construct an efficient framework which adds to our contribution. Observations made out of this study are stated along with recommendations on existing systems.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7537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92919693"/>
              </p:ext>
            </p:extLst>
          </p:nvPr>
        </p:nvGraphicFramePr>
        <p:xfrm>
          <a:off x="381000" y="1397000"/>
          <a:ext cx="8382000" cy="515060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US"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Website Phishing targets on cyber-attack</a:t>
                      </a:r>
                    </a:p>
                    <a:p>
                      <a:pPr algn="l"/>
                      <a:endParaRPr lang="en-US" b="0" dirty="0">
                        <a:latin typeface="Times New Roman" pitchFamily="18" charset="0"/>
                        <a:cs typeface="Times New Roman" pitchFamily="18" charset="0"/>
                      </a:endParaRPr>
                    </a:p>
                  </a:txBody>
                  <a:tcPr/>
                </a:tc>
                <a:tc>
                  <a:txBody>
                    <a:bodyPr/>
                    <a:lstStyle/>
                    <a:p>
                      <a:r>
                        <a:rPr lang="en-IN" sz="1800" b="0" i="0" u="none" kern="1200" dirty="0">
                          <a:solidFill>
                            <a:schemeClr val="tx1"/>
                          </a:solidFill>
                          <a:effectLst/>
                          <a:latin typeface="+mn-lt"/>
                          <a:ea typeface="+mn-ea"/>
                          <a:cs typeface="+mn-cs"/>
                        </a:rPr>
                        <a:t>Ammar </a:t>
                      </a:r>
                      <a:r>
                        <a:rPr lang="en-IN" sz="1800" b="0" i="0" u="none" kern="1200" dirty="0" err="1">
                          <a:solidFill>
                            <a:schemeClr val="tx1"/>
                          </a:solidFill>
                          <a:effectLst/>
                          <a:latin typeface="+mn-lt"/>
                          <a:ea typeface="+mn-ea"/>
                          <a:cs typeface="+mn-cs"/>
                        </a:rPr>
                        <a:t>Odeh</a:t>
                      </a:r>
                      <a:endParaRPr lang="en-IN" sz="1800" b="0" i="0" u="none" strike="noStrike" kern="1200" dirty="0">
                        <a:solidFill>
                          <a:schemeClr val="tx1"/>
                        </a:solidFill>
                        <a:effectLst/>
                        <a:latin typeface="+mn-lt"/>
                        <a:ea typeface="+mn-ea"/>
                        <a:cs typeface="+mn-cs"/>
                      </a:endParaRPr>
                    </a:p>
                    <a:p>
                      <a:r>
                        <a:rPr lang="en-IN" sz="1800" b="0" i="0" u="non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Ismal</a:t>
                      </a:r>
                      <a:r>
                        <a:rPr lang="en-IN" sz="1800" b="0" i="0" u="none" strike="noStrike" kern="1200" baseline="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Keshta</a:t>
                      </a:r>
                      <a:r>
                        <a:rPr lang="en-IN" sz="1800" b="0" i="0"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Eman</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Abdelfattah</a:t>
                      </a:r>
                      <a:endParaRPr lang="en-IN"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Published:2021</a:t>
                      </a:r>
                      <a:endParaRPr lang="en-US" sz="1800" b="1" i="0" kern="1200" dirty="0">
                        <a:solidFill>
                          <a:schemeClr val="tx1"/>
                        </a:solidFill>
                        <a:effectLst/>
                        <a:latin typeface="+mn-lt"/>
                        <a:ea typeface="+mn-ea"/>
                        <a:cs typeface="+mn-cs"/>
                      </a:endParaRPr>
                    </a:p>
                  </a:txBody>
                  <a:tcPr/>
                </a:tc>
                <a:tc>
                  <a:txBody>
                    <a:bodyPr/>
                    <a:lstStyle/>
                    <a:p>
                      <a:r>
                        <a:rPr lang="en-US" sz="1800" b="0" i="0" kern="1200" dirty="0">
                          <a:solidFill>
                            <a:schemeClr val="tx1"/>
                          </a:solidFill>
                          <a:effectLst/>
                          <a:latin typeface="+mn-lt"/>
                          <a:ea typeface="+mn-ea"/>
                          <a:cs typeface="+mn-cs"/>
                        </a:rPr>
                        <a:t>This paper also identifies deep learning-based techniques with better performance for detecting phishing websites compared to the conventional ML techniques. Challenges to ML techniques identified in this work include overfitting, low accuracy, and ML techniques' ineffectiveness in case of unavailability of enough training data. This research suggests that Internet users should know about phishing to avoid cyber-attacks. This paper also points out the proposal for an automated solution to phishing websites.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7537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27549658"/>
              </p:ext>
            </p:extLst>
          </p:nvPr>
        </p:nvGraphicFramePr>
        <p:xfrm>
          <a:off x="228600" y="76200"/>
          <a:ext cx="8382000" cy="6247882"/>
        </p:xfrm>
        <a:graphic>
          <a:graphicData uri="http://schemas.openxmlformats.org/drawingml/2006/table">
            <a:tbl>
              <a:tblPr firstRow="1" bandRow="1"/>
              <a:tblGrid>
                <a:gridCol w="838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1218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Paper Name</a:t>
                      </a:r>
                      <a:endParaRPr lang="en-US" sz="1800" b="1" dirty="0">
                        <a:latin typeface="Times New Roman" pitchFamily="18" charset="0"/>
                        <a:cs typeface="Times New Roman" pitchFamily="18" charset="0"/>
                      </a:endParaRP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Author &amp; Year of Published</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latin typeface="Times New Roman" pitchFamily="18" charset="0"/>
                          <a:cs typeface="Times New Roman" pitchFamily="18" charset="0"/>
                        </a:rPr>
                        <a:t>Findings</a:t>
                      </a:r>
                      <a:endParaRPr lang="en-US" sz="1800" b="1" dirty="0">
                        <a:latin typeface="Times New Roman" pitchFamily="18" charset="0"/>
                        <a:cs typeface="Times New Roman" pitchFamily="18" charset="0"/>
                      </a:endParaRPr>
                    </a:p>
                    <a:p>
                      <a:endParaRPr lang="en-US" dirty="0"/>
                    </a:p>
                  </a:txBody>
                  <a:tcPr/>
                </a:tc>
                <a:extLst>
                  <a:ext uri="{0D108BD9-81ED-4DB2-BD59-A6C34878D82A}">
                    <a16:rowId xmlns:a16="http://schemas.microsoft.com/office/drawing/2014/main" val="10000"/>
                  </a:ext>
                </a:extLst>
              </a:tr>
              <a:tr h="2870718">
                <a:tc>
                  <a:txBody>
                    <a:bodyPr/>
                    <a:lstStyle/>
                    <a:p>
                      <a:r>
                        <a:rPr lang="en-US" dirty="0"/>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a:t>
                      </a:r>
                      <a:r>
                        <a:rPr lang="en-IN" sz="1800" b="0" i="0" kern="1200" dirty="0" err="1">
                          <a:solidFill>
                            <a:schemeClr val="tx1"/>
                          </a:solidFill>
                          <a:effectLst/>
                          <a:latin typeface="+mn-lt"/>
                          <a:ea typeface="+mn-ea"/>
                          <a:cs typeface="+mn-cs"/>
                        </a:rPr>
                        <a:t>ocial</a:t>
                      </a:r>
                      <a:r>
                        <a:rPr lang="en-IN" sz="1800" b="0" i="0" kern="1200" dirty="0">
                          <a:solidFill>
                            <a:schemeClr val="tx1"/>
                          </a:solidFill>
                          <a:effectLst/>
                          <a:latin typeface="+mn-lt"/>
                          <a:ea typeface="+mn-ea"/>
                          <a:cs typeface="+mn-cs"/>
                        </a:rPr>
                        <a:t> spam detection</a:t>
                      </a:r>
                    </a:p>
                    <a:p>
                      <a:pPr algn="l"/>
                      <a:endParaRPr lang="en-US" dirty="0">
                        <a:latin typeface="Times New Roman" pitchFamily="18" charset="0"/>
                        <a:cs typeface="Times New Roman" pitchFamily="18" charset="0"/>
                      </a:endParaRPr>
                    </a:p>
                  </a:txBody>
                  <a:tcPr/>
                </a:tc>
                <a:tc>
                  <a:txBody>
                    <a:bodyPr/>
                    <a:lstStyle/>
                    <a:p>
                      <a:r>
                        <a:rPr lang="en-IN" sz="1800" b="0" i="0" u="none" strike="noStrike" kern="1200" dirty="0" err="1">
                          <a:solidFill>
                            <a:schemeClr val="tx1"/>
                          </a:solidFill>
                          <a:effectLst/>
                          <a:latin typeface="+mn-lt"/>
                          <a:ea typeface="+mn-ea"/>
                          <a:cs typeface="+mn-cs"/>
                        </a:rPr>
                        <a:t>SanjeevRaoAnil</a:t>
                      </a:r>
                      <a:r>
                        <a:rPr lang="en-IN" sz="1800" b="0" i="0" u="none" strike="noStrike" kern="1200" dirty="0">
                          <a:solidFill>
                            <a:schemeClr val="tx1"/>
                          </a:solidFill>
                          <a:effectLst/>
                          <a:latin typeface="+mn-lt"/>
                          <a:ea typeface="+mn-ea"/>
                          <a:cs typeface="+mn-cs"/>
                        </a:rPr>
                        <a:t> </a:t>
                      </a:r>
                      <a:r>
                        <a:rPr lang="en-IN" sz="1800" b="0" i="0" u="none" strike="noStrike" kern="1200" dirty="0" err="1">
                          <a:solidFill>
                            <a:schemeClr val="tx1"/>
                          </a:solidFill>
                          <a:effectLst/>
                          <a:latin typeface="+mn-lt"/>
                          <a:ea typeface="+mn-ea"/>
                          <a:cs typeface="+mn-cs"/>
                        </a:rPr>
                        <a:t>KumarVermaTarunpreetBhatia</a:t>
                      </a:r>
                      <a:endParaRPr lang="en-IN" sz="1800" b="0" i="0" u="none" strike="noStrike" kern="1200" dirty="0">
                        <a:solidFill>
                          <a:schemeClr val="tx1"/>
                        </a:solidFill>
                        <a:effectLst/>
                        <a:latin typeface="+mn-lt"/>
                        <a:ea typeface="+mn-ea"/>
                        <a:cs typeface="+mn-cs"/>
                      </a:endParaRPr>
                    </a:p>
                    <a:p>
                      <a:r>
                        <a:rPr lang="en-US" sz="1800" b="0" i="0" u="none" strike="noStrike" kern="1200" dirty="0" err="1">
                          <a:solidFill>
                            <a:schemeClr val="tx1"/>
                          </a:solidFill>
                          <a:effectLst/>
                          <a:latin typeface="+mn-lt"/>
                          <a:ea typeface="+mn-ea"/>
                          <a:cs typeface="+mn-cs"/>
                        </a:rPr>
                        <a:t>Pubished:sep</a:t>
                      </a:r>
                      <a:r>
                        <a:rPr lang="en-US" sz="1800" b="0" i="0" u="none" strike="noStrike" kern="1200" dirty="0">
                          <a:solidFill>
                            <a:schemeClr val="tx1"/>
                          </a:solidFill>
                          <a:effectLst/>
                          <a:latin typeface="+mn-lt"/>
                          <a:ea typeface="+mn-ea"/>
                          <a:cs typeface="+mn-cs"/>
                        </a:rPr>
                        <a:t> 30 2021</a:t>
                      </a:r>
                      <a:endParaRPr lang="en-US" dirty="0">
                        <a:latin typeface="Times New Roman" pitchFamily="18" charset="0"/>
                        <a:cs typeface="Times New Roman" pitchFamily="18" charset="0"/>
                      </a:endParaRPr>
                    </a:p>
                  </a:txBody>
                  <a:tcPr/>
                </a:tc>
                <a:tc>
                  <a:txBody>
                    <a:bodyPr/>
                    <a:lstStyle/>
                    <a:p>
                      <a:r>
                        <a:rPr lang="en-US" sz="1800" b="0" i="0" kern="1200" dirty="0">
                          <a:solidFill>
                            <a:schemeClr val="tx1"/>
                          </a:solidFill>
                          <a:effectLst/>
                          <a:latin typeface="+mn-lt"/>
                          <a:ea typeface="+mn-ea"/>
                          <a:cs typeface="+mn-cs"/>
                        </a:rPr>
                        <a:t>This paper provides a brief introduction to social spam, the spamming process, and social spam taxonomy. The comprehensive review entails several dimensionality reduction techniques used for feature selection/extraction, features used, various machine learning and deep learning techniques used for social spam and spammer detection, and their merits and demerits. Artificial intelligence and deep learning empowered spam, and their countermeasures are also explored. Furthermore, meticulous discussions, existing challenges, and emerging issues such as robustness of detection systems, scalability, real-time datasets, evade strategies used by </a:t>
                      </a:r>
                      <a:r>
                        <a:rPr lang="en-US" sz="1800" b="0" i="0" kern="1200" dirty="0" err="1">
                          <a:solidFill>
                            <a:schemeClr val="tx1"/>
                          </a:solidFill>
                          <a:effectLst/>
                          <a:latin typeface="+mn-lt"/>
                          <a:ea typeface="+mn-ea"/>
                          <a:cs typeface="+mn-cs"/>
                        </a:rPr>
                        <a:t>spammers,etc</a:t>
                      </a:r>
                      <a:r>
                        <a:rPr lang="en-US" sz="1800" b="0" i="0" kern="1200" dirty="0">
                          <a:solidFill>
                            <a:schemeClr val="tx1"/>
                          </a:solidFill>
                          <a:effectLst/>
                          <a:latin typeface="+mn-lt"/>
                          <a:ea typeface="+mn-ea"/>
                          <a:cs typeface="+mn-cs"/>
                        </a:rPr>
                        <a:t>..</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75379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1316</Words>
  <Application>Microsoft Office PowerPoint</Application>
  <PresentationFormat>On-screen Show (4:3)</PresentationFormat>
  <Paragraphs>119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Anto Flomine Monica</cp:lastModifiedBy>
  <cp:revision>22</cp:revision>
  <dcterms:created xsi:type="dcterms:W3CDTF">2022-09-04T12:23:30Z</dcterms:created>
  <dcterms:modified xsi:type="dcterms:W3CDTF">2022-09-17T04:39:28Z</dcterms:modified>
</cp:coreProperties>
</file>