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5CFD39-C927-43CD-AFAE-0DB8964DFF7D}">
  <a:tblStyle styleId="{E65CFD39-C927-43CD-AFAE-0DB8964DFF7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regular.fntdata"/><Relationship Id="rId14" Type="http://schemas.openxmlformats.org/officeDocument/2006/relationships/slide" Target="slides/slide8.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11"/>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903669"/>
            <a:ext cx="9144000" cy="1239925"/>
            <a:chOff x="0" y="3903669"/>
            <a:chExt cx="9144000" cy="1239925"/>
          </a:xfrm>
        </p:grpSpPr>
        <p:sp>
          <p:nvSpPr>
            <p:cNvPr id="21" name="Google Shape;21;p3"/>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p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8" name="Google Shape;28;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Google Shape;30;p4"/>
          <p:cNvGrpSpPr/>
          <p:nvPr/>
        </p:nvGrpSpPr>
        <p:grpSpPr>
          <a:xfrm>
            <a:off x="6098378" y="5"/>
            <a:ext cx="3045625" cy="2030570"/>
            <a:chOff x="6098378" y="5"/>
            <a:chExt cx="3045625" cy="2030570"/>
          </a:xfrm>
        </p:grpSpPr>
        <p:sp>
          <p:nvSpPr>
            <p:cNvPr id="31" name="Google Shape;31;p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4"/>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7" name="Google Shape;37;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ww.inquiriesjournal.com/authors/169/ruth-a-harp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388125"/>
            <a:ext cx="8222100" cy="8676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  NEWS TRACKER APPLICATION</a:t>
            </a:r>
            <a:endParaRPr/>
          </a:p>
        </p:txBody>
      </p:sp>
      <p:sp>
        <p:nvSpPr>
          <p:cNvPr id="86" name="Google Shape;86;p13"/>
          <p:cNvSpPr txBox="1"/>
          <p:nvPr>
            <p:ph idx="1" type="subTitle"/>
          </p:nvPr>
        </p:nvSpPr>
        <p:spPr>
          <a:xfrm>
            <a:off x="598100" y="2454000"/>
            <a:ext cx="8337900" cy="2206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SzPct val="108108"/>
              <a:buNone/>
            </a:pPr>
            <a:r>
              <a:rPr lang="en"/>
              <a:t>                                                       BY</a:t>
            </a:r>
            <a:endParaRPr/>
          </a:p>
          <a:p>
            <a:pPr indent="0" lvl="0" marL="0" rtl="0" algn="l">
              <a:lnSpc>
                <a:spcPct val="115000"/>
              </a:lnSpc>
              <a:spcBef>
                <a:spcPts val="0"/>
              </a:spcBef>
              <a:spcAft>
                <a:spcPts val="0"/>
              </a:spcAft>
              <a:buSzPct val="108108"/>
              <a:buNone/>
            </a:pPr>
            <a:r>
              <a:rPr lang="en"/>
              <a:t>                                                            KAMALESH  K   1912012</a:t>
            </a:r>
            <a:endParaRPr/>
          </a:p>
          <a:p>
            <a:pPr indent="0" lvl="0" marL="0" rtl="0" algn="l">
              <a:lnSpc>
                <a:spcPct val="115000"/>
              </a:lnSpc>
              <a:spcBef>
                <a:spcPts val="0"/>
              </a:spcBef>
              <a:spcAft>
                <a:spcPts val="0"/>
              </a:spcAft>
              <a:buSzPct val="108108"/>
              <a:buNone/>
            </a:pPr>
            <a:r>
              <a:rPr lang="en"/>
              <a:t>                                                            SARAVANA SANJAY  M  1912024</a:t>
            </a:r>
            <a:endParaRPr/>
          </a:p>
          <a:p>
            <a:pPr indent="0" lvl="0" marL="0" rtl="0" algn="l">
              <a:lnSpc>
                <a:spcPct val="115000"/>
              </a:lnSpc>
              <a:spcBef>
                <a:spcPts val="0"/>
              </a:spcBef>
              <a:spcAft>
                <a:spcPts val="0"/>
              </a:spcAft>
              <a:buSzPct val="108108"/>
              <a:buNone/>
            </a:pPr>
            <a:r>
              <a:rPr lang="en"/>
              <a:t>                                                            SIVASANKAR S  1912029</a:t>
            </a:r>
            <a:endParaRPr/>
          </a:p>
          <a:p>
            <a:pPr indent="0" lvl="0" marL="0" rtl="0" algn="l">
              <a:lnSpc>
                <a:spcPct val="115000"/>
              </a:lnSpc>
              <a:spcBef>
                <a:spcPts val="0"/>
              </a:spcBef>
              <a:spcAft>
                <a:spcPts val="0"/>
              </a:spcAft>
              <a:buSzPct val="108108"/>
              <a:buNone/>
            </a:pPr>
            <a:r>
              <a:rPr lang="en"/>
              <a:t>                                                            VIGNESH S 1912118</a:t>
            </a:r>
            <a:endParaRPr/>
          </a:p>
          <a:p>
            <a:pPr indent="0" lvl="0" marL="0" rtl="0" algn="l">
              <a:lnSpc>
                <a:spcPct val="115000"/>
              </a:lnSpc>
              <a:spcBef>
                <a:spcPts val="0"/>
              </a:spcBef>
              <a:spcAft>
                <a:spcPts val="0"/>
              </a:spcAft>
              <a:buSzPct val="108108"/>
              <a:buNone/>
            </a:pPr>
            <a:r>
              <a:rPr lang="en"/>
              <a:t>                                                      </a:t>
            </a:r>
            <a:endParaRPr/>
          </a:p>
          <a:p>
            <a:pPr indent="0" lvl="0" marL="0" rtl="0" algn="l">
              <a:lnSpc>
                <a:spcPct val="100000"/>
              </a:lnSpc>
              <a:spcBef>
                <a:spcPts val="0"/>
              </a:spcBef>
              <a:spcAft>
                <a:spcPts val="0"/>
              </a:spcAft>
              <a:buSzPct val="108108"/>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idx="1" type="body"/>
          </p:nvPr>
        </p:nvSpPr>
        <p:spPr>
          <a:xfrm>
            <a:off x="173525" y="86750"/>
            <a:ext cx="8824500" cy="48957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SzPct val="72000"/>
              <a:buNone/>
            </a:pPr>
            <a:r>
              <a:rPr lang="en" sz="10000">
                <a:solidFill>
                  <a:schemeClr val="dk1"/>
                </a:solidFill>
              </a:rPr>
              <a:t>Literature Survey:</a:t>
            </a:r>
            <a:endParaRPr sz="10000"/>
          </a:p>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graphicFrame>
        <p:nvGraphicFramePr>
          <p:cNvPr id="92" name="Google Shape;92;p14"/>
          <p:cNvGraphicFramePr/>
          <p:nvPr/>
        </p:nvGraphicFramePr>
        <p:xfrm>
          <a:off x="227425" y="663335"/>
          <a:ext cx="3000000" cy="3000000"/>
        </p:xfrm>
        <a:graphic>
          <a:graphicData uri="http://schemas.openxmlformats.org/drawingml/2006/table">
            <a:tbl>
              <a:tblPr>
                <a:noFill/>
                <a:tableStyleId>{E65CFD39-C927-43CD-AFAE-0DB8964DFF7D}</a:tableStyleId>
              </a:tblPr>
              <a:tblGrid>
                <a:gridCol w="658225"/>
                <a:gridCol w="2074600"/>
                <a:gridCol w="1733650"/>
                <a:gridCol w="4304125"/>
              </a:tblGrid>
              <a:tr h="6081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   PAPER NAME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AUTHOR NAME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  DESCRIPTION</a:t>
                      </a:r>
                      <a:endParaRPr sz="1400" u="none" cap="none" strike="noStrike"/>
                    </a:p>
                  </a:txBody>
                  <a:tcPr marT="91425" marB="91425" marR="91425" marL="91425"/>
                </a:tc>
              </a:tr>
              <a:tr h="18535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Challenges and Issues on Online News Portal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Weal M.S.Yafooz</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500"/>
                        <a:buFont typeface="Arial"/>
                        <a:buNone/>
                      </a:pPr>
                      <a:r>
                        <a:rPr lang="en" sz="1500" u="none" cap="none" strike="noStrike">
                          <a:solidFill>
                            <a:srgbClr val="333333"/>
                          </a:solidFill>
                          <a:highlight>
                            <a:srgbClr val="FFFFFF"/>
                          </a:highlight>
                          <a:latin typeface="Roboto"/>
                          <a:ea typeface="Roboto"/>
                          <a:cs typeface="Roboto"/>
                          <a:sym typeface="Roboto"/>
                        </a:rPr>
                        <a:t>The online news will be viewed almost every second in order to follow the evolution of any desired global events. There are many organizations or political parties employ agents for tracking news by grouping the event. Therefore, news clustering is helpful and worthy for many researchers and online news readers in order to view events from multiple perspectives.</a:t>
                      </a:r>
                      <a:endParaRPr sz="1500" u="none" cap="none" strike="noStrike"/>
                    </a:p>
                  </a:txBody>
                  <a:tcPr marT="91425" marB="91425" marR="91425" marL="91425"/>
                </a:tc>
              </a:tr>
              <a:tr h="1435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Incedental Exposure to online News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Morgan &amp; Claypool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500"/>
                        <a:buFont typeface="Arial"/>
                        <a:buNone/>
                      </a:pPr>
                      <a:r>
                        <a:rPr lang="en" sz="1500" u="none" cap="none" strike="noStrike">
                          <a:solidFill>
                            <a:srgbClr val="333333"/>
                          </a:solidFill>
                          <a:highlight>
                            <a:srgbClr val="FFFFFF"/>
                          </a:highlight>
                          <a:latin typeface="Roboto"/>
                          <a:ea typeface="Roboto"/>
                          <a:cs typeface="Roboto"/>
                          <a:sym typeface="Roboto"/>
                        </a:rPr>
                        <a:t>The prevalence of news on the Web provides opportunities for people to come across news in an incidental way as a byproduct of their online activities.</a:t>
                      </a:r>
                      <a:r>
                        <a:rPr lang="en" sz="1500" u="none" cap="none" strike="noStrike"/>
                        <a:t>It presents conception framework of IEON that advances research and an understanding news discovery</a:t>
                      </a:r>
                      <a:endParaRPr sz="1500" u="none" cap="none" strike="noStrike"/>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idx="1" type="body"/>
          </p:nvPr>
        </p:nvSpPr>
        <p:spPr>
          <a:xfrm>
            <a:off x="198300" y="198300"/>
            <a:ext cx="8799600" cy="4746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lang="en" sz="2500">
                <a:solidFill>
                  <a:schemeClr val="dk1"/>
                </a:solidFill>
              </a:rPr>
              <a:t>Literature Survey:</a:t>
            </a:r>
            <a:endParaRPr sz="2500"/>
          </a:p>
        </p:txBody>
      </p:sp>
      <p:graphicFrame>
        <p:nvGraphicFramePr>
          <p:cNvPr id="98" name="Google Shape;98;p15"/>
          <p:cNvGraphicFramePr/>
          <p:nvPr/>
        </p:nvGraphicFramePr>
        <p:xfrm>
          <a:off x="320425" y="805375"/>
          <a:ext cx="3000000" cy="3000000"/>
        </p:xfrm>
        <a:graphic>
          <a:graphicData uri="http://schemas.openxmlformats.org/drawingml/2006/table">
            <a:tbl>
              <a:tblPr>
                <a:noFill/>
                <a:tableStyleId>{E65CFD39-C927-43CD-AFAE-0DB8964DFF7D}</a:tableStyleId>
              </a:tblPr>
              <a:tblGrid>
                <a:gridCol w="692350"/>
                <a:gridCol w="1786100"/>
                <a:gridCol w="1543525"/>
                <a:gridCol w="4537000"/>
              </a:tblGrid>
              <a:tr h="4421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    PAPER NAME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AUTHOR NAME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                             DESCRIPTION</a:t>
                      </a:r>
                      <a:endParaRPr sz="1400" u="none" cap="none" strike="noStrike"/>
                    </a:p>
                  </a:txBody>
                  <a:tcPr marT="91425" marB="91425" marR="91425" marL="91425"/>
                </a:tc>
              </a:tr>
              <a:tr h="10807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Hierachical neural network for online news popularity prediction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Xinyu Guan and Yiding li</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333333"/>
                          </a:solidFill>
                          <a:highlight>
                            <a:srgbClr val="FFFFFF"/>
                          </a:highlight>
                        </a:rPr>
                        <a:t> </a:t>
                      </a:r>
                      <a:r>
                        <a:rPr lang="en" sz="1500" u="none" cap="none" strike="noStrike">
                          <a:solidFill>
                            <a:srgbClr val="333333"/>
                          </a:solidFill>
                          <a:highlight>
                            <a:srgbClr val="FFFFFF"/>
                          </a:highlight>
                        </a:rPr>
                        <a:t>Experiments on the real data from an online news portal demonstrate that the proposed method outperforms traditional methods and is especially good at identifying underlying popular news.</a:t>
                      </a:r>
                      <a:endParaRPr sz="1500" u="none" cap="none" strike="noStrike"/>
                    </a:p>
                  </a:txBody>
                  <a:tcPr marT="91425" marB="91425" marR="91425" marL="91425"/>
                </a:tc>
              </a:tr>
              <a:tr h="13350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Predicting the popularity of Online news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Caiyun liu</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500"/>
                        <a:buFont typeface="Arial"/>
                        <a:buNone/>
                      </a:pPr>
                      <a:r>
                        <a:rPr lang="en" sz="1500" u="none" cap="none" strike="noStrike">
                          <a:solidFill>
                            <a:srgbClr val="333333"/>
                          </a:solidFill>
                          <a:highlight>
                            <a:srgbClr val="FFFFFF"/>
                          </a:highlight>
                        </a:rPr>
                        <a:t>It explores variables which may affect news popularity and presents method to predict the popularity of online news before publication</a:t>
                      </a:r>
                      <a:endParaRPr sz="1500" u="none" cap="none" strike="noStrike">
                        <a:solidFill>
                          <a:srgbClr val="333333"/>
                        </a:solidFill>
                        <a:highlight>
                          <a:srgbClr val="FFFFFF"/>
                        </a:highlight>
                      </a:endParaRPr>
                    </a:p>
                  </a:txBody>
                  <a:tcPr marT="91425" marB="91425" marR="91425" marL="91425"/>
                </a:tc>
              </a:tr>
              <a:tr h="13350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An Approach to event mining based on massive online news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Wenpeng Tao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500"/>
                        <a:buFont typeface="Arial"/>
                        <a:buNone/>
                      </a:pPr>
                      <a:r>
                        <a:rPr lang="en" sz="1500" u="none" cap="none" strike="noStrike">
                          <a:solidFill>
                            <a:srgbClr val="333333"/>
                          </a:solidFill>
                          <a:highlight>
                            <a:srgbClr val="FFFFFF"/>
                          </a:highlight>
                        </a:rPr>
                        <a:t>It proposes an Approach based on single-pass clustering algorithm with the characteristic to extract event from massive online news</a:t>
                      </a:r>
                      <a:endParaRPr sz="1500" u="none" cap="none" strike="noStrike">
                        <a:solidFill>
                          <a:srgbClr val="333333"/>
                        </a:solidFill>
                        <a:highlight>
                          <a:srgbClr val="FFFFFF"/>
                        </a:highlight>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idx="1" type="body"/>
          </p:nvPr>
        </p:nvSpPr>
        <p:spPr>
          <a:xfrm>
            <a:off x="247875" y="198300"/>
            <a:ext cx="8584500" cy="4709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lang="en" sz="2500">
                <a:solidFill>
                  <a:schemeClr val="dk1"/>
                </a:solidFill>
              </a:rPr>
              <a:t>Literature Survey:</a:t>
            </a:r>
            <a:endParaRPr sz="2500">
              <a:solidFill>
                <a:schemeClr val="dk1"/>
              </a:solidFill>
            </a:endParaRPr>
          </a:p>
          <a:p>
            <a:pPr indent="0" lvl="0" marL="0" rtl="0" algn="l">
              <a:lnSpc>
                <a:spcPct val="100000"/>
              </a:lnSpc>
              <a:spcBef>
                <a:spcPts val="0"/>
              </a:spcBef>
              <a:spcAft>
                <a:spcPts val="0"/>
              </a:spcAft>
              <a:buSzPts val="1800"/>
              <a:buNone/>
            </a:pPr>
            <a:r>
              <a:t/>
            </a:r>
            <a:endParaRPr sz="2500">
              <a:solidFill>
                <a:schemeClr val="dk1"/>
              </a:solidFill>
            </a:endParaRPr>
          </a:p>
        </p:txBody>
      </p:sp>
      <p:graphicFrame>
        <p:nvGraphicFramePr>
          <p:cNvPr id="104" name="Google Shape;104;p16"/>
          <p:cNvGraphicFramePr/>
          <p:nvPr/>
        </p:nvGraphicFramePr>
        <p:xfrm>
          <a:off x="345225" y="774538"/>
          <a:ext cx="3000000" cy="3000000"/>
        </p:xfrm>
        <a:graphic>
          <a:graphicData uri="http://schemas.openxmlformats.org/drawingml/2006/table">
            <a:tbl>
              <a:tblPr>
                <a:noFill/>
                <a:tableStyleId>{E65CFD39-C927-43CD-AFAE-0DB8964DFF7D}</a:tableStyleId>
              </a:tblPr>
              <a:tblGrid>
                <a:gridCol w="690425"/>
                <a:gridCol w="1622600"/>
                <a:gridCol w="1635375"/>
                <a:gridCol w="4636100"/>
              </a:tblGrid>
              <a:tr h="4006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S.NO</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    PAPER NAME</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AUTHOR NAME</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                       DESCRIPTION</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570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
                        <a:t>Propagation</a:t>
                      </a:r>
                      <a:r>
                        <a:rPr lang="en" sz="1400" u="none" cap="none" strike="noStrike"/>
                        <a:t> of Online News</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Youzhong Wang and Daniel Zeng</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500"/>
                        <a:buFont typeface="Arial"/>
                        <a:buNone/>
                      </a:pPr>
                      <a:r>
                        <a:rPr lang="en" sz="1500" u="none" cap="none" strike="noStrike"/>
                        <a:t>It analyze the dynamics of online news </a:t>
                      </a:r>
                      <a:r>
                        <a:rPr lang="en" sz="1500"/>
                        <a:t>propagation</a:t>
                      </a:r>
                      <a:r>
                        <a:rPr lang="en" sz="1500" u="none" cap="none" strike="noStrike"/>
                        <a:t>,using a large collection of online news activity data</a:t>
                      </a:r>
                      <a:endParaRPr sz="1500" u="none" cap="none" strike="noStrike"/>
                    </a:p>
                  </a:txBody>
                  <a:tcPr marT="91425" marB="91425" marR="91425" marL="91425">
                    <a:lnT cap="flat" cmpd="sng" w="9525">
                      <a:solidFill>
                        <a:srgbClr val="9E9E9E"/>
                      </a:solidFill>
                      <a:prstDash val="solid"/>
                      <a:round/>
                      <a:headEnd len="sm" w="sm" type="none"/>
                      <a:tailEnd len="sm" w="sm" type="none"/>
                    </a:lnT>
                  </a:tcPr>
                </a:tc>
              </a:tr>
              <a:tr h="25309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Internet and Online Newspapers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Masood Ahmad Bhat</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500"/>
                        <a:buFont typeface="Arial"/>
                        <a:buNone/>
                      </a:pPr>
                      <a:r>
                        <a:rPr lang="en" sz="1500" u="none" cap="none" strike="noStrike"/>
                        <a:t>Particularly the Internet has changed the ways people seek information to satisfy their information needs. To remain abreast with the latest happenings around the globe, newspapers are proven to be an effective source. With the emergence of new technologies newspaper publishers are fast moving onto the online platform to effectively reach the remote users and people are also quickly following the trend.</a:t>
                      </a:r>
                      <a:endParaRPr sz="1400" u="none" cap="none" strike="noStrike"/>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idx="1" type="body"/>
          </p:nvPr>
        </p:nvSpPr>
        <p:spPr>
          <a:xfrm>
            <a:off x="173525" y="185900"/>
            <a:ext cx="8787600" cy="4647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lang="en" sz="2500">
                <a:solidFill>
                  <a:schemeClr val="dk1"/>
                </a:solidFill>
              </a:rPr>
              <a:t>Literature Survey:</a:t>
            </a:r>
            <a:endParaRPr sz="2500">
              <a:solidFill>
                <a:schemeClr val="dk1"/>
              </a:solidFill>
            </a:endParaRPr>
          </a:p>
          <a:p>
            <a:pPr indent="0" lvl="0" marL="0" rtl="0" algn="l">
              <a:lnSpc>
                <a:spcPct val="100000"/>
              </a:lnSpc>
              <a:spcBef>
                <a:spcPts val="0"/>
              </a:spcBef>
              <a:spcAft>
                <a:spcPts val="0"/>
              </a:spcAft>
              <a:buSzPts val="1800"/>
              <a:buNone/>
            </a:pPr>
            <a:r>
              <a:t/>
            </a:r>
            <a:endParaRPr sz="2500">
              <a:solidFill>
                <a:schemeClr val="dk1"/>
              </a:solidFill>
            </a:endParaRPr>
          </a:p>
        </p:txBody>
      </p:sp>
      <p:graphicFrame>
        <p:nvGraphicFramePr>
          <p:cNvPr id="110" name="Google Shape;110;p17"/>
          <p:cNvGraphicFramePr/>
          <p:nvPr/>
        </p:nvGraphicFramePr>
        <p:xfrm>
          <a:off x="178188" y="789265"/>
          <a:ext cx="3000000" cy="3000000"/>
        </p:xfrm>
        <a:graphic>
          <a:graphicData uri="http://schemas.openxmlformats.org/drawingml/2006/table">
            <a:tbl>
              <a:tblPr>
                <a:noFill/>
                <a:tableStyleId>{E65CFD39-C927-43CD-AFAE-0DB8964DFF7D}</a:tableStyleId>
              </a:tblPr>
              <a:tblGrid>
                <a:gridCol w="814825"/>
                <a:gridCol w="1606125"/>
                <a:gridCol w="1858425"/>
                <a:gridCol w="4508250"/>
              </a:tblGrid>
              <a:tr h="413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S.NO</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    PAPER NAME</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     AUTHOR NAME</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                       DESCRIPTION</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700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MOBILE NEWS</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t>Oscar Westlund</a:t>
                      </a:r>
                      <a:endParaRPr sz="1400" u="none" cap="none" strike="noStrike"/>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15000"/>
                        </a:lnSpc>
                        <a:spcBef>
                          <a:spcPts val="0"/>
                        </a:spcBef>
                        <a:spcAft>
                          <a:spcPts val="0"/>
                        </a:spcAft>
                        <a:buClr>
                          <a:srgbClr val="000000"/>
                        </a:buClr>
                        <a:buSzPts val="1500"/>
                        <a:buFont typeface="Arial"/>
                        <a:buNone/>
                      </a:pPr>
                      <a:r>
                        <a:rPr lang="en" sz="1500" u="none" cap="none" strike="noStrike"/>
                        <a:t>Many people nowadays have access to updated news in any place and at any time, since some sort of medium or ICT is seldom further than an arm’s length away. Consequently, many citizens have diverted their attention and media spending away from legacy media such as newspapers.</a:t>
                      </a:r>
                      <a:endParaRPr sz="1500" u="none" cap="none" strike="noStrike"/>
                    </a:p>
                  </a:txBody>
                  <a:tcPr marT="91425" marB="91425" marR="91425" marL="91425">
                    <a:lnT cap="flat" cmpd="sng" w="9525">
                      <a:solidFill>
                        <a:srgbClr val="9E9E9E"/>
                      </a:solidFill>
                      <a:prstDash val="solid"/>
                      <a:round/>
                      <a:headEnd len="sm" w="sm" type="none"/>
                      <a:tailEnd len="sm" w="sm" type="none"/>
                    </a:lnT>
                  </a:tcPr>
                </a:tc>
              </a:tr>
              <a:tr h="1554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The Shaping of Journalism for Mobile News Platforms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Pavlik </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500"/>
                        <a:buFont typeface="Arial"/>
                        <a:buNone/>
                      </a:pPr>
                      <a:r>
                        <a:rPr lang="en" sz="1500" u="none" cap="none" strike="noStrike"/>
                        <a:t>There are various models and understandings of how journalism is and/or should differ in the digital habitat compared to journalism for radio, television or printed newspapers. </a:t>
                      </a:r>
                      <a:endParaRPr sz="1400" u="none" cap="none" strike="noStrike"/>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idx="1" type="body"/>
          </p:nvPr>
        </p:nvSpPr>
        <p:spPr>
          <a:xfrm>
            <a:off x="136325" y="210700"/>
            <a:ext cx="8836800" cy="469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lang="en" sz="2500">
                <a:solidFill>
                  <a:schemeClr val="dk1"/>
                </a:solidFill>
              </a:rPr>
              <a:t>Literature Survey:</a:t>
            </a:r>
            <a:endParaRPr sz="2500">
              <a:solidFill>
                <a:schemeClr val="dk1"/>
              </a:solidFill>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graphicFrame>
        <p:nvGraphicFramePr>
          <p:cNvPr id="116" name="Google Shape;116;p18"/>
          <p:cNvGraphicFramePr/>
          <p:nvPr/>
        </p:nvGraphicFramePr>
        <p:xfrm>
          <a:off x="363800" y="750765"/>
          <a:ext cx="3000000" cy="3000000"/>
        </p:xfrm>
        <a:graphic>
          <a:graphicData uri="http://schemas.openxmlformats.org/drawingml/2006/table">
            <a:tbl>
              <a:tblPr>
                <a:noFill/>
                <a:tableStyleId>{E65CFD39-C927-43CD-AFAE-0DB8964DFF7D}</a:tableStyleId>
              </a:tblPr>
              <a:tblGrid>
                <a:gridCol w="725275"/>
                <a:gridCol w="1642425"/>
                <a:gridCol w="1840500"/>
                <a:gridCol w="4096700"/>
              </a:tblGrid>
              <a:tr h="4196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S.NO</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    PAPER NAME</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   AUTHOR NAME</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                       DESCRIPTION</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9577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Legacy News Media Turning to Mobile News Provisioning</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t>Cawley ,Goggin , Westlund </a:t>
                      </a:r>
                      <a:endParaRPr sz="1400" u="none" cap="none" strike="noStrike"/>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15000"/>
                        </a:lnSpc>
                        <a:spcBef>
                          <a:spcPts val="0"/>
                        </a:spcBef>
                        <a:spcAft>
                          <a:spcPts val="0"/>
                        </a:spcAft>
                        <a:buClr>
                          <a:srgbClr val="000000"/>
                        </a:buClr>
                        <a:buSzPts val="1500"/>
                        <a:buFont typeface="Arial"/>
                        <a:buNone/>
                      </a:pPr>
                      <a:r>
                        <a:rPr lang="en" sz="1500" u="none" cap="none" strike="noStrike"/>
                        <a:t>The legacy news media are currently offering news for mobile devices. A plethora of mobile news platforms have been developed, including manually crafted pushed message news alerts by SMS and MMS as well as pull news tailored to interfaces such as mobile news sites and mobile apps. </a:t>
                      </a:r>
                      <a:endParaRPr sz="1400" u="none" cap="none" strike="noStrike"/>
                    </a:p>
                  </a:txBody>
                  <a:tcPr marT="91425" marB="91425" marR="91425" marL="91425">
                    <a:lnT cap="flat" cmpd="sng" w="9525">
                      <a:solidFill>
                        <a:srgbClr val="9E9E9E"/>
                      </a:solidFill>
                      <a:prstDash val="solid"/>
                      <a:round/>
                      <a:headEnd len="sm" w="sm" type="none"/>
                      <a:tailEnd len="sm" w="sm" type="none"/>
                    </a:lnT>
                  </a:tcPr>
                </a:tc>
              </a:tr>
              <a:tr h="16989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Online Videos at Newspaper Websites</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000"/>
                        <a:buFont typeface="Arial"/>
                        <a:buNone/>
                      </a:pPr>
                      <a:r>
                        <a:rPr lang="en" sz="700" u="none" cap="none" strike="noStrike">
                          <a:latin typeface="Times New Roman"/>
                          <a:ea typeface="Times New Roman"/>
                          <a:cs typeface="Times New Roman"/>
                          <a:sym typeface="Times New Roman"/>
                        </a:rPr>
                        <a:t> </a:t>
                      </a:r>
                      <a:r>
                        <a:rPr lang="en" sz="1400" u="none" cap="none" strike="noStrike">
                          <a:latin typeface="Times New Roman"/>
                          <a:ea typeface="Times New Roman"/>
                          <a:cs typeface="Times New Roman"/>
                          <a:sym typeface="Times New Roman"/>
                        </a:rPr>
                        <a:t>Niclas Hallgren</a:t>
                      </a:r>
                      <a:endParaRPr sz="1400" u="none" cap="none" strike="noStrike">
                        <a:latin typeface="Times New Roman"/>
                        <a:ea typeface="Times New Roman"/>
                        <a:cs typeface="Times New Roman"/>
                        <a:sym typeface="Times New Roman"/>
                      </a:endParaRPr>
                    </a:p>
                    <a:p>
                      <a:pPr indent="0" lvl="0" marL="0" marR="0" rtl="0" algn="l">
                        <a:lnSpc>
                          <a:spcPct val="115000"/>
                        </a:lnSpc>
                        <a:spcBef>
                          <a:spcPts val="120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Mats Nylund</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500"/>
                        <a:buFont typeface="Arial"/>
                        <a:buNone/>
                      </a:pPr>
                      <a:r>
                        <a:rPr lang="en" sz="1500" u="none" cap="none" strike="noStrike">
                          <a:highlight>
                            <a:srgbClr val="FFFFFF"/>
                          </a:highlight>
                        </a:rPr>
                        <a:t>The article identifies a number of relevant issues in production and business models and presents research results concerning the production and consumption of online news videos. Advertising in relation to online news videos is also examined. </a:t>
                      </a:r>
                      <a:endParaRPr sz="1500" u="none" cap="none" strike="noStrike"/>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idx="1" type="body"/>
          </p:nvPr>
        </p:nvSpPr>
        <p:spPr>
          <a:xfrm>
            <a:off x="235475" y="161125"/>
            <a:ext cx="8750100" cy="4598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lang="en" sz="2500">
                <a:solidFill>
                  <a:schemeClr val="dk1"/>
                </a:solidFill>
              </a:rPr>
              <a:t>Literature Survey:</a:t>
            </a:r>
            <a:endParaRPr sz="2500">
              <a:solidFill>
                <a:schemeClr val="dk1"/>
              </a:solidFill>
            </a:endParaRPr>
          </a:p>
          <a:p>
            <a:pPr indent="0" lvl="0" marL="0" rtl="0" algn="l">
              <a:lnSpc>
                <a:spcPct val="100000"/>
              </a:lnSpc>
              <a:spcBef>
                <a:spcPts val="0"/>
              </a:spcBef>
              <a:spcAft>
                <a:spcPts val="0"/>
              </a:spcAft>
              <a:buSzPts val="1800"/>
              <a:buNone/>
            </a:pPr>
            <a:r>
              <a:t/>
            </a:r>
            <a:endParaRPr sz="2500">
              <a:solidFill>
                <a:schemeClr val="dk1"/>
              </a:solidFill>
            </a:endParaRPr>
          </a:p>
        </p:txBody>
      </p:sp>
      <p:graphicFrame>
        <p:nvGraphicFramePr>
          <p:cNvPr id="122" name="Google Shape;122;p19"/>
          <p:cNvGraphicFramePr/>
          <p:nvPr/>
        </p:nvGraphicFramePr>
        <p:xfrm>
          <a:off x="339000" y="675735"/>
          <a:ext cx="3000000" cy="3000000"/>
        </p:xfrm>
        <a:graphic>
          <a:graphicData uri="http://schemas.openxmlformats.org/drawingml/2006/table">
            <a:tbl>
              <a:tblPr>
                <a:noFill/>
                <a:tableStyleId>{E65CFD39-C927-43CD-AFAE-0DB8964DFF7D}</a:tableStyleId>
              </a:tblPr>
              <a:tblGrid>
                <a:gridCol w="781025"/>
                <a:gridCol w="1785000"/>
                <a:gridCol w="1826050"/>
                <a:gridCol w="4036725"/>
              </a:tblGrid>
              <a:tr h="4741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S.NO</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    PAPER NAME</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   AUTHOR NAME</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                       DESCRIPTION</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107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212121"/>
                          </a:solidFill>
                        </a:rPr>
                        <a:t>Impact on Journalism and News Media Organizations</a:t>
                      </a:r>
                      <a:endParaRPr sz="1400" u="none" cap="none" strike="noStrike">
                        <a:solidFill>
                          <a:srgbClr val="21212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15000"/>
                        </a:lnSpc>
                        <a:spcBef>
                          <a:spcPts val="0"/>
                        </a:spcBef>
                        <a:spcAft>
                          <a:spcPts val="0"/>
                        </a:spcAft>
                        <a:buClr>
                          <a:srgbClr val="000000"/>
                        </a:buClr>
                        <a:buSzPts val="1500"/>
                        <a:buFont typeface="Arial"/>
                        <a:buNone/>
                      </a:pPr>
                      <a:r>
                        <a:rPr lang="en" sz="1500" u="none" cap="none" strike="noStrike">
                          <a:solidFill>
                            <a:srgbClr val="212121"/>
                          </a:solidFill>
                          <a:highlight>
                            <a:srgbClr val="FFFFFF"/>
                          </a:highlight>
                          <a:uFill>
                            <a:noFill/>
                          </a:uFill>
                          <a:hlinkClick r:id="rId3">
                            <a:extLst>
                              <a:ext uri="{A12FA001-AC4F-418D-AE19-62706E023703}">
                                <ahyp:hlinkClr val="tx"/>
                              </a:ext>
                            </a:extLst>
                          </a:hlinkClick>
                        </a:rPr>
                        <a:t>Ruth A</a:t>
                      </a:r>
                      <a:endParaRPr sz="1500" u="none" cap="none" strike="noStrike">
                        <a:solidFill>
                          <a:srgbClr val="212121"/>
                        </a:solidFill>
                        <a:highlight>
                          <a:srgbClr val="FFFFFF"/>
                        </a:highlight>
                      </a:endParaRPr>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solidFill>
                          <a:srgbClr val="21212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15000"/>
                        </a:lnSpc>
                        <a:spcBef>
                          <a:spcPts val="0"/>
                        </a:spcBef>
                        <a:spcAft>
                          <a:spcPts val="0"/>
                        </a:spcAft>
                        <a:buClr>
                          <a:srgbClr val="000000"/>
                        </a:buClr>
                        <a:buSzPts val="1500"/>
                        <a:buFont typeface="Arial"/>
                        <a:buNone/>
                      </a:pPr>
                      <a:r>
                        <a:rPr lang="en" sz="1500" u="none" cap="none" strike="noStrike">
                          <a:solidFill>
                            <a:srgbClr val="212121"/>
                          </a:solidFill>
                          <a:highlight>
                            <a:srgbClr val="FFFFFF"/>
                          </a:highlight>
                        </a:rPr>
                        <a:t>Media industry publications and critics often mention a media shift from traditional outlets, like newspapers and magazines, to digital news sources. Going a step beyond simply being online, media organizations have begun to consider how news organizations use social media tools to keep their audiences and, most importantly, to keep bringing in funds to support themselves. Myriad opinions and ideas on the topic exist on social media’s presence in the journalism world; the volume of information can seem overwhelming.</a:t>
                      </a:r>
                      <a:endParaRPr sz="1500" u="none" cap="none" strike="noStrike">
                        <a:solidFill>
                          <a:srgbClr val="212121"/>
                        </a:solidFill>
                        <a:highlight>
                          <a:srgbClr val="FFFFFF"/>
                        </a:highlight>
                      </a:endParaRPr>
                    </a:p>
                    <a:p>
                      <a:pPr indent="0" lvl="0" marL="0" marR="0" rtl="0" algn="l">
                        <a:lnSpc>
                          <a:spcPct val="100000"/>
                        </a:lnSpc>
                        <a:spcBef>
                          <a:spcPts val="1200"/>
                        </a:spcBef>
                        <a:spcAft>
                          <a:spcPts val="0"/>
                        </a:spcAft>
                        <a:buClr>
                          <a:srgbClr val="000000"/>
                        </a:buClr>
                        <a:buSzPts val="1400"/>
                        <a:buFont typeface="Arial"/>
                        <a:buNone/>
                      </a:pPr>
                      <a:r>
                        <a:t/>
                      </a:r>
                      <a:endParaRPr sz="1400" u="none" cap="none" strike="noStrike">
                        <a:solidFill>
                          <a:srgbClr val="212121"/>
                        </a:solidFill>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0"/>
          <p:cNvPicPr preferRelativeResize="0"/>
          <p:nvPr/>
        </p:nvPicPr>
        <p:blipFill rotWithShape="1">
          <a:blip r:embed="rId3">
            <a:alphaModFix/>
          </a:blip>
          <a:srcRect b="0" l="0" r="0" t="0"/>
          <a:stretch/>
        </p:blipFill>
        <p:spPr>
          <a:xfrm>
            <a:off x="1991350" y="817488"/>
            <a:ext cx="5391150" cy="2905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