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4" r:id="rId2"/>
    <p:sldId id="396" r:id="rId3"/>
    <p:sldId id="373" r:id="rId4"/>
    <p:sldId id="392" r:id="rId5"/>
    <p:sldId id="391" r:id="rId6"/>
    <p:sldId id="408" r:id="rId7"/>
    <p:sldId id="406" r:id="rId8"/>
    <p:sldId id="427" r:id="rId9"/>
    <p:sldId id="428" r:id="rId10"/>
    <p:sldId id="409" r:id="rId11"/>
    <p:sldId id="429" r:id="rId12"/>
    <p:sldId id="430" r:id="rId13"/>
    <p:sldId id="431" r:id="rId14"/>
    <p:sldId id="397" r:id="rId15"/>
    <p:sldId id="307" r:id="rId16"/>
    <p:sldId id="359" r:id="rId17"/>
    <p:sldId id="363" r:id="rId18"/>
    <p:sldId id="399" r:id="rId19"/>
    <p:sldId id="400" r:id="rId20"/>
  </p:sldIdLst>
  <p:sldSz cx="9144000" cy="6858000" type="screen4x3"/>
  <p:notesSz cx="6858000" cy="9144000"/>
  <p:custDataLst>
    <p:tags r:id="rId22"/>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9749" autoAdjust="0"/>
  </p:normalViewPr>
  <p:slideViewPr>
    <p:cSldViewPr>
      <p:cViewPr varScale="1">
        <p:scale>
          <a:sx n="68" d="100"/>
          <a:sy n="68" d="100"/>
        </p:scale>
        <p:origin x="1886" y="7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ct val="0"/>
              </a:spcBef>
              <a:spcAft>
                <a:spcPct val="0"/>
              </a:spcAft>
              <a:defRPr sz="1200">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205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ct val="0"/>
              </a:spcBef>
              <a:spcAft>
                <a:spcPct val="0"/>
              </a:spcAft>
              <a:defRPr sz="1200">
                <a:latin typeface="+mn-lt"/>
                <a:cs typeface="+mn-cs"/>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71EDD9A2-C645-444E-B504-25410EFDF2A5}" type="hfDateTime">
              <a:rPr kumimoji="0" lang="en-US" sz="1200" b="0" i="0" u="none" strike="noStrike" kern="1200" cap="none" spc="0" normalizeH="0" baseline="0" noProof="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2052"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205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205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2055" name="Slide Number Placeholder 6"/>
          <p:cNvSpPr>
            <a:spLocks noGrp="1"/>
          </p:cNvSpPr>
          <p:nvPr>
            <p:ph type="sldNum" sz="quarter" idx="5"/>
          </p:nvPr>
        </p:nvSpPr>
        <p:spPr>
          <a:xfrm>
            <a:off x="3884613" y="8685213"/>
            <a:ext cx="2971800" cy="457200"/>
          </a:xfrm>
          <a:prstGeom prst="rect">
            <a:avLst/>
          </a:prstGeom>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B54B836E-0516-4C1F-B3A9-DB1EFCA501BF}"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lvl="0" indent="0" algn="r" eaLnBrk="1" hangingPunct="1"/>
            <a:fld id="{B54B836E-0516-4C1F-B3A9-DB1EFCA501BF}" type="slidenum">
              <a:rPr lang="en-US" altLang="en-US" sz="1200" smtClean="0">
                <a:latin typeface="Calibri" pitchFamily="34" charset="0"/>
              </a:rPr>
              <a:t>2</a:t>
            </a:fld>
            <a:endParaRPr lang="en-US" altLang="en-US" sz="1200">
              <a:latin typeface="Calibri" pitchFamily="34" charset="0"/>
            </a:endParaRPr>
          </a:p>
        </p:txBody>
      </p:sp>
    </p:spTree>
    <p:extLst>
      <p:ext uri="{BB962C8B-B14F-4D97-AF65-F5344CB8AC3E}">
        <p14:creationId xmlns:p14="http://schemas.microsoft.com/office/powerpoint/2010/main" val="32460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idx="2"/>
          </p:nvPr>
        </p:nvSpPr>
        <p:spPr bwMode="auto">
          <a:xfrm>
            <a:off x="1143000" y="685800"/>
            <a:ext cx="4572000" cy="3429000"/>
          </a:xfrm>
          <a:prstGeom prst="rect">
            <a:avLst/>
          </a:prstGeom>
          <a:noFill/>
          <a:ln w="12700">
            <a:solidFill>
              <a:srgbClr val="000000"/>
            </a:solidFill>
            <a:miter lim="800000"/>
          </a:ln>
        </p:spPr>
      </p:sp>
      <p:sp>
        <p:nvSpPr>
          <p:cNvPr id="17411" name="Notes Placeholder 2"/>
          <p:cNvSpPr>
            <a:spLocks noGrp="1"/>
          </p:cNvSpPr>
          <p:nvPr>
            <p:ph type="body" idx="3"/>
          </p:nvPr>
        </p:nvSpPr>
        <p:spPr bwMode="auto">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marL="0" indent="0"/>
            <a:endParaRPr/>
          </a:p>
        </p:txBody>
      </p:sp>
      <p:sp>
        <p:nvSpPr>
          <p:cNvPr id="17412" name="Slide Number Placeholder 3"/>
          <p:cNvSpPr>
            <a:spLocks noGrp="1"/>
          </p:cNvSpPr>
          <p:nvPr>
            <p:ph type="sldNum"/>
          </p:nvPr>
        </p:nvSpPr>
        <p:spPr>
          <a:xfrm>
            <a:off x="3884613" y="8685213"/>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A2504287-3F27-4D4A-8825-BF712E1F2C18}" type="slidenum">
              <a:rPr lang="en-US" altLang="en-US" sz="1200">
                <a:latin typeface="Calibri" pitchFamily="34" charset="0"/>
              </a:rPr>
              <a:t>16</a:t>
            </a:fld>
            <a:endParaRPr lang="en-US" alt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idx="2"/>
          </p:nvPr>
        </p:nvSpPr>
        <p:spPr bwMode="auto">
          <a:xfrm>
            <a:off x="1143000" y="685800"/>
            <a:ext cx="4572000" cy="3429000"/>
          </a:xfrm>
          <a:prstGeom prst="rect">
            <a:avLst/>
          </a:prstGeom>
          <a:noFill/>
          <a:ln w="12700">
            <a:solidFill>
              <a:srgbClr val="000000"/>
            </a:solidFill>
            <a:miter lim="800000"/>
          </a:ln>
        </p:spPr>
      </p:sp>
      <p:sp>
        <p:nvSpPr>
          <p:cNvPr id="13315" name="Notes Placeholder 2"/>
          <p:cNvSpPr>
            <a:spLocks noGrp="1"/>
          </p:cNvSpPr>
          <p:nvPr>
            <p:ph type="body" idx="3"/>
          </p:nvPr>
        </p:nvSpPr>
        <p:spPr bwMode="auto">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marL="0" indent="0"/>
            <a:endParaRPr/>
          </a:p>
        </p:txBody>
      </p:sp>
      <p:sp>
        <p:nvSpPr>
          <p:cNvPr id="13316" name="Slide Number Placeholder 3"/>
          <p:cNvSpPr>
            <a:spLocks noGrp="1"/>
          </p:cNvSpPr>
          <p:nvPr>
            <p:ph type="sldNum"/>
          </p:nvPr>
        </p:nvSpPr>
        <p:spPr>
          <a:xfrm>
            <a:off x="3884613" y="8685213"/>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A4B229B6-F281-4E8D-BDA0-D39B616E13CD}" type="slidenum">
              <a:rPr lang="en-US" altLang="en-US" sz="1200">
                <a:latin typeface="Calibri" pitchFamily="34" charset="0"/>
              </a:rPr>
              <a:t>6</a:t>
            </a:fld>
            <a:endParaRPr lang="en-US" alt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idx="2"/>
          </p:nvPr>
        </p:nvSpPr>
        <p:spPr bwMode="auto">
          <a:xfrm>
            <a:off x="1143000" y="685800"/>
            <a:ext cx="4572000" cy="3429000"/>
          </a:xfrm>
          <a:prstGeom prst="rect">
            <a:avLst/>
          </a:prstGeom>
          <a:noFill/>
          <a:ln w="12700">
            <a:solidFill>
              <a:srgbClr val="000000"/>
            </a:solidFill>
            <a:miter lim="800000"/>
          </a:ln>
        </p:spPr>
      </p:sp>
      <p:sp>
        <p:nvSpPr>
          <p:cNvPr id="9219" name="Notes Placeholder 2"/>
          <p:cNvSpPr>
            <a:spLocks noGrp="1"/>
          </p:cNvSpPr>
          <p:nvPr>
            <p:ph type="body" idx="3"/>
          </p:nvPr>
        </p:nvSpPr>
        <p:spPr bwMode="auto">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marL="0" indent="0"/>
            <a:endParaRPr/>
          </a:p>
        </p:txBody>
      </p:sp>
      <p:sp>
        <p:nvSpPr>
          <p:cNvPr id="9220" name="Slide Number Placeholder 3"/>
          <p:cNvSpPr>
            <a:spLocks noGrp="1"/>
          </p:cNvSpPr>
          <p:nvPr>
            <p:ph type="sldNum"/>
          </p:nvPr>
        </p:nvSpPr>
        <p:spPr>
          <a:xfrm>
            <a:off x="3884613" y="8685213"/>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7B262E4A-2ACC-45E9-BA1C-832C8AAE0200}" type="slidenum">
              <a:rPr lang="en-US" altLang="en-US" sz="1200">
                <a:latin typeface="Calibri" pitchFamily="34" charset="0"/>
              </a:rPr>
              <a:t>7</a:t>
            </a:fld>
            <a:endParaRPr lang="en-US" altLang="en-US"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idx="2"/>
          </p:nvPr>
        </p:nvSpPr>
        <p:spPr bwMode="auto">
          <a:xfrm>
            <a:off x="1143000" y="685800"/>
            <a:ext cx="4572000" cy="3429000"/>
          </a:xfrm>
          <a:prstGeom prst="rect">
            <a:avLst/>
          </a:prstGeom>
          <a:noFill/>
          <a:ln w="12700">
            <a:solidFill>
              <a:srgbClr val="000000"/>
            </a:solidFill>
            <a:miter lim="800000"/>
          </a:ln>
        </p:spPr>
      </p:sp>
      <p:sp>
        <p:nvSpPr>
          <p:cNvPr id="9219" name="Notes Placeholder 2"/>
          <p:cNvSpPr>
            <a:spLocks noGrp="1"/>
          </p:cNvSpPr>
          <p:nvPr>
            <p:ph type="body" idx="3"/>
          </p:nvPr>
        </p:nvSpPr>
        <p:spPr bwMode="auto">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marL="0" indent="0"/>
            <a:endParaRPr dirty="0"/>
          </a:p>
        </p:txBody>
      </p:sp>
      <p:sp>
        <p:nvSpPr>
          <p:cNvPr id="9220" name="Slide Number Placeholder 3"/>
          <p:cNvSpPr>
            <a:spLocks noGrp="1"/>
          </p:cNvSpPr>
          <p:nvPr>
            <p:ph type="sldNum"/>
          </p:nvPr>
        </p:nvSpPr>
        <p:spPr>
          <a:xfrm>
            <a:off x="3884613" y="8685213"/>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7B262E4A-2ACC-45E9-BA1C-832C8AAE0200}" type="slidenum">
              <a:rPr lang="en-US" altLang="en-US" sz="1200">
                <a:latin typeface="Calibri" pitchFamily="34" charset="0"/>
              </a:rPr>
              <a:t>8</a:t>
            </a:fld>
            <a:endParaRPr lang="en-US" altLang="en-US" sz="1200">
              <a:latin typeface="Calibri" pitchFamily="34" charset="0"/>
            </a:endParaRPr>
          </a:p>
        </p:txBody>
      </p:sp>
    </p:spTree>
    <p:extLst>
      <p:ext uri="{BB962C8B-B14F-4D97-AF65-F5344CB8AC3E}">
        <p14:creationId xmlns:p14="http://schemas.microsoft.com/office/powerpoint/2010/main" val="36832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idx="2"/>
          </p:nvPr>
        </p:nvSpPr>
        <p:spPr bwMode="auto">
          <a:xfrm>
            <a:off x="1143000" y="685800"/>
            <a:ext cx="4572000" cy="3429000"/>
          </a:xfrm>
          <a:prstGeom prst="rect">
            <a:avLst/>
          </a:prstGeom>
          <a:noFill/>
          <a:ln w="12700">
            <a:solidFill>
              <a:srgbClr val="000000"/>
            </a:solidFill>
            <a:miter lim="800000"/>
          </a:ln>
        </p:spPr>
      </p:sp>
      <p:sp>
        <p:nvSpPr>
          <p:cNvPr id="9219" name="Notes Placeholder 2"/>
          <p:cNvSpPr>
            <a:spLocks noGrp="1"/>
          </p:cNvSpPr>
          <p:nvPr>
            <p:ph type="body" idx="3"/>
          </p:nvPr>
        </p:nvSpPr>
        <p:spPr bwMode="auto">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marL="0" indent="0"/>
            <a:endParaRPr dirty="0"/>
          </a:p>
        </p:txBody>
      </p:sp>
      <p:sp>
        <p:nvSpPr>
          <p:cNvPr id="9220" name="Slide Number Placeholder 3"/>
          <p:cNvSpPr>
            <a:spLocks noGrp="1"/>
          </p:cNvSpPr>
          <p:nvPr>
            <p:ph type="sldNum"/>
          </p:nvPr>
        </p:nvSpPr>
        <p:spPr>
          <a:xfrm>
            <a:off x="3884613" y="8685213"/>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7B262E4A-2ACC-45E9-BA1C-832C8AAE0200}" type="slidenum">
              <a:rPr lang="en-US" altLang="en-US" sz="1200">
                <a:latin typeface="Calibri" pitchFamily="34" charset="0"/>
              </a:rPr>
              <a:t>9</a:t>
            </a:fld>
            <a:endParaRPr lang="en-US" altLang="en-US" sz="1200">
              <a:latin typeface="Calibri" pitchFamily="34" charset="0"/>
            </a:endParaRPr>
          </a:p>
        </p:txBody>
      </p:sp>
    </p:spTree>
    <p:extLst>
      <p:ext uri="{BB962C8B-B14F-4D97-AF65-F5344CB8AC3E}">
        <p14:creationId xmlns:p14="http://schemas.microsoft.com/office/powerpoint/2010/main" val="209924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idx="2"/>
          </p:nvPr>
        </p:nvSpPr>
        <p:spPr bwMode="auto">
          <a:xfrm>
            <a:off x="1143000" y="685800"/>
            <a:ext cx="4572000" cy="3429000"/>
          </a:xfrm>
          <a:prstGeom prst="rect">
            <a:avLst/>
          </a:prstGeom>
          <a:noFill/>
          <a:ln w="12700">
            <a:solidFill>
              <a:srgbClr val="000000"/>
            </a:solidFill>
            <a:miter lim="800000"/>
          </a:ln>
        </p:spPr>
      </p:sp>
      <p:sp>
        <p:nvSpPr>
          <p:cNvPr id="11267" name="Notes Placeholder 2"/>
          <p:cNvSpPr>
            <a:spLocks noGrp="1"/>
          </p:cNvSpPr>
          <p:nvPr>
            <p:ph type="body" idx="3"/>
          </p:nvPr>
        </p:nvSpPr>
        <p:spPr bwMode="auto">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marL="0" indent="0"/>
            <a:endParaRPr/>
          </a:p>
        </p:txBody>
      </p:sp>
      <p:sp>
        <p:nvSpPr>
          <p:cNvPr id="11268" name="Slide Number Placeholder 3"/>
          <p:cNvSpPr>
            <a:spLocks noGrp="1"/>
          </p:cNvSpPr>
          <p:nvPr>
            <p:ph type="sldNum"/>
          </p:nvPr>
        </p:nvSpPr>
        <p:spPr>
          <a:xfrm>
            <a:off x="3884613" y="8685213"/>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E5488B70-4DE8-403C-B423-3F82CB4309F5}" type="slidenum">
              <a:rPr lang="en-US" altLang="en-US" sz="1200">
                <a:latin typeface="Calibri" pitchFamily="34" charset="0"/>
              </a:rPr>
              <a:t>10</a:t>
            </a:fld>
            <a:endParaRPr lang="en-US" alt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idx="2"/>
          </p:nvPr>
        </p:nvSpPr>
        <p:spPr bwMode="auto">
          <a:xfrm>
            <a:off x="1143000" y="685800"/>
            <a:ext cx="4572000" cy="3429000"/>
          </a:xfrm>
          <a:prstGeom prst="rect">
            <a:avLst/>
          </a:prstGeom>
          <a:noFill/>
          <a:ln w="12700">
            <a:solidFill>
              <a:srgbClr val="000000"/>
            </a:solidFill>
            <a:miter lim="800000"/>
          </a:ln>
        </p:spPr>
      </p:sp>
      <p:sp>
        <p:nvSpPr>
          <p:cNvPr id="13315" name="Notes Placeholder 2"/>
          <p:cNvSpPr>
            <a:spLocks noGrp="1"/>
          </p:cNvSpPr>
          <p:nvPr>
            <p:ph type="body" idx="3"/>
          </p:nvPr>
        </p:nvSpPr>
        <p:spPr bwMode="auto">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marL="0" indent="0"/>
            <a:endParaRPr/>
          </a:p>
        </p:txBody>
      </p:sp>
      <p:sp>
        <p:nvSpPr>
          <p:cNvPr id="13316" name="Slide Number Placeholder 3"/>
          <p:cNvSpPr>
            <a:spLocks noGrp="1"/>
          </p:cNvSpPr>
          <p:nvPr>
            <p:ph type="sldNum"/>
          </p:nvPr>
        </p:nvSpPr>
        <p:spPr>
          <a:xfrm>
            <a:off x="3884613" y="8685213"/>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A4B229B6-F281-4E8D-BDA0-D39B616E13CD}" type="slidenum">
              <a:rPr lang="en-US" altLang="en-US" sz="1200">
                <a:latin typeface="Calibri" pitchFamily="34" charset="0"/>
              </a:rPr>
              <a:t>11</a:t>
            </a:fld>
            <a:endParaRPr lang="en-US" altLang="en-US" sz="1200">
              <a:latin typeface="Calibri" pitchFamily="34" charset="0"/>
            </a:endParaRPr>
          </a:p>
        </p:txBody>
      </p:sp>
    </p:spTree>
    <p:extLst>
      <p:ext uri="{BB962C8B-B14F-4D97-AF65-F5344CB8AC3E}">
        <p14:creationId xmlns:p14="http://schemas.microsoft.com/office/powerpoint/2010/main" val="1029362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idx="2"/>
          </p:nvPr>
        </p:nvSpPr>
        <p:spPr bwMode="auto">
          <a:xfrm>
            <a:off x="1143000" y="685800"/>
            <a:ext cx="4572000" cy="3429000"/>
          </a:xfrm>
          <a:prstGeom prst="rect">
            <a:avLst/>
          </a:prstGeom>
          <a:noFill/>
          <a:ln w="12700">
            <a:solidFill>
              <a:srgbClr val="000000"/>
            </a:solidFill>
            <a:miter lim="800000"/>
          </a:ln>
        </p:spPr>
      </p:sp>
      <p:sp>
        <p:nvSpPr>
          <p:cNvPr id="13315" name="Notes Placeholder 2"/>
          <p:cNvSpPr>
            <a:spLocks noGrp="1"/>
          </p:cNvSpPr>
          <p:nvPr>
            <p:ph type="body" idx="3"/>
          </p:nvPr>
        </p:nvSpPr>
        <p:spPr bwMode="auto">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marL="0" indent="0"/>
            <a:endParaRPr/>
          </a:p>
        </p:txBody>
      </p:sp>
      <p:sp>
        <p:nvSpPr>
          <p:cNvPr id="13316" name="Slide Number Placeholder 3"/>
          <p:cNvSpPr>
            <a:spLocks noGrp="1"/>
          </p:cNvSpPr>
          <p:nvPr>
            <p:ph type="sldNum"/>
          </p:nvPr>
        </p:nvSpPr>
        <p:spPr>
          <a:xfrm>
            <a:off x="3884613" y="8685213"/>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A4B229B6-F281-4E8D-BDA0-D39B616E13CD}" type="slidenum">
              <a:rPr lang="en-US" altLang="en-US" sz="1200">
                <a:latin typeface="Calibri" pitchFamily="34" charset="0"/>
              </a:rPr>
              <a:t>12</a:t>
            </a:fld>
            <a:endParaRPr lang="en-US" altLang="en-US" sz="1200">
              <a:latin typeface="Calibri" pitchFamily="34" charset="0"/>
            </a:endParaRPr>
          </a:p>
        </p:txBody>
      </p:sp>
    </p:spTree>
    <p:extLst>
      <p:ext uri="{BB962C8B-B14F-4D97-AF65-F5344CB8AC3E}">
        <p14:creationId xmlns:p14="http://schemas.microsoft.com/office/powerpoint/2010/main" val="25390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idx="2"/>
          </p:nvPr>
        </p:nvSpPr>
        <p:spPr bwMode="auto">
          <a:xfrm>
            <a:off x="1143000" y="685800"/>
            <a:ext cx="4572000" cy="3429000"/>
          </a:xfrm>
          <a:prstGeom prst="rect">
            <a:avLst/>
          </a:prstGeom>
          <a:noFill/>
          <a:ln w="12700">
            <a:solidFill>
              <a:srgbClr val="000000"/>
            </a:solidFill>
            <a:miter lim="800000"/>
          </a:ln>
        </p:spPr>
      </p:sp>
      <p:sp>
        <p:nvSpPr>
          <p:cNvPr id="13315" name="Notes Placeholder 2"/>
          <p:cNvSpPr>
            <a:spLocks noGrp="1"/>
          </p:cNvSpPr>
          <p:nvPr>
            <p:ph type="body" idx="3"/>
          </p:nvPr>
        </p:nvSpPr>
        <p:spPr bwMode="auto">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marL="0" indent="0"/>
            <a:endParaRPr/>
          </a:p>
        </p:txBody>
      </p:sp>
      <p:sp>
        <p:nvSpPr>
          <p:cNvPr id="13316" name="Slide Number Placeholder 3"/>
          <p:cNvSpPr>
            <a:spLocks noGrp="1"/>
          </p:cNvSpPr>
          <p:nvPr>
            <p:ph type="sldNum"/>
          </p:nvPr>
        </p:nvSpPr>
        <p:spPr>
          <a:xfrm>
            <a:off x="3884613" y="8685213"/>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A4B229B6-F281-4E8D-BDA0-D39B616E13CD}" type="slidenum">
              <a:rPr lang="en-US" altLang="en-US" sz="1200">
                <a:latin typeface="Calibri" pitchFamily="34" charset="0"/>
              </a:rPr>
              <a:t>13</a:t>
            </a:fld>
            <a:endParaRPr lang="en-US" altLang="en-US" sz="1200">
              <a:latin typeface="Calibri" pitchFamily="34" charset="0"/>
            </a:endParaRPr>
          </a:p>
        </p:txBody>
      </p:sp>
    </p:spTree>
    <p:extLst>
      <p:ext uri="{BB962C8B-B14F-4D97-AF65-F5344CB8AC3E}">
        <p14:creationId xmlns:p14="http://schemas.microsoft.com/office/powerpoint/2010/main" val="28548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5"/>
          <p:cNvSpPr>
            <a:spLocks noGrp="1"/>
          </p:cNvSpPr>
          <p:nvPr>
            <p:ph type="sldNum" sz="quarter" idx="12"/>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a:noFill/>
            <a:miter lim="800000"/>
          </a:ln>
        </p:spPr>
        <p:txBody>
          <a:bodyPr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F656C3A-6C4C-4C75-8302-2228729186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5"/>
          <p:cNvSpPr>
            <a:spLocks noGrp="1"/>
          </p:cNvSpPr>
          <p:nvPr>
            <p:ph type="sldNum" sz="quarter" idx="4"/>
          </p:nvPr>
        </p:nvSpPr>
        <p:spPr>
          <a:xfrm>
            <a:off x="6553200" y="6356350"/>
            <a:ext cx="2133600" cy="365125"/>
          </a:xfrm>
          <a:prstGeom prst="rect">
            <a:avLst/>
          </a:prstGeom>
        </p:spPr>
        <p:txBody>
          <a:bodyPr numCol="1" anchor="ctr"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577B8AD5-77DC-424E-9DE9-BE00D2328F49}" type="slidenum">
              <a:rPr lang="en-US" altLang="en-US" sz="1200">
                <a:solidFill>
                  <a:srgbClr val="898989"/>
                </a:solidFill>
                <a:latin typeface="Calibri" pitchFamily="34" charset="0"/>
              </a:rPr>
              <a:t>‹#›</a:t>
            </a:fld>
            <a:endParaRPr lang="en-US" altLang="en-US" sz="1200">
              <a:solidFill>
                <a:srgbClr val="898989"/>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marL="0" indent="0" algn="ctr" defTabSz="914400" rtl="0" eaLnBrk="0" fontAlgn="base" hangingPunct="0">
        <a:lnSpc>
          <a:spcPct val="100000"/>
        </a:lnSpc>
        <a:spcBef>
          <a:spcPct val="0"/>
        </a:spcBef>
        <a:spcAft>
          <a:spcPct val="0"/>
        </a:spcAft>
        <a:buClrTx/>
        <a:buSzTx/>
        <a:buFontTx/>
        <a:buNone/>
        <a:defRPr kumimoji="0" sz="4400" b="0" i="0" u="none" kern="1200" baseline="0">
          <a:solidFill>
            <a:schemeClr val="tx1"/>
          </a:solidFill>
          <a:effectLst/>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2"/>
          <p:cNvSpPr>
            <a:spLocks noGrp="1"/>
          </p:cNvSpPr>
          <p:nvPr>
            <p:ph type="subTitle" idx="1"/>
          </p:nvPr>
        </p:nvSpPr>
        <p:spPr>
          <a:xfrm>
            <a:off x="228600" y="4876800"/>
            <a:ext cx="4953000" cy="1981200"/>
          </a:xfrm>
          <a:prstGeom prst="rect">
            <a:avLst/>
          </a:prstGeom>
        </p:spPr>
        <p:txBody>
          <a:bodyPr vert="horz" wrap="square" lIns="91440" tIns="45720" rIns="91440" bIns="45720" numCol="1" rtlCol="0" anchor="t" anchorCtr="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ct val="20000"/>
              </a:spcBef>
              <a:spcAft>
                <a:spcPct val="0"/>
              </a:spcAft>
              <a:buClrTx/>
              <a:buSzTx/>
              <a:buFont typeface="Arial"/>
              <a:buNone/>
              <a:defRPr/>
            </a:pPr>
            <a:r>
              <a:rPr kumimoji="0" lang="en-US" sz="9600" b="1" i="0" u="sng" strike="noStrike" kern="1200" cap="none" spc="0" normalizeH="0" baseline="0" noProof="0">
                <a:ln>
                  <a:noFill/>
                </a:ln>
                <a:solidFill>
                  <a:srgbClr val="FF0000"/>
                </a:solidFill>
                <a:effectLst/>
                <a:uLnTx/>
                <a:uFillTx/>
                <a:latin typeface="Cambria" pitchFamily="18" charset="0"/>
                <a:ea typeface="+mn-ea"/>
                <a:cs typeface="+mn-cs"/>
              </a:rPr>
              <a:t>Team Members:</a:t>
            </a:r>
          </a:p>
          <a:p>
            <a:pPr marL="0" marR="0" lvl="0" indent="0" algn="just" defTabSz="914400" rtl="0" eaLnBrk="1" fontAlgn="auto" latinLnBrk="0" hangingPunct="1">
              <a:lnSpc>
                <a:spcPct val="120000"/>
              </a:lnSpc>
              <a:spcBef>
                <a:spcPct val="20000"/>
              </a:spcBef>
              <a:spcAft>
                <a:spcPct val="0"/>
              </a:spcAft>
              <a:buClrTx/>
              <a:buSzTx/>
              <a:buFont typeface="Arial" panose="020B0604020202020204" pitchFamily="34" charset="0"/>
              <a:buNone/>
              <a:defRPr/>
            </a:pPr>
            <a:r>
              <a:rPr kumimoji="0" lang="en-US" sz="6400" b="1" i="0" u="none" strike="noStrike" kern="1200" cap="none" spc="0" normalizeH="0" baseline="0" noProof="0">
                <a:ln>
                  <a:noFill/>
                </a:ln>
                <a:solidFill>
                  <a:srgbClr val="FF0000"/>
                </a:solidFill>
                <a:effectLst/>
                <a:uLnTx/>
                <a:uFillTx/>
                <a:latin typeface="Cambria" pitchFamily="18" charset="0"/>
                <a:ea typeface="+mn-ea"/>
                <a:cs typeface="+mn-cs"/>
              </a:rPr>
              <a:t>        </a:t>
            </a:r>
            <a:r>
              <a:rPr kumimoji="0" lang="en-US" sz="8000" b="1" i="0" u="none" strike="noStrike" kern="1200" cap="none" spc="0" normalizeH="0" baseline="0" noProof="0">
                <a:ln>
                  <a:noFill/>
                </a:ln>
                <a:solidFill>
                  <a:srgbClr val="002060"/>
                </a:solidFill>
                <a:effectLst/>
                <a:uLnTx/>
                <a:uFillTx/>
                <a:latin typeface="Cambria" pitchFamily="18" charset="0"/>
                <a:ea typeface="+mn-ea"/>
                <a:cs typeface="+mn-cs"/>
              </a:rPr>
              <a:t>NIVETHA.M(621319106063)</a:t>
            </a:r>
          </a:p>
          <a:p>
            <a:pPr marL="0" marR="0" lvl="0" indent="0" algn="just" defTabSz="914400" rtl="0" eaLnBrk="1" fontAlgn="auto" latinLnBrk="0" hangingPunct="1">
              <a:lnSpc>
                <a:spcPct val="120000"/>
              </a:lnSpc>
              <a:spcBef>
                <a:spcPct val="20000"/>
              </a:spcBef>
              <a:spcAft>
                <a:spcPct val="0"/>
              </a:spcAft>
              <a:buClrTx/>
              <a:buSzTx/>
              <a:buFont typeface="Arial"/>
              <a:buNone/>
              <a:defRPr/>
            </a:pPr>
            <a:r>
              <a:rPr kumimoji="0" lang="en-US" sz="8000" b="1" i="0" u="none" strike="noStrike" kern="1200" cap="none" spc="0" normalizeH="0" baseline="0" noProof="0">
                <a:ln>
                  <a:noFill/>
                </a:ln>
                <a:solidFill>
                  <a:srgbClr val="002060"/>
                </a:solidFill>
                <a:effectLst/>
                <a:uLnTx/>
                <a:uFillTx/>
                <a:latin typeface="Cambria" pitchFamily="18" charset="0"/>
                <a:ea typeface="+mn-ea"/>
                <a:cs typeface="+mn-cs"/>
              </a:rPr>
              <a:t>      SAJITHA.R(621319106078) </a:t>
            </a:r>
          </a:p>
          <a:p>
            <a:pPr marL="0" marR="0" lvl="0" indent="0" algn="just" defTabSz="914400" rtl="0" eaLnBrk="1" fontAlgn="auto" latinLnBrk="0" hangingPunct="1">
              <a:lnSpc>
                <a:spcPct val="120000"/>
              </a:lnSpc>
              <a:spcBef>
                <a:spcPct val="20000"/>
              </a:spcBef>
              <a:spcAft>
                <a:spcPct val="0"/>
              </a:spcAft>
              <a:buClrTx/>
              <a:buSzTx/>
              <a:buFont typeface="Arial"/>
              <a:buNone/>
              <a:defRPr/>
            </a:pPr>
            <a:r>
              <a:rPr kumimoji="0" lang="en-US" sz="8000" b="1" i="0" u="none" strike="noStrike" kern="1200" cap="none" spc="0" normalizeH="0" baseline="0" noProof="0">
                <a:ln>
                  <a:noFill/>
                </a:ln>
                <a:solidFill>
                  <a:srgbClr val="002060"/>
                </a:solidFill>
                <a:effectLst/>
                <a:uLnTx/>
                <a:uFillTx/>
                <a:latin typeface="Cambria" pitchFamily="18" charset="0"/>
                <a:ea typeface="+mn-ea"/>
                <a:cs typeface="+mn-cs"/>
              </a:rPr>
              <a:t>      SORNAMALYA.B(621319106091) </a:t>
            </a:r>
          </a:p>
          <a:p>
            <a:pPr marL="0" marR="0" lvl="0" indent="0" algn="just" defTabSz="914400" rtl="0" eaLnBrk="1" fontAlgn="auto" latinLnBrk="0" hangingPunct="1">
              <a:lnSpc>
                <a:spcPct val="120000"/>
              </a:lnSpc>
              <a:spcBef>
                <a:spcPct val="20000"/>
              </a:spcBef>
              <a:spcAft>
                <a:spcPct val="0"/>
              </a:spcAft>
              <a:buClrTx/>
              <a:buSzTx/>
              <a:buFont typeface="Arial"/>
              <a:buNone/>
              <a:defRPr/>
            </a:pPr>
            <a:r>
              <a:rPr kumimoji="0" lang="en-US" sz="8000" b="1" i="0" u="none" strike="noStrike" kern="1200" cap="none" spc="0" normalizeH="0" baseline="0" noProof="0">
                <a:ln>
                  <a:noFill/>
                </a:ln>
                <a:solidFill>
                  <a:srgbClr val="002060"/>
                </a:solidFill>
                <a:effectLst/>
                <a:uLnTx/>
                <a:uFillTx/>
                <a:latin typeface="Cambria" pitchFamily="18" charset="0"/>
                <a:ea typeface="+mn-ea"/>
                <a:cs typeface="+mn-cs"/>
              </a:rPr>
              <a:t>      VAISHNAVI.K(621319106097) </a:t>
            </a:r>
            <a:endParaRPr kumimoji="0" lang="en-US" sz="7200" b="1" i="0" u="none" strike="noStrike" kern="1200" cap="none" spc="0" normalizeH="0" baseline="0" noProof="0">
              <a:ln>
                <a:noFill/>
              </a:ln>
              <a:solidFill>
                <a:srgbClr val="002060"/>
              </a:solidFill>
              <a:effectLst/>
              <a:uLnTx/>
              <a:uFillTx/>
              <a:latin typeface="Cambria" panose="02040503050406030204" pitchFamily="18" charset="0"/>
              <a:ea typeface="+mn-ea"/>
              <a:cs typeface="+mn-cs"/>
            </a:endParaRPr>
          </a:p>
          <a:p>
            <a:pPr marL="0" marR="0" lvl="0" indent="0" algn="just" defTabSz="914400" rtl="0" eaLnBrk="1" fontAlgn="auto" latinLnBrk="0" hangingPunct="1">
              <a:lnSpc>
                <a:spcPct val="120000"/>
              </a:lnSpc>
              <a:spcBef>
                <a:spcPct val="20000"/>
              </a:spcBef>
              <a:spcAft>
                <a:spcPct val="0"/>
              </a:spcAft>
              <a:buClrTx/>
              <a:buSzTx/>
              <a:buFont typeface="Arial" panose="020B0604020202020204" pitchFamily="34" charset="0"/>
              <a:buNone/>
              <a:defRPr/>
            </a:pPr>
            <a:endParaRPr kumimoji="0" lang="en-US" sz="4500" b="1" i="0" u="none" strike="noStrike" kern="1200" cap="none" spc="0" normalizeH="0" baseline="0" noProof="0">
              <a:ln>
                <a:noFill/>
              </a:ln>
              <a:solidFill>
                <a:srgbClr val="002060"/>
              </a:solidFill>
              <a:effectLst/>
              <a:uLnTx/>
              <a:uFillTx/>
              <a:latin typeface="Cambria" panose="02040503050406030204" pitchFamily="18" charset="0"/>
              <a:ea typeface="+mn-ea"/>
              <a:cs typeface="+mn-cs"/>
            </a:endParaRPr>
          </a:p>
          <a:p>
            <a:pPr marL="0" marR="0" lvl="0" indent="0" algn="just" defTabSz="914400" rtl="0" eaLnBrk="1" fontAlgn="auto" latinLnBrk="0" hangingPunct="1">
              <a:lnSpc>
                <a:spcPct val="120000"/>
              </a:lnSpc>
              <a:spcBef>
                <a:spcPct val="20000"/>
              </a:spcBef>
              <a:spcAft>
                <a:spcPct val="0"/>
              </a:spcAft>
              <a:buClrTx/>
              <a:buSzTx/>
              <a:buFont typeface="Arial" panose="020B0604020202020204" pitchFamily="34" charset="0"/>
              <a:buNone/>
              <a:defRPr/>
            </a:pPr>
            <a:endParaRPr kumimoji="0" lang="en-US" sz="4500" b="1" i="0" u="none" strike="noStrike" kern="1200" cap="none" spc="0" normalizeH="0" baseline="0" noProof="0">
              <a:ln>
                <a:noFill/>
              </a:ln>
              <a:solidFill>
                <a:srgbClr val="002060"/>
              </a:solidFill>
              <a:effectLst/>
              <a:uLnTx/>
              <a:uFillTx/>
              <a:latin typeface="Cambria" panose="02040503050406030204" pitchFamily="18" charset="0"/>
              <a:ea typeface="+mn-ea"/>
              <a:cs typeface="+mn-cs"/>
            </a:endParaRPr>
          </a:p>
          <a:p>
            <a:pPr marL="0" marR="0" lvl="0" indent="0" algn="l" defTabSz="914400" rtl="0" eaLnBrk="1" fontAlgn="auto" latinLnBrk="0" hangingPunct="1">
              <a:lnSpc>
                <a:spcPct val="100000"/>
              </a:lnSpc>
              <a:spcBef>
                <a:spcPct val="20000"/>
              </a:spcBef>
              <a:spcAft>
                <a:spcPct val="0"/>
              </a:spcAft>
              <a:buClrTx/>
              <a:buSzTx/>
              <a:buFont typeface="Arial" panose="020B0604020202020204" pitchFamily="34" charset="0"/>
              <a:buNone/>
              <a:defRPr/>
            </a:pPr>
            <a:r>
              <a:rPr kumimoji="0" lang="en-US" sz="7200" b="1" i="0" u="none" strike="noStrike" kern="1200" cap="none" spc="0" normalizeH="0" baseline="0" noProof="0">
                <a:ln>
                  <a:noFill/>
                </a:ln>
                <a:solidFill>
                  <a:srgbClr val="002060"/>
                </a:solidFill>
                <a:effectLst/>
                <a:uLnTx/>
                <a:uFillTx/>
                <a:latin typeface="Cambria" pitchFamily="18" charset="0"/>
                <a:ea typeface="+mn-ea"/>
                <a:cs typeface="+mn-cs"/>
              </a:rPr>
              <a:t>                                                                                                                                                                                                                                                     						</a:t>
            </a:r>
            <a:endParaRPr kumimoji="0" lang="en-US" sz="3200" b="0" i="0" u="none" strike="noStrike" kern="1200" cap="none" spc="0" normalizeH="0" baseline="0" noProof="0">
              <a:ln>
                <a:noFill/>
              </a:ln>
              <a:solidFill>
                <a:schemeClr val="tx1">
                  <a:tint val="75000"/>
                </a:schemeClr>
              </a:solidFill>
              <a:effectLst/>
              <a:uLnTx/>
              <a:uFillTx/>
              <a:latin typeface="Cambria" panose="02040503050406030204" pitchFamily="18" charset="0"/>
              <a:ea typeface="+mn-ea"/>
              <a:cs typeface="+mn-cs"/>
            </a:endParaRPr>
          </a:p>
        </p:txBody>
      </p:sp>
      <p:sp>
        <p:nvSpPr>
          <p:cNvPr id="3075" name="AutoShape 2" descr="Image result for banana residues"/>
          <p:cNvSpPr>
            <a:spLocks noChangeAspect="1"/>
          </p:cNvSpPr>
          <p:nvPr/>
        </p:nvSpPr>
        <p:spPr>
          <a:xfrm>
            <a:off x="155575" y="-144462"/>
            <a:ext cx="304800" cy="304800"/>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marL="0" lvl="0" indent="0" eaLnBrk="1" hangingPunct="1">
              <a:spcBef>
                <a:spcPct val="0"/>
              </a:spcBef>
              <a:buFontTx/>
              <a:buNone/>
            </a:pPr>
            <a:endParaRPr lang="en-US" altLang="en-US" sz="1800">
              <a:ea typeface="Arial"/>
            </a:endParaRPr>
          </a:p>
        </p:txBody>
      </p:sp>
      <p:sp>
        <p:nvSpPr>
          <p:cNvPr id="3076" name="AutoShape 4" descr="Image result for banana residues"/>
          <p:cNvSpPr>
            <a:spLocks noChangeAspect="1"/>
          </p:cNvSpPr>
          <p:nvPr/>
        </p:nvSpPr>
        <p:spPr>
          <a:xfrm>
            <a:off x="155575" y="-144462"/>
            <a:ext cx="304800" cy="304800"/>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marL="0" lvl="0" indent="0" eaLnBrk="1" hangingPunct="1">
              <a:spcBef>
                <a:spcPct val="0"/>
              </a:spcBef>
              <a:buFontTx/>
              <a:buNone/>
            </a:pPr>
            <a:endParaRPr lang="en-US" altLang="en-US" sz="1800">
              <a:ea typeface="Arial"/>
            </a:endParaRPr>
          </a:p>
        </p:txBody>
      </p:sp>
      <p:sp>
        <p:nvSpPr>
          <p:cNvPr id="3077" name="Rectangle 9"/>
          <p:cNvSpPr/>
          <p:nvPr/>
        </p:nvSpPr>
        <p:spPr>
          <a:xfrm flipV="1">
            <a:off x="155574" y="1295399"/>
            <a:ext cx="8830380" cy="45719"/>
          </a:xfrm>
          <a:prstGeom prst="rect">
            <a:avLst/>
          </a:prstGeom>
          <a:solidFill>
            <a:srgbClr val="FF0000"/>
          </a:solidFill>
          <a:ln w="25400">
            <a:solidFill>
              <a:srgbClr val="C00000"/>
            </a:solidFill>
            <a:miter lim="800000"/>
          </a:ln>
        </p:spPr>
        <p:txBody>
          <a:bodyPr anchor="ctr"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ctr" eaLnBrk="1" hangingPunct="1"/>
            <a:endParaRPr>
              <a:solidFill>
                <a:srgbClr val="FFFFFF"/>
              </a:solidFill>
              <a:latin typeface="Calibri" pitchFamily="34" charset="0"/>
            </a:endParaRPr>
          </a:p>
        </p:txBody>
      </p:sp>
      <p:pic>
        <p:nvPicPr>
          <p:cNvPr id="3078" name="Picture 8"/>
          <p:cNvPicPr>
            <a:picLocks noChangeAspect="1"/>
          </p:cNvPicPr>
          <p:nvPr/>
        </p:nvPicPr>
        <p:blipFill>
          <a:blip r:embed="rId2"/>
          <a:stretch>
            <a:fillRect/>
          </a:stretch>
        </p:blipFill>
        <p:spPr>
          <a:xfrm>
            <a:off x="460375" y="259866"/>
            <a:ext cx="511175" cy="838200"/>
          </a:xfrm>
          <a:prstGeom prst="rect">
            <a:avLst/>
          </a:prstGeom>
          <a:noFill/>
          <a:ln>
            <a:noFill/>
            <a:miter lim="800000"/>
          </a:ln>
        </p:spPr>
      </p:pic>
      <p:sp>
        <p:nvSpPr>
          <p:cNvPr id="3079" name="TextBox 13"/>
          <p:cNvSpPr txBox="1">
            <a:spLocks noChangeArrowheads="1"/>
          </p:cNvSpPr>
          <p:nvPr/>
        </p:nvSpPr>
        <p:spPr bwMode="auto">
          <a:xfrm>
            <a:off x="11289" y="1395809"/>
            <a:ext cx="9144000" cy="3108543"/>
          </a:xfrm>
          <a:prstGeom prst="rect">
            <a:avLst/>
          </a:prstGeom>
          <a:noFill/>
          <a:ln w="9525">
            <a:noFill/>
            <a:miter lim="800000"/>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all" spc="0" normalizeH="0" baseline="0" noProof="0" dirty="0">
                <a:ln>
                  <a:noFill/>
                </a:ln>
                <a:solidFill>
                  <a:schemeClr val="tx1"/>
                </a:solidFill>
                <a:effectLst/>
                <a:uLnTx/>
                <a:uFillTx/>
                <a:latin typeface="Times New Roman" pitchFamily="18" charset="0"/>
                <a:ea typeface="+mn-ea"/>
                <a:cs typeface="Times New Roman" pitchFamily="18" charset="0"/>
              </a:rPr>
              <a:t>HX8001 - PROFESSIONAL READINESS FOR INNOVATION, EMPLOYABILITY AND ENTREPRENEURSHIP</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4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REAL-TIME RIVER WATER QUALITY MONITORING AND CONTROL SYSTEM </a:t>
            </a:r>
          </a:p>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r>
              <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Domain of the Project  : Internet of Things</a:t>
            </a:r>
          </a:p>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r>
              <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Batch ID                        :  B12-6A2E</a:t>
            </a:r>
          </a:p>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r>
              <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Team ID                         :  PNT2022TMID13544  </a:t>
            </a:r>
          </a:p>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r>
              <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Academic Year              :  2022-2023</a:t>
            </a:r>
          </a:p>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r>
              <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Year/Semester               :  IV/VII</a:t>
            </a:r>
          </a:p>
        </p:txBody>
      </p:sp>
      <p:sp>
        <p:nvSpPr>
          <p:cNvPr id="3080" name="Rectangle 10"/>
          <p:cNvSpPr/>
          <p:nvPr/>
        </p:nvSpPr>
        <p:spPr>
          <a:xfrm>
            <a:off x="-1236" y="141110"/>
            <a:ext cx="9144000" cy="1646238"/>
          </a:xfrm>
          <a:prstGeom prst="rect">
            <a:avLst/>
          </a:prstGeom>
          <a:noFill/>
          <a:ln>
            <a:noFill/>
            <a:miter lim="800000"/>
          </a:ln>
        </p:spPr>
        <p:txBody>
          <a:bodyPr>
            <a:sp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marL="0" lvl="0" indent="0" eaLnBrk="1" hangingPunct="1">
              <a:spcBef>
                <a:spcPct val="0"/>
              </a:spcBef>
              <a:buNone/>
            </a:pPr>
            <a:r>
              <a:rPr lang="en-US" altLang="en-US" sz="2000" b="1" dirty="0">
                <a:solidFill>
                  <a:srgbClr val="002060"/>
                </a:solidFill>
                <a:latin typeface="Times New Roman" pitchFamily="18" charset="0"/>
                <a:ea typeface="Times New Roman" pitchFamily="18" charset="0"/>
              </a:rPr>
              <a:t>              </a:t>
            </a:r>
            <a:r>
              <a:rPr lang="en-US" altLang="en-US" sz="1600" b="1" dirty="0">
                <a:solidFill>
                  <a:srgbClr val="002060"/>
                </a:solidFill>
                <a:latin typeface="Times New Roman" pitchFamily="18" charset="0"/>
                <a:ea typeface="Times New Roman" pitchFamily="18" charset="0"/>
              </a:rPr>
              <a:t>KONGUNADU COLLEGE OF ENGINEERING AND TECHNOLOGY </a:t>
            </a:r>
          </a:p>
          <a:p>
            <a:pPr marL="0" lvl="0" indent="0" eaLnBrk="1" hangingPunct="1">
              <a:spcBef>
                <a:spcPct val="0"/>
              </a:spcBef>
              <a:buNone/>
            </a:pPr>
            <a:r>
              <a:rPr lang="en-US" altLang="en-US" sz="1600" b="1" dirty="0">
                <a:solidFill>
                  <a:srgbClr val="002060"/>
                </a:solidFill>
                <a:latin typeface="Times New Roman" pitchFamily="18" charset="0"/>
                <a:ea typeface="Times New Roman" pitchFamily="18" charset="0"/>
              </a:rPr>
              <a:t>                                                                (AUTONOMOUS)</a:t>
            </a:r>
          </a:p>
          <a:p>
            <a:pPr marL="0" lvl="0" indent="0" eaLnBrk="1" hangingPunct="1">
              <a:spcBef>
                <a:spcPct val="0"/>
              </a:spcBef>
              <a:buNone/>
            </a:pPr>
            <a:r>
              <a:rPr lang="en-US" altLang="en-US" sz="1600" b="1" dirty="0">
                <a:solidFill>
                  <a:srgbClr val="002060"/>
                </a:solidFill>
                <a:latin typeface="Times New Roman" pitchFamily="18" charset="0"/>
                <a:ea typeface="Times New Roman" pitchFamily="18" charset="0"/>
              </a:rPr>
              <a:t>                                  </a:t>
            </a:r>
            <a:r>
              <a:rPr lang="en-US" altLang="en-US" sz="1600" b="1" dirty="0" err="1">
                <a:solidFill>
                  <a:srgbClr val="002060"/>
                </a:solidFill>
                <a:latin typeface="Times New Roman" pitchFamily="18" charset="0"/>
                <a:ea typeface="Times New Roman" pitchFamily="18" charset="0"/>
              </a:rPr>
              <a:t>Tholurpatti</a:t>
            </a:r>
            <a:r>
              <a:rPr lang="en-US" altLang="en-US" sz="1600" b="1" dirty="0">
                <a:solidFill>
                  <a:srgbClr val="002060"/>
                </a:solidFill>
                <a:latin typeface="Times New Roman" pitchFamily="18" charset="0"/>
                <a:ea typeface="Times New Roman" pitchFamily="18" charset="0"/>
              </a:rPr>
              <a:t> (P.O), </a:t>
            </a:r>
            <a:r>
              <a:rPr lang="en-US" altLang="en-US" sz="1600" b="1" dirty="0" err="1">
                <a:solidFill>
                  <a:srgbClr val="002060"/>
                </a:solidFill>
                <a:latin typeface="Times New Roman" pitchFamily="18" charset="0"/>
                <a:ea typeface="Times New Roman" pitchFamily="18" charset="0"/>
              </a:rPr>
              <a:t>Thottiam</a:t>
            </a:r>
            <a:r>
              <a:rPr lang="en-US" altLang="en-US" sz="1600" b="1" dirty="0">
                <a:solidFill>
                  <a:srgbClr val="002060"/>
                </a:solidFill>
                <a:latin typeface="Times New Roman" pitchFamily="18" charset="0"/>
                <a:ea typeface="Times New Roman" pitchFamily="18" charset="0"/>
              </a:rPr>
              <a:t> –T.K, Trichy – 621 215.</a:t>
            </a:r>
          </a:p>
          <a:p>
            <a:pPr marL="0" lvl="0" indent="0" eaLnBrk="1" hangingPunct="1">
              <a:spcBef>
                <a:spcPct val="0"/>
              </a:spcBef>
              <a:buNone/>
            </a:pPr>
            <a:r>
              <a:rPr lang="en-US" altLang="en-US" sz="1600" b="1" dirty="0">
                <a:solidFill>
                  <a:srgbClr val="002060"/>
                </a:solidFill>
                <a:latin typeface="Times New Roman" pitchFamily="18" charset="0"/>
                <a:ea typeface="Times New Roman" pitchFamily="18" charset="0"/>
              </a:rPr>
              <a:t>                         </a:t>
            </a:r>
            <a:r>
              <a:rPr lang="en-US" altLang="en-US" sz="1800" b="1" dirty="0">
                <a:solidFill>
                  <a:srgbClr val="002060"/>
                </a:solidFill>
                <a:latin typeface="Times New Roman" pitchFamily="18" charset="0"/>
                <a:ea typeface="Times New Roman" pitchFamily="18" charset="0"/>
              </a:rPr>
              <a:t>Department of Electronics and Communication Engineering</a:t>
            </a:r>
          </a:p>
          <a:p>
            <a:pPr marL="0" lvl="0" indent="0" algn="ctr" eaLnBrk="1" hangingPunct="1">
              <a:spcBef>
                <a:spcPct val="0"/>
              </a:spcBef>
              <a:buFontTx/>
              <a:buNone/>
            </a:pPr>
            <a:endParaRPr lang="en-US" altLang="en-US" sz="1300" b="1" dirty="0">
              <a:solidFill>
                <a:srgbClr val="002060"/>
              </a:solidFill>
              <a:latin typeface="Times New Roman" pitchFamily="18" charset="0"/>
              <a:ea typeface="Times New Roman" pitchFamily="18" charset="0"/>
            </a:endParaRPr>
          </a:p>
          <a:p>
            <a:pPr marL="0" lvl="0" indent="0" algn="ctr" eaLnBrk="1" hangingPunct="1">
              <a:spcBef>
                <a:spcPct val="0"/>
              </a:spcBef>
              <a:buFontTx/>
              <a:buNone/>
            </a:pPr>
            <a:endParaRPr lang="en-US" altLang="en-US" sz="1800" b="1" dirty="0">
              <a:solidFill>
                <a:srgbClr val="002060"/>
              </a:solidFill>
              <a:latin typeface="Times New Roman" panose="02020603050405020304" pitchFamily="18" charset="0"/>
              <a:ea typeface="Times New Roman" panose="02020603050405020304" pitchFamily="18" charset="0"/>
            </a:endParaRPr>
          </a:p>
        </p:txBody>
      </p:sp>
      <p:sp>
        <p:nvSpPr>
          <p:cNvPr id="3081" name="Rectangle 12"/>
          <p:cNvSpPr/>
          <p:nvPr/>
        </p:nvSpPr>
        <p:spPr>
          <a:xfrm>
            <a:off x="5105400" y="4876800"/>
            <a:ext cx="4038600" cy="1692275"/>
          </a:xfrm>
          <a:prstGeom prst="rect">
            <a:avLst/>
          </a:prstGeom>
          <a:noFill/>
          <a:ln>
            <a:noFill/>
            <a:miter lim="800000"/>
          </a:ln>
        </p:spPr>
        <p:txBody>
          <a:bodyPr>
            <a:sp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marL="0" lvl="0" indent="0" eaLnBrk="1" hangingPunct="1">
              <a:spcBef>
                <a:spcPct val="0"/>
              </a:spcBef>
              <a:buFontTx/>
              <a:buNone/>
            </a:pPr>
            <a:r>
              <a:rPr lang="en-US" altLang="en-US" sz="2800" b="1" u="sng">
                <a:solidFill>
                  <a:srgbClr val="FF0000"/>
                </a:solidFill>
                <a:latin typeface="Cambria" pitchFamily="18" charset="0"/>
                <a:ea typeface="Arial"/>
              </a:rPr>
              <a:t>Mentor:</a:t>
            </a:r>
          </a:p>
          <a:p>
            <a:pPr marL="0" lvl="0" indent="0" eaLnBrk="1" hangingPunct="1">
              <a:spcBef>
                <a:spcPct val="0"/>
              </a:spcBef>
              <a:buFontTx/>
              <a:buNone/>
            </a:pPr>
            <a:endParaRPr lang="en-US" altLang="en-US" sz="2800" b="1" u="sng">
              <a:solidFill>
                <a:srgbClr val="FF0000"/>
              </a:solidFill>
              <a:latin typeface="Cambria" pitchFamily="18" charset="0"/>
              <a:ea typeface="Arial"/>
            </a:endParaRPr>
          </a:p>
          <a:p>
            <a:pPr marL="0" lvl="0" indent="0" algn="ctr" eaLnBrk="1" hangingPunct="1">
              <a:spcBef>
                <a:spcPct val="0"/>
              </a:spcBef>
              <a:buFontTx/>
              <a:buNone/>
            </a:pPr>
            <a:r>
              <a:rPr lang="en-US" altLang="en-US" sz="2800" b="1">
                <a:latin typeface="Cambria" pitchFamily="18" charset="0"/>
                <a:ea typeface="Arial"/>
              </a:rPr>
              <a:t>Dr.T.Yuvaraja</a:t>
            </a:r>
          </a:p>
          <a:p>
            <a:pPr marL="0" lvl="0" indent="0" eaLnBrk="1" hangingPunct="1">
              <a:spcBef>
                <a:spcPct val="0"/>
              </a:spcBef>
              <a:buFontTx/>
              <a:buNone/>
            </a:pPr>
            <a:r>
              <a:rPr lang="en-US" altLang="en-US" sz="2000" b="1">
                <a:latin typeface="Cambria" pitchFamily="18" charset="0"/>
                <a:ea typeface="Arial"/>
              </a:rPr>
              <a:t> </a:t>
            </a:r>
          </a:p>
        </p:txBody>
      </p:sp>
      <p:sp>
        <p:nvSpPr>
          <p:cNvPr id="3083" name="AutoShape 14" descr="List of mergers and acquisitions by IBM - Wikipedia"/>
          <p:cNvSpPr>
            <a:spLocks noChangeAspect="1"/>
          </p:cNvSpPr>
          <p:nvPr/>
        </p:nvSpPr>
        <p:spPr>
          <a:xfrm>
            <a:off x="155575" y="-144462"/>
            <a:ext cx="304800" cy="304800"/>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marL="0" lvl="0" indent="0">
              <a:spcBef>
                <a:spcPct val="0"/>
              </a:spcBef>
              <a:buFontTx/>
              <a:buNone/>
            </a:pPr>
            <a:endParaRPr lang="en-US" altLang="en-US" sz="1800">
              <a:latin typeface="Arial"/>
              <a:ea typeface="Arial"/>
            </a:endParaRPr>
          </a:p>
        </p:txBody>
      </p:sp>
      <p:pic>
        <p:nvPicPr>
          <p:cNvPr id="3084" name="Picture 15"/>
          <p:cNvPicPr>
            <a:picLocks noChangeAspect="1"/>
          </p:cNvPicPr>
          <p:nvPr/>
        </p:nvPicPr>
        <p:blipFill>
          <a:blip r:embed="rId3"/>
          <a:stretch>
            <a:fillRect/>
          </a:stretch>
        </p:blipFill>
        <p:spPr>
          <a:xfrm>
            <a:off x="8128592" y="354013"/>
            <a:ext cx="815975" cy="587375"/>
          </a:xfrm>
          <a:prstGeom prst="rect">
            <a:avLst/>
          </a:prstGeom>
          <a:noFill/>
          <a:ln>
            <a:noFill/>
            <a:miter lim="800000"/>
          </a:ln>
        </p:spPr>
      </p:pic>
      <p:pic>
        <p:nvPicPr>
          <p:cNvPr id="3085" name="Picture 5"/>
          <p:cNvPicPr>
            <a:picLocks noChangeAspect="1"/>
          </p:cNvPicPr>
          <p:nvPr/>
        </p:nvPicPr>
        <p:blipFill>
          <a:blip r:embed="rId4"/>
          <a:stretch>
            <a:fillRect/>
          </a:stretch>
        </p:blipFill>
        <p:spPr>
          <a:xfrm>
            <a:off x="7239000" y="228600"/>
            <a:ext cx="830263" cy="790575"/>
          </a:xfrm>
          <a:prstGeom prst="rect">
            <a:avLst/>
          </a:prstGeom>
          <a:noFill/>
          <a:ln>
            <a:noFill/>
            <a:miter lim="800000"/>
          </a:ln>
        </p:spPr>
      </p:pic>
      <p:cxnSp>
        <p:nvCxnSpPr>
          <p:cNvPr id="5" name="Straight Connector 4">
            <a:extLst>
              <a:ext uri="{FF2B5EF4-FFF2-40B4-BE49-F238E27FC236}">
                <a16:creationId xmlns:a16="http://schemas.microsoft.com/office/drawing/2014/main" id="{F26B4037-933B-22F5-CDA7-43828A00D8B6}"/>
              </a:ext>
            </a:extLst>
          </p:cNvPr>
          <p:cNvCxnSpPr/>
          <p:nvPr/>
        </p:nvCxnSpPr>
        <p:spPr>
          <a:xfrm>
            <a:off x="155575" y="159543"/>
            <a:ext cx="0" cy="6538914"/>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4AF9AA6F-2E83-8DC5-8FB7-B4E932AB0B49}"/>
              </a:ext>
            </a:extLst>
          </p:cNvPr>
          <p:cNvCxnSpPr/>
          <p:nvPr/>
        </p:nvCxnSpPr>
        <p:spPr>
          <a:xfrm>
            <a:off x="155575" y="159543"/>
            <a:ext cx="883285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3C43E967-2232-52C7-518F-23BB803C238C}"/>
              </a:ext>
            </a:extLst>
          </p:cNvPr>
          <p:cNvCxnSpPr/>
          <p:nvPr/>
        </p:nvCxnSpPr>
        <p:spPr>
          <a:xfrm>
            <a:off x="8988425" y="159542"/>
            <a:ext cx="0" cy="6538915"/>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B482F472-04DB-95B8-8921-29A9D87B034D}"/>
              </a:ext>
            </a:extLst>
          </p:cNvPr>
          <p:cNvCxnSpPr>
            <a:cxnSpLocks/>
          </p:cNvCxnSpPr>
          <p:nvPr/>
        </p:nvCxnSpPr>
        <p:spPr>
          <a:xfrm>
            <a:off x="155575" y="6698457"/>
            <a:ext cx="8830381" cy="18432"/>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1143000"/>
            <a:ext cx="8686800" cy="57150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p:txBody>
      </p:sp>
      <p:sp>
        <p:nvSpPr>
          <p:cNvPr id="10243" name="Rectangle 15"/>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4" name="Title 6"/>
          <p:cNvSpPr>
            <a:spLocks noGrp="1"/>
          </p:cNvSpPr>
          <p:nvPr>
            <p:ph type="title"/>
          </p:nvPr>
        </p:nvSpPr>
        <p:spPr>
          <a:xfrm>
            <a:off x="457200" y="0"/>
            <a:ext cx="8229600" cy="12192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rPr lang="en-US" altLang="en-US" sz="4000" b="1" i="1">
                <a:solidFill>
                  <a:srgbClr val="FF0000"/>
                </a:solidFill>
                <a:latin typeface="Times New Roman" pitchFamily="18" charset="0"/>
                <a:ea typeface="Times New Roman" pitchFamily="18" charset="0"/>
              </a:rPr>
              <a:t> </a:t>
            </a:r>
            <a:r>
              <a:rPr lang="en-US" altLang="en-US" sz="4000" b="1">
                <a:solidFill>
                  <a:srgbClr val="FF0000"/>
                </a:solidFill>
                <a:latin typeface="Times New Roman" pitchFamily="18" charset="0"/>
                <a:ea typeface="Cambria" pitchFamily="18" charset="0"/>
              </a:rPr>
              <a:t>Literature Survey</a:t>
            </a:r>
          </a:p>
        </p:txBody>
      </p:sp>
      <p:graphicFrame>
        <p:nvGraphicFramePr>
          <p:cNvPr id="10245" name="Table 7"/>
          <p:cNvGraphicFramePr>
            <a:graphicFrameLocks noGrp="1"/>
          </p:cNvGraphicFramePr>
          <p:nvPr/>
        </p:nvGraphicFramePr>
        <p:xfrm>
          <a:off x="381000" y="1219200"/>
          <a:ext cx="8382000" cy="5105400"/>
        </p:xfrm>
        <a:graphic>
          <a:graphicData uri="http://schemas.openxmlformats.org/drawingml/2006/table">
            <a:tbl>
              <a:tblPr/>
              <a:tblGrid>
                <a:gridCol w="1827212">
                  <a:extLst>
                    <a:ext uri="{9D8B030D-6E8A-4147-A177-3AD203B41FA5}">
                      <a16:colId xmlns:a16="http://schemas.microsoft.com/office/drawing/2014/main" val="20000"/>
                    </a:ext>
                  </a:extLst>
                </a:gridCol>
                <a:gridCol w="1512888">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3505200">
                  <a:extLst>
                    <a:ext uri="{9D8B030D-6E8A-4147-A177-3AD203B41FA5}">
                      <a16:colId xmlns:a16="http://schemas.microsoft.com/office/drawing/2014/main" val="20003"/>
                    </a:ext>
                  </a:extLst>
                </a:gridCol>
              </a:tblGrid>
              <a:tr h="100647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TITLE</a:t>
                      </a: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AUTHOR </a:t>
                      </a:r>
                    </a:p>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&amp;</a:t>
                      </a:r>
                    </a:p>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 YEAR</a:t>
                      </a: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JOURNAL NAME</a:t>
                      </a: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REMARKS</a:t>
                      </a: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extLst>
                  <a:ext uri="{0D108BD9-81ED-4DB2-BD59-A6C34878D82A}">
                    <a16:rowId xmlns:a16="http://schemas.microsoft.com/office/drawing/2014/main" val="10000"/>
                  </a:ext>
                </a:extLst>
              </a:tr>
              <a:tr h="40989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GB" altLang="en-US">
                        <a:latin typeface="Times New Roman" panose="02020603050405020304" pitchFamily="18" charset="0"/>
                        <a:ea typeface="Times New Roman" panose="02020603050405020304" pitchFamily="18" charset="0"/>
                      </a:endParaRPr>
                    </a:p>
                    <a:p>
                      <a:pPr marL="0" lvl="0" indent="0" algn="ctr" eaLnBrk="1" hangingPunct="1"/>
                      <a:r>
                        <a:rPr lang="en-US" altLang="en-US">
                          <a:latin typeface="Times New Roman" panose="02020603050405020304" pitchFamily="18" charset="0"/>
                          <a:ea typeface="Times New Roman" panose="02020603050405020304" pitchFamily="18" charset="0"/>
                        </a:rPr>
                        <a:t>“Real Time Water Quality Monitoring System”</a:t>
                      </a: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GB" altLang="en-US">
                        <a:latin typeface="Times New Roman" panose="02020603050405020304" pitchFamily="18" charset="0"/>
                        <a:ea typeface="Times New Roman" panose="02020603050405020304" pitchFamily="18" charset="0"/>
                      </a:endParaRPr>
                    </a:p>
                    <a:p>
                      <a:pPr marL="0" lvl="0" indent="0" algn="ctr" eaLnBrk="1" hangingPunct="1"/>
                      <a:r>
                        <a:rPr lang="en-US" altLang="en-US">
                          <a:latin typeface="Times New Roman" panose="02020603050405020304" pitchFamily="18" charset="0"/>
                          <a:ea typeface="Times New Roman" panose="02020603050405020304" pitchFamily="18" charset="0"/>
                        </a:rPr>
                        <a:t>Jayti Bhatt,Jignesh Patoliya </a:t>
                      </a:r>
                    </a:p>
                    <a:p>
                      <a:pPr marL="0" lvl="0" indent="0" algn="ctr" eaLnBrk="1" hangingPunct="1"/>
                      <a:r>
                        <a:rPr lang="en-US" altLang="en-US">
                          <a:latin typeface="Times New Roman" panose="02020603050405020304" pitchFamily="18" charset="0"/>
                          <a:ea typeface="Times New Roman" panose="02020603050405020304" pitchFamily="18" charset="0"/>
                        </a:rPr>
                        <a:t>&amp;</a:t>
                      </a:r>
                    </a:p>
                    <a:p>
                      <a:pPr marL="0" lvl="0" indent="0" algn="ctr" eaLnBrk="1" hangingPunct="1"/>
                      <a:r>
                        <a:rPr lang="en-US" altLang="en-US">
                          <a:latin typeface="Times New Roman" panose="02020603050405020304" pitchFamily="18" charset="0"/>
                          <a:ea typeface="Times New Roman" panose="02020603050405020304" pitchFamily="18" charset="0"/>
                        </a:rPr>
                        <a:t>2021</a:t>
                      </a:r>
                      <a:endParaRPr>
                        <a:latin typeface="Calibri" panose="020F0502020204030204" pitchFamily="34" charset="0"/>
                      </a:endParaRP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latin typeface="Calibri" panose="020F0502020204030204" pitchFamily="34" charset="0"/>
                      </a:endParaRP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r>
                        <a:rPr lang="en-US" altLang="en-US" sz="1400">
                          <a:latin typeface="Times New Roman" panose="02020603050405020304" pitchFamily="18" charset="0"/>
                          <a:ea typeface="Times New Roman" panose="02020603050405020304" pitchFamily="18" charset="0"/>
                        </a:rPr>
                        <a:t>    This paper describes to ensure the safe supply of drinking water the quality should be monitored in real time for that purpose new approach IOT (Internet of Things) based water quality monitoring has been proposed. In this paper, we present the design of IOT based water quality monitoring system that monitor the quality of water in real time. This system consists some sensors which measure the water quality parameter such as pH, turbidity, conductivity, dissolved oxygen, temperature. The measured values from the sensors are processed by microcontroller and this processed values are transmitted remotely to the core controller that is raspberry pi using Zigbee protocol. Finally, sensors data can view on internet browser application using cloud computing.</a:t>
                      </a:r>
                      <a:endParaRPr sz="1400">
                        <a:latin typeface="Calibri" panose="020F0502020204030204" pitchFamily="34" charset="0"/>
                      </a:endParaRP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143000"/>
            <a:ext cx="8686800" cy="57150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p:txBody>
      </p:sp>
      <p:sp>
        <p:nvSpPr>
          <p:cNvPr id="12291" name="Rectangle 15"/>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Title 6"/>
          <p:cNvSpPr>
            <a:spLocks noGrp="1"/>
          </p:cNvSpPr>
          <p:nvPr>
            <p:ph type="title"/>
          </p:nvPr>
        </p:nvSpPr>
        <p:spPr>
          <a:xfrm>
            <a:off x="457200" y="0"/>
            <a:ext cx="8229600" cy="12192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rPr lang="en-US" altLang="en-US" sz="4000" b="1" i="1">
                <a:solidFill>
                  <a:srgbClr val="FF0000"/>
                </a:solidFill>
                <a:latin typeface="Times New Roman" pitchFamily="18" charset="0"/>
                <a:ea typeface="Times New Roman" pitchFamily="18" charset="0"/>
              </a:rPr>
              <a:t> </a:t>
            </a:r>
            <a:r>
              <a:rPr lang="en-US" altLang="en-US" sz="4000" b="1">
                <a:solidFill>
                  <a:srgbClr val="FF0000"/>
                </a:solidFill>
                <a:latin typeface="Times New Roman" pitchFamily="18" charset="0"/>
                <a:ea typeface="Cambria" pitchFamily="18" charset="0"/>
              </a:rPr>
              <a:t>Literature Survey</a:t>
            </a:r>
          </a:p>
        </p:txBody>
      </p:sp>
      <p:pic>
        <p:nvPicPr>
          <p:cNvPr id="2" name="Picture 1">
            <a:extLst>
              <a:ext uri="{FF2B5EF4-FFF2-40B4-BE49-F238E27FC236}">
                <a16:creationId xmlns:a16="http://schemas.microsoft.com/office/drawing/2014/main" id="{7B610DED-53D7-1253-18B2-F7057833F3AF}"/>
              </a:ext>
            </a:extLst>
          </p:cNvPr>
          <p:cNvPicPr/>
          <p:nvPr/>
        </p:nvPicPr>
        <p:blipFill rotWithShape="1">
          <a:blip r:embed="rId3"/>
          <a:srcRect l="12937" t="25851" r="17102" b="2750"/>
          <a:stretch/>
        </p:blipFill>
        <p:spPr>
          <a:xfrm>
            <a:off x="179512" y="1143000"/>
            <a:ext cx="8784976" cy="4896544"/>
          </a:xfrm>
          <a:prstGeom prst="rect">
            <a:avLst/>
          </a:prstGeom>
        </p:spPr>
      </p:pic>
    </p:spTree>
    <p:extLst>
      <p:ext uri="{BB962C8B-B14F-4D97-AF65-F5344CB8AC3E}">
        <p14:creationId xmlns:p14="http://schemas.microsoft.com/office/powerpoint/2010/main" val="12724575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143000"/>
            <a:ext cx="8686800" cy="57150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p:txBody>
      </p:sp>
      <p:sp>
        <p:nvSpPr>
          <p:cNvPr id="12291" name="Rectangle 15"/>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Title 6"/>
          <p:cNvSpPr>
            <a:spLocks noGrp="1"/>
          </p:cNvSpPr>
          <p:nvPr>
            <p:ph type="title"/>
          </p:nvPr>
        </p:nvSpPr>
        <p:spPr>
          <a:xfrm>
            <a:off x="457200" y="0"/>
            <a:ext cx="8229600" cy="12192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rPr lang="en-US" altLang="en-US" sz="4000" b="1" i="1">
                <a:solidFill>
                  <a:srgbClr val="FF0000"/>
                </a:solidFill>
                <a:latin typeface="Times New Roman" pitchFamily="18" charset="0"/>
                <a:ea typeface="Times New Roman" pitchFamily="18" charset="0"/>
              </a:rPr>
              <a:t> </a:t>
            </a:r>
            <a:r>
              <a:rPr lang="en-US" altLang="en-US" sz="4000" b="1">
                <a:solidFill>
                  <a:srgbClr val="FF0000"/>
                </a:solidFill>
                <a:latin typeface="Times New Roman" pitchFamily="18" charset="0"/>
                <a:ea typeface="Cambria" pitchFamily="18" charset="0"/>
              </a:rPr>
              <a:t>Literature Survey</a:t>
            </a:r>
          </a:p>
        </p:txBody>
      </p:sp>
      <p:pic>
        <p:nvPicPr>
          <p:cNvPr id="2" name="Picture 1">
            <a:extLst>
              <a:ext uri="{FF2B5EF4-FFF2-40B4-BE49-F238E27FC236}">
                <a16:creationId xmlns:a16="http://schemas.microsoft.com/office/drawing/2014/main" id="{83D99D27-AEBC-50AC-77AA-A3621E5321A7}"/>
              </a:ext>
            </a:extLst>
          </p:cNvPr>
          <p:cNvPicPr/>
          <p:nvPr/>
        </p:nvPicPr>
        <p:blipFill rotWithShape="1">
          <a:blip r:embed="rId3"/>
          <a:srcRect l="16239" t="19550" r="14068" b="10101"/>
          <a:stretch/>
        </p:blipFill>
        <p:spPr>
          <a:xfrm>
            <a:off x="323528" y="1320230"/>
            <a:ext cx="8496944" cy="4824536"/>
          </a:xfrm>
          <a:prstGeom prst="rect">
            <a:avLst/>
          </a:prstGeom>
        </p:spPr>
      </p:pic>
    </p:spTree>
    <p:extLst>
      <p:ext uri="{BB962C8B-B14F-4D97-AF65-F5344CB8AC3E}">
        <p14:creationId xmlns:p14="http://schemas.microsoft.com/office/powerpoint/2010/main" val="67948848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143000"/>
            <a:ext cx="8686800" cy="57150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p:txBody>
      </p:sp>
      <p:sp>
        <p:nvSpPr>
          <p:cNvPr id="12291" name="Rectangle 15"/>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Title 6"/>
          <p:cNvSpPr>
            <a:spLocks noGrp="1"/>
          </p:cNvSpPr>
          <p:nvPr>
            <p:ph type="title"/>
          </p:nvPr>
        </p:nvSpPr>
        <p:spPr>
          <a:xfrm>
            <a:off x="457200" y="0"/>
            <a:ext cx="8229600" cy="12192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rPr lang="en-US" altLang="en-US" sz="4000" b="1" i="1">
                <a:solidFill>
                  <a:srgbClr val="FF0000"/>
                </a:solidFill>
                <a:latin typeface="Times New Roman" pitchFamily="18" charset="0"/>
                <a:ea typeface="Times New Roman" pitchFamily="18" charset="0"/>
              </a:rPr>
              <a:t> </a:t>
            </a:r>
            <a:r>
              <a:rPr lang="en-US" altLang="en-US" sz="4000" b="1">
                <a:solidFill>
                  <a:srgbClr val="FF0000"/>
                </a:solidFill>
                <a:latin typeface="Times New Roman" pitchFamily="18" charset="0"/>
                <a:ea typeface="Cambria" pitchFamily="18" charset="0"/>
              </a:rPr>
              <a:t>Literature Survey</a:t>
            </a:r>
          </a:p>
        </p:txBody>
      </p:sp>
      <p:pic>
        <p:nvPicPr>
          <p:cNvPr id="3" name="Picture 2">
            <a:extLst>
              <a:ext uri="{FF2B5EF4-FFF2-40B4-BE49-F238E27FC236}">
                <a16:creationId xmlns:a16="http://schemas.microsoft.com/office/drawing/2014/main" id="{41E10B3B-7DB9-DD11-1486-D17421FD3EBD}"/>
              </a:ext>
            </a:extLst>
          </p:cNvPr>
          <p:cNvPicPr/>
          <p:nvPr/>
        </p:nvPicPr>
        <p:blipFill rotWithShape="1">
          <a:blip r:embed="rId3"/>
          <a:srcRect l="15056" t="15350" r="15251" b="14300"/>
          <a:stretch/>
        </p:blipFill>
        <p:spPr>
          <a:xfrm>
            <a:off x="323528" y="1303214"/>
            <a:ext cx="8496944" cy="4824536"/>
          </a:xfrm>
          <a:prstGeom prst="rect">
            <a:avLst/>
          </a:prstGeom>
        </p:spPr>
      </p:pic>
    </p:spTree>
    <p:extLst>
      <p:ext uri="{BB962C8B-B14F-4D97-AF65-F5344CB8AC3E}">
        <p14:creationId xmlns:p14="http://schemas.microsoft.com/office/powerpoint/2010/main" val="226670867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4800" y="0"/>
            <a:ext cx="8229600" cy="11430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eaLnBrk="1" hangingPunct="1"/>
            <a:r>
              <a:rPr lang="en-US" altLang="en-US" b="1">
                <a:solidFill>
                  <a:srgbClr val="00B050"/>
                </a:solidFill>
                <a:latin typeface="Times New Roman" pitchFamily="18" charset="0"/>
                <a:ea typeface="Times New Roman" pitchFamily="18" charset="0"/>
              </a:rPr>
              <a:t> </a:t>
            </a:r>
            <a:r>
              <a:rPr lang="en-US" altLang="en-US" b="1">
                <a:solidFill>
                  <a:srgbClr val="FF0000"/>
                </a:solidFill>
                <a:latin typeface="Times New Roman" pitchFamily="18" charset="0"/>
                <a:ea typeface="Times New Roman" pitchFamily="18" charset="0"/>
              </a:rPr>
              <a:t>Problem  Identification </a:t>
            </a:r>
          </a:p>
        </p:txBody>
      </p:sp>
      <p:sp>
        <p:nvSpPr>
          <p:cNvPr id="14339" name="Content Placeholder 2"/>
          <p:cNvSpPr>
            <a:spLocks noGrp="1"/>
          </p:cNvSpPr>
          <p:nvPr>
            <p:ph idx="1"/>
          </p:nvPr>
        </p:nvSpPr>
        <p:spPr>
          <a:xfrm>
            <a:off x="457200" y="1143000"/>
            <a:ext cx="8229600" cy="5394325"/>
          </a:xfrm>
          <a:prstGeom prst="rect">
            <a:avLst/>
          </a:prstGeom>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To design a good quality model, we reviewed out different existing system developed by researchers. </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Different authors have proposed distinguished models to check water quality by analyzing the parameters such as temperature, pH and conductivity, and so on.</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By considering all these points, we designed a smart water monitoring system which can perform all these monitoring functions.</a:t>
            </a: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4340" name="Rectangle 15"/>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136525"/>
            <a:ext cx="8839200" cy="1006475"/>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marL="342900" lvl="0" indent="-342900" eaLnBrk="1" hangingPunct="1"/>
            <a:r>
              <a:rPr lang="en-US" altLang="en-US" sz="3200" b="1">
                <a:solidFill>
                  <a:srgbClr val="FF0000"/>
                </a:solidFill>
                <a:latin typeface="Times New Roman" pitchFamily="18" charset="0"/>
                <a:ea typeface="Times New Roman" pitchFamily="18" charset="0"/>
              </a:rPr>
              <a:t> </a:t>
            </a:r>
            <a:r>
              <a:rPr lang="en-US" altLang="en-US" b="1">
                <a:solidFill>
                  <a:srgbClr val="FF0000"/>
                </a:solidFill>
                <a:latin typeface="Times New Roman" pitchFamily="18" charset="0"/>
                <a:ea typeface="Times New Roman" pitchFamily="18" charset="0"/>
              </a:rPr>
              <a:t>Block  Diagram </a:t>
            </a:r>
          </a:p>
        </p:txBody>
      </p:sp>
      <p:sp>
        <p:nvSpPr>
          <p:cNvPr id="15363" name="Rectangle 5"/>
          <p:cNvSpPr/>
          <p:nvPr/>
        </p:nvSpPr>
        <p:spPr>
          <a:xfrm>
            <a:off x="533400" y="1143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5365" name="Picture 6"/>
          <p:cNvPicPr>
            <a:picLocks noChangeAspect="1"/>
          </p:cNvPicPr>
          <p:nvPr/>
        </p:nvPicPr>
        <p:blipFill>
          <a:blip r:embed="rId2"/>
          <a:stretch>
            <a:fillRect/>
          </a:stretch>
        </p:blipFill>
        <p:spPr>
          <a:xfrm>
            <a:off x="744538" y="2009775"/>
            <a:ext cx="7654925" cy="3884613"/>
          </a:xfrm>
          <a:prstGeom prst="rect">
            <a:avLst/>
          </a:prstGeom>
          <a:noFill/>
          <a:ln>
            <a:noFill/>
            <a:miter lim="800000"/>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80975" y="-228600"/>
            <a:ext cx="8229600" cy="11430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eaLnBrk="1" hangingPunct="1"/>
            <a:r>
              <a:rPr lang="en-US" altLang="en-US" b="1">
                <a:solidFill>
                  <a:srgbClr val="FF0000"/>
                </a:solidFill>
                <a:latin typeface="Times New Roman" pitchFamily="18" charset="0"/>
                <a:ea typeface="Times New Roman" pitchFamily="18" charset="0"/>
              </a:rPr>
              <a:t>References</a:t>
            </a:r>
          </a:p>
        </p:txBody>
      </p:sp>
      <p:sp>
        <p:nvSpPr>
          <p:cNvPr id="16387" name="Content Placeholder 2"/>
          <p:cNvSpPr>
            <a:spLocks noGrp="1"/>
          </p:cNvSpPr>
          <p:nvPr>
            <p:ph idx="1"/>
          </p:nvPr>
        </p:nvSpPr>
        <p:spPr>
          <a:xfrm>
            <a:off x="457200" y="762000"/>
            <a:ext cx="8229600" cy="5364163"/>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eaLnBrk="1" hangingPunct="1">
              <a:lnSpc>
                <a:spcPct val="150000"/>
              </a:lnSpc>
              <a:buNone/>
            </a:pPr>
            <a:endParaRPr lang="en-US" altLang="en-US" sz="2400" b="1">
              <a:solidFill>
                <a:srgbClr val="0070C0"/>
              </a:solidFill>
              <a:latin typeface="Cambria" pitchFamily="18" charset="0"/>
            </a:endParaRPr>
          </a:p>
          <a:p>
            <a:pPr lvl="0" algn="just" eaLnBrk="1" hangingPunct="1">
              <a:lnSpc>
                <a:spcPct val="150000"/>
              </a:lnSpc>
              <a:buNone/>
            </a:pPr>
            <a:endParaRPr lang="en-US" altLang="en-US" sz="2400" b="1">
              <a:solidFill>
                <a:srgbClr val="0070C0"/>
              </a:solidFill>
              <a:latin typeface="Cambria" pitchFamily="18" charset="0"/>
            </a:endParaRPr>
          </a:p>
          <a:p>
            <a:pPr lvl="0" eaLnBrk="1" hangingPunct="1"/>
            <a:endParaRPr lang="en-US" altLang="en-US">
              <a:latin typeface="Cambria" pitchFamily="18" charset="0"/>
            </a:endParaRPr>
          </a:p>
          <a:p>
            <a:pPr lvl="0" eaLnBrk="1" hangingPunct="1"/>
            <a:endParaRPr lang="en-US" altLang="en-US">
              <a:latin typeface="Cambria" pitchFamily="18" charset="0"/>
            </a:endParaRPr>
          </a:p>
          <a:p>
            <a:pPr lvl="0" eaLnBrk="1" hangingPunct="1"/>
            <a:endParaRPr lang="en-US" altLang="en-US">
              <a:latin typeface="Cambria" pitchFamily="18" charset="0"/>
            </a:endParaRPr>
          </a:p>
        </p:txBody>
      </p:sp>
      <p:sp>
        <p:nvSpPr>
          <p:cNvPr id="16388" name="Rectangle 20"/>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389" name="Content Placeholder 2"/>
          <p:cNvSpPr txBox="1"/>
          <p:nvPr/>
        </p:nvSpPr>
        <p:spPr bwMode="auto">
          <a:xfrm>
            <a:off x="152400" y="914400"/>
            <a:ext cx="8839200" cy="5943600"/>
          </a:xfrm>
          <a:prstGeom prst="rect">
            <a:avLst/>
          </a:prstGeom>
          <a:no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15000"/>
              </a:lnSpc>
              <a:spcBef>
                <a:spcPct val="0"/>
              </a:spcBef>
              <a:spcAft>
                <a:spcPct val="0"/>
              </a:spcAft>
              <a:buClrTx/>
              <a:buSzTx/>
              <a:buFont typeface="Wingdings" pitchFamily="2" charset="2"/>
              <a:buChar char="§"/>
              <a:defRPr/>
            </a:pPr>
            <a:r>
              <a:rPr kumimoji="0" lang="en-IN"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K. S. </a:t>
            </a:r>
            <a:r>
              <a:rPr kumimoji="0" lang="en-IN" sz="20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Adu</a:t>
            </a:r>
            <a:r>
              <a:rPr kumimoji="0" lang="en-IN"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-Manu, C. </a:t>
            </a:r>
            <a:r>
              <a:rPr kumimoji="0" lang="en-IN" sz="20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Tapparello</a:t>
            </a:r>
            <a:r>
              <a:rPr kumimoji="0" lang="en-IN"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W. </a:t>
            </a:r>
            <a:r>
              <a:rPr kumimoji="0" lang="en-IN" sz="20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Heinzelman</a:t>
            </a:r>
            <a:r>
              <a:rPr kumimoji="0" lang="en-IN"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F. A. </a:t>
            </a:r>
            <a:r>
              <a:rPr kumimoji="0" lang="en-IN" sz="20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Katsriku</a:t>
            </a:r>
            <a:r>
              <a:rPr kumimoji="0" lang="en-IN"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and J.-D. </a:t>
            </a:r>
            <a:r>
              <a:rPr kumimoji="0" lang="en-IN" sz="20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Abdulai</a:t>
            </a:r>
            <a:r>
              <a:rPr kumimoji="0" lang="en-IN"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"Water quality monitoring using wireless sensor networks: Current trends and future research directions," ACM Transactions on Sensor Networks (TOSN), vol. 13, p. 4, 2017. </a:t>
            </a:r>
          </a:p>
          <a:p>
            <a:pPr marL="342900" marR="0" lvl="0" indent="-342900" algn="just" defTabSz="914400" rtl="0" eaLnBrk="0" fontAlgn="base" latinLnBrk="0" hangingPunct="0">
              <a:lnSpc>
                <a:spcPct val="115000"/>
              </a:lnSpc>
              <a:spcBef>
                <a:spcPct val="0"/>
              </a:spcBef>
              <a:spcAft>
                <a:spcPct val="0"/>
              </a:spcAft>
              <a:buClrTx/>
              <a:buSzTx/>
              <a:buFont typeface="Wingdings" pitchFamily="2" charset="2"/>
              <a:buChar char="§"/>
              <a:defRPr/>
            </a:pPr>
            <a:r>
              <a:rPr kumimoji="0" lang="en-IN"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B. Chen, Y. Song, T. Jiang, Z. Chen, B. Huang, and B. Xu, "Real-time estimation of population exposure to PM2.5 using mobile- and station-based big data," Int J Environ Res Public Health, vol. 15, Mar 23 2018. </a:t>
            </a:r>
          </a:p>
          <a:p>
            <a:pPr marL="342900" marR="0" lvl="0" indent="-342900" algn="just" defTabSz="914400" rtl="0" eaLnBrk="0" fontAlgn="base" latinLnBrk="0" hangingPunct="0">
              <a:lnSpc>
                <a:spcPct val="115000"/>
              </a:lnSpc>
              <a:spcBef>
                <a:spcPct val="0"/>
              </a:spcBef>
              <a:spcAft>
                <a:spcPct val="0"/>
              </a:spcAft>
              <a:buClrTx/>
              <a:buSzTx/>
              <a:buFont typeface="Wingdings" pitchFamily="2" charset="2"/>
              <a:buChar char="§"/>
              <a:defRPr/>
            </a:pPr>
            <a:r>
              <a:rPr kumimoji="0" lang="en-IN"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B. Paul, "Sensor based water quality monitoring system," BRAC University, 2018. </a:t>
            </a:r>
          </a:p>
          <a:p>
            <a:pPr marL="342900" marR="0" lvl="0" indent="-342900" algn="just" defTabSz="914400" rtl="0" eaLnBrk="0" fontAlgn="base" latinLnBrk="0" hangingPunct="0">
              <a:lnSpc>
                <a:spcPct val="115000"/>
              </a:lnSpc>
              <a:spcBef>
                <a:spcPct val="0"/>
              </a:spcBef>
              <a:spcAft>
                <a:spcPct val="0"/>
              </a:spcAft>
              <a:buClrTx/>
              <a:buSzTx/>
              <a:buFont typeface="Wingdings" pitchFamily="2" charset="2"/>
              <a:buChar char="§"/>
              <a:defRPr/>
            </a:pPr>
            <a:r>
              <a:rPr kumimoji="0" lang="en-IN"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K. Andersson and M. S. Hossain, "Smart Risk Assessment Systems using Belief-rule-based DSS and WSN Technologies", in 2014 4th International Conference on Wireless Communications, Vehicular Technology, Information Theory and Aerospace and Electronic Systems, VITAE 2014 : Co-located with Global Wireless Summit, Aalborg, Denmark 11-14 May 2014.</a:t>
            </a: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9144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eaLnBrk="1" hangingPunct="1"/>
            <a:r>
              <a:rPr lang="en-US" altLang="en-US" b="1">
                <a:solidFill>
                  <a:srgbClr val="FF0000"/>
                </a:solidFill>
                <a:latin typeface="Times New Roman" pitchFamily="18" charset="0"/>
                <a:ea typeface="Times New Roman" pitchFamily="18" charset="0"/>
              </a:rPr>
              <a:t>References</a:t>
            </a:r>
            <a:endParaRPr lang="en-US" altLang="en-US" b="1">
              <a:solidFill>
                <a:srgbClr val="002060"/>
              </a:solidFill>
              <a:latin typeface="Cambria" panose="02040503050406030204" pitchFamily="18" charset="0"/>
            </a:endParaRPr>
          </a:p>
        </p:txBody>
      </p:sp>
      <p:sp>
        <p:nvSpPr>
          <p:cNvPr id="18435" name="Content Placeholder 2"/>
          <p:cNvSpPr>
            <a:spLocks noGrp="1"/>
          </p:cNvSpPr>
          <p:nvPr>
            <p:ph idx="1"/>
          </p:nvPr>
        </p:nvSpPr>
        <p:spPr>
          <a:xfrm>
            <a:off x="457200" y="762000"/>
            <a:ext cx="8229600" cy="5364163"/>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eaLnBrk="1" hangingPunct="1">
              <a:lnSpc>
                <a:spcPct val="150000"/>
              </a:lnSpc>
              <a:buNone/>
            </a:pPr>
            <a:endParaRPr lang="en-US" altLang="en-US" sz="2400" b="1">
              <a:solidFill>
                <a:srgbClr val="0070C0"/>
              </a:solidFill>
              <a:latin typeface="Cambria" pitchFamily="18" charset="0"/>
            </a:endParaRPr>
          </a:p>
          <a:p>
            <a:pPr lvl="0" algn="just" eaLnBrk="1" hangingPunct="1">
              <a:lnSpc>
                <a:spcPct val="150000"/>
              </a:lnSpc>
              <a:buNone/>
            </a:pPr>
            <a:endParaRPr lang="en-US" altLang="en-US" sz="2400" b="1">
              <a:solidFill>
                <a:srgbClr val="0070C0"/>
              </a:solidFill>
              <a:latin typeface="Cambria" pitchFamily="18" charset="0"/>
            </a:endParaRPr>
          </a:p>
          <a:p>
            <a:pPr lvl="0" eaLnBrk="1" hangingPunct="1"/>
            <a:endParaRPr lang="en-US" altLang="en-US">
              <a:latin typeface="Cambria" pitchFamily="18" charset="0"/>
            </a:endParaRPr>
          </a:p>
          <a:p>
            <a:pPr lvl="0" eaLnBrk="1" hangingPunct="1"/>
            <a:endParaRPr lang="en-US" altLang="en-US">
              <a:latin typeface="Cambria" pitchFamily="18" charset="0"/>
            </a:endParaRPr>
          </a:p>
          <a:p>
            <a:pPr lvl="0" eaLnBrk="1" hangingPunct="1"/>
            <a:endParaRPr lang="en-US" altLang="en-US">
              <a:latin typeface="Cambria" pitchFamily="18" charset="0"/>
            </a:endParaRPr>
          </a:p>
        </p:txBody>
      </p:sp>
      <p:sp>
        <p:nvSpPr>
          <p:cNvPr id="18436" name="Rectangle 20"/>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Content Placeholder 2"/>
          <p:cNvSpPr txBox="1"/>
          <p:nvPr/>
        </p:nvSpPr>
        <p:spPr bwMode="auto">
          <a:xfrm>
            <a:off x="304800" y="609600"/>
            <a:ext cx="8610600" cy="5562600"/>
          </a:xfrm>
          <a:prstGeom prst="rect">
            <a:avLst/>
          </a:prstGeom>
          <a:noFill/>
          <a:ln>
            <a:noFill/>
          </a:ln>
        </p:spPr>
        <p:txBody>
          <a:bodyPr/>
          <a:lstStyle>
            <a:lvl1pPr marL="457200" indent="-457200" eaLnBrk="0" hangingPunct="0">
              <a:spcBef>
                <a:spcPct val="20000"/>
              </a:spcBef>
              <a:buFont typeface="Arial" panose="020B0604020202020204" pitchFamily="34" charset="0"/>
              <a:buChar char="•"/>
              <a:defRPr sz="3200">
                <a:solidFill>
                  <a:schemeClr val="tx1"/>
                </a:solidFill>
                <a:latin typeface="Calibri"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9p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
              <a:defRPr/>
            </a:pPr>
            <a:endParaRPr kumimoji="0" lang="en-US" alt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0" fontAlgn="base" latinLnBrk="0" hangingPunct="0">
              <a:lnSpc>
                <a:spcPct val="115000"/>
              </a:lnSpc>
              <a:spcBef>
                <a:spcPct val="0"/>
              </a:spcBef>
              <a:spcAft>
                <a:spcPct val="0"/>
              </a:spcAft>
              <a:buClrTx/>
              <a:buSzTx/>
              <a:buFont typeface="Wingdings" pitchFamily="2" charset="2"/>
              <a:buChar char="§"/>
              <a:defRPr/>
            </a:pPr>
            <a:r>
              <a:rPr kumimoji="0" lang="en-IN" sz="1800" b="0" i="0" u="none" strike="noStrike" kern="1200" cap="none" spc="0" normalizeH="0" baseline="0" noProof="0">
                <a:ln>
                  <a:noFill/>
                </a:ln>
                <a:solidFill>
                  <a:schemeClr val="tx1"/>
                </a:solidFill>
                <a:effectLst/>
                <a:uLnTx/>
                <a:uFillTx/>
                <a:latin typeface="Calibri" pitchFamily="34" charset="0"/>
                <a:ea typeface="+mn-ea"/>
                <a:cs typeface="Arial" panose="020B0604020202020204" pitchFamily="34" charset="0"/>
              </a:rPr>
              <a:t>K. Andersson and M. S. Hossain, "Heterogeneous Wireless Sensor Networks for Flood Prediction Decision Support Systems", in 2015 IEEE Conference on Computer Communications Workshops (INFOCOM WKSHPS) : 6th IEEE INFOCOM International Workshop on Mobility Management in the Networks of the Future World, 2015, pp. 133–137.</a:t>
            </a:r>
          </a:p>
          <a:p>
            <a:pPr marL="457200" marR="0" lvl="0" indent="-457200" algn="just" defTabSz="914400" rtl="0" eaLnBrk="0" fontAlgn="base" latinLnBrk="0" hangingPunct="0">
              <a:lnSpc>
                <a:spcPct val="115000"/>
              </a:lnSpc>
              <a:spcBef>
                <a:spcPct val="0"/>
              </a:spcBef>
              <a:spcAft>
                <a:spcPct val="0"/>
              </a:spcAft>
              <a:buClrTx/>
              <a:buSzTx/>
              <a:buFont typeface="Wingdings" pitchFamily="2" charset="2"/>
              <a:buChar char="§"/>
              <a:defRPr/>
            </a:pPr>
            <a:r>
              <a:rPr kumimoji="0" lang="en-IN" sz="1800" b="0" i="0" u="none" strike="noStrike" kern="1200" cap="none" spc="0" normalizeH="0" baseline="0" noProof="0">
                <a:ln>
                  <a:noFill/>
                </a:ln>
                <a:solidFill>
                  <a:schemeClr val="tx1"/>
                </a:solidFill>
                <a:effectLst/>
                <a:uLnTx/>
                <a:uFillTx/>
                <a:latin typeface="Calibri" pitchFamily="34" charset="0"/>
                <a:ea typeface="+mn-ea"/>
                <a:cs typeface="Arial" panose="020B0604020202020204" pitchFamily="34" charset="0"/>
              </a:rPr>
              <a:t> S. Thombre, R. U. Islam, K. Andersson, and M. S. Hossain, "Performance Analysis of an IP based Protocol Stack for WSNs", in Proceedings of the 2016 IEEE Conference on Computer Communications Workshops (INFOCOM WKSHPS), 2016, pp. 691–696. </a:t>
            </a:r>
          </a:p>
          <a:p>
            <a:pPr marL="457200" marR="0" lvl="0" indent="-457200" algn="just" defTabSz="914400" rtl="0" eaLnBrk="0" fontAlgn="base" latinLnBrk="0" hangingPunct="0">
              <a:lnSpc>
                <a:spcPct val="115000"/>
              </a:lnSpc>
              <a:spcBef>
                <a:spcPct val="0"/>
              </a:spcBef>
              <a:spcAft>
                <a:spcPct val="0"/>
              </a:spcAft>
              <a:buClrTx/>
              <a:buSzTx/>
              <a:buFont typeface="Wingdings" pitchFamily="2" charset="2"/>
              <a:buChar char="§"/>
              <a:defRPr/>
            </a:pPr>
            <a:r>
              <a:rPr kumimoji="0" lang="en-IN" sz="1800" b="0" i="0" u="none" strike="noStrike" kern="1200" cap="none" spc="0" normalizeH="0" baseline="0" noProof="0">
                <a:ln>
                  <a:noFill/>
                </a:ln>
                <a:solidFill>
                  <a:schemeClr val="tx1"/>
                </a:solidFill>
                <a:effectLst/>
                <a:uLnTx/>
                <a:uFillTx/>
                <a:latin typeface="Calibri" pitchFamily="34" charset="0"/>
                <a:ea typeface="+mn-ea"/>
                <a:cs typeface="Arial" panose="020B0604020202020204" pitchFamily="34" charset="0"/>
              </a:rPr>
              <a:t>M. Z. Abedin, A. S. Chowdhury, M. S. Hossain, K. Andersson, and R. Karim, "An Interoperable IP based WSN for Smart Irrigation Systems", presented at the 14th Annual IEEE Consumer Communications &amp; Networking Conference, Las Vegas, 8-11 January 2017, 2017. </a:t>
            </a:r>
          </a:p>
          <a:p>
            <a:pPr marL="457200" marR="0" lvl="0" indent="-457200" algn="just" defTabSz="914400" rtl="0" eaLnBrk="0" fontAlgn="base" latinLnBrk="0" hangingPunct="0">
              <a:lnSpc>
                <a:spcPct val="115000"/>
              </a:lnSpc>
              <a:spcBef>
                <a:spcPct val="0"/>
              </a:spcBef>
              <a:spcAft>
                <a:spcPct val="0"/>
              </a:spcAft>
              <a:buClrTx/>
              <a:buSzTx/>
              <a:buFont typeface="Wingdings" pitchFamily="2" charset="2"/>
              <a:buChar char="§"/>
              <a:defRPr/>
            </a:pPr>
            <a:r>
              <a:rPr kumimoji="0" lang="en-IN" sz="1800" b="0" i="0" u="none" strike="noStrike" kern="1200" cap="none" spc="0" normalizeH="0" baseline="0" noProof="0">
                <a:ln>
                  <a:noFill/>
                </a:ln>
                <a:solidFill>
                  <a:schemeClr val="tx1"/>
                </a:solidFill>
                <a:effectLst/>
                <a:uLnTx/>
                <a:uFillTx/>
                <a:latin typeface="Calibri" pitchFamily="34" charset="0"/>
                <a:ea typeface="+mn-ea"/>
                <a:cs typeface="Arial" panose="020B0604020202020204" pitchFamily="34" charset="0"/>
              </a:rPr>
              <a:t>M. Z. Abedin, S. Paul, S. Akhter, K. N. E. A. Siddiquee, M. S. Hossain, and K. Andersson, "Selection of Energy Efficient Routing Protocol for Irrigation Enabled by Wireless Sensor Networks", in Proceedings of 2017 IEEE 42nd Conference on Local Computer Networks Workshops, 2017, pp. 75–81.</a:t>
            </a:r>
            <a:endParaRPr kumimoji="0" lang="en-IN"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r>
              <a:rPr kumimoji="0" lang="en-IN"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 </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base" latinLnBrk="0" hangingPunct="1">
              <a:lnSpc>
                <a:spcPct val="100000"/>
              </a:lnSpc>
              <a:spcBef>
                <a:spcPct val="0"/>
              </a:spcBef>
              <a:spcAft>
                <a:spcPct val="0"/>
              </a:spcAft>
              <a:buClrTx/>
              <a:buSzTx/>
              <a:buFontTx/>
              <a:buAutoNum type="arabicPeriod" startAt="4"/>
              <a:defRPr/>
            </a:pP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
        <p:nvSpPr>
          <p:cNvPr id="18438" name="Slide Number Placeholder 7"/>
          <p:cNvSpPr>
            <a:spLocks noGrp="1"/>
          </p:cNvSpPr>
          <p:nvPr>
            <p:ph type="sldNum" idx="12"/>
          </p:nvPr>
        </p:nvSpPr>
        <p:spPr>
          <a:xfrm>
            <a:off x="6553200" y="6356350"/>
            <a:ext cx="2133600" cy="365125"/>
          </a:xfrm>
          <a:prstGeom prst="rect">
            <a:avLst/>
          </a:prstGeom>
          <a:noFill/>
          <a:ln>
            <a:noFill/>
            <a:miter lim="800000"/>
          </a:ln>
        </p:spPr>
        <p:txBody>
          <a:bodyPr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marL="0" lvl="0" indent="0" algn="r" eaLnBrk="1" hangingPunct="1">
              <a:spcBef>
                <a:spcPct val="0"/>
              </a:spcBef>
              <a:buFontTx/>
              <a:buNone/>
            </a:pPr>
            <a:endParaRPr lang="en-US" altLang="en-US" sz="1200" dirty="0">
              <a:solidFill>
                <a:srgbClr val="898989"/>
              </a:solidFill>
              <a:ea typeface="Aria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3162300"/>
            <a:ext cx="8229600" cy="5334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ctr">
              <a:buNone/>
            </a:pPr>
            <a:r>
              <a:rPr lang="en-IN" altLang="en-US" sz="3600" b="1" dirty="0">
                <a:solidFill>
                  <a:srgbClr val="FF0000"/>
                </a:solidFill>
                <a:latin typeface="Times New Roman" pitchFamily="18" charset="0"/>
                <a:ea typeface="Times New Roman" pitchFamily="18" charset="0"/>
              </a:rPr>
              <a:t>Questions &amp; Discussion</a:t>
            </a:r>
            <a:endParaRPr lang="en-US"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2895600"/>
            <a:ext cx="8229600" cy="10668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ctr">
              <a:buNone/>
            </a:pPr>
            <a:r>
              <a:rPr lang="en-IN" altLang="en-US" sz="6000" dirty="0">
                <a:solidFill>
                  <a:srgbClr val="FF0000"/>
                </a:solidFill>
                <a:latin typeface="Times New Roman" pitchFamily="18" charset="0"/>
                <a:ea typeface="Times New Roman" pitchFamily="18" charset="0"/>
              </a:rPr>
              <a:t>THANK YOU</a:t>
            </a:r>
            <a:endParaRPr lang="en-US" altLang="en-US" sz="60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20907"/>
            <a:ext cx="8229600" cy="11430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rPr lang="en-US" altLang="en-US" b="1">
                <a:solidFill>
                  <a:srgbClr val="FF0000"/>
                </a:solidFill>
                <a:latin typeface="Times New Roman" pitchFamily="18" charset="0"/>
                <a:ea typeface="Times New Roman" pitchFamily="18" charset="0"/>
              </a:rPr>
              <a:t>Table of Contents</a:t>
            </a:r>
          </a:p>
        </p:txBody>
      </p:sp>
      <p:sp>
        <p:nvSpPr>
          <p:cNvPr id="4099" name="Content Placeholder 2"/>
          <p:cNvSpPr>
            <a:spLocks noGrp="1"/>
          </p:cNvSpPr>
          <p:nvPr>
            <p:ph idx="1"/>
          </p:nvPr>
        </p:nvSpPr>
        <p:spPr>
          <a:xfrm>
            <a:off x="457200" y="1600200"/>
            <a:ext cx="8229600" cy="4525963"/>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endParaRPr/>
          </a:p>
        </p:txBody>
      </p:sp>
      <p:graphicFrame>
        <p:nvGraphicFramePr>
          <p:cNvPr id="4101" name="Content Placeholder 7"/>
          <p:cNvGraphicFramePr/>
          <p:nvPr>
            <p:extLst>
              <p:ext uri="{D42A27DB-BD31-4B8C-83A1-F6EECF244321}">
                <p14:modId xmlns:p14="http://schemas.microsoft.com/office/powerpoint/2010/main" val="2662688281"/>
              </p:ext>
            </p:extLst>
          </p:nvPr>
        </p:nvGraphicFramePr>
        <p:xfrm>
          <a:off x="457200" y="1053515"/>
          <a:ext cx="8229600" cy="5089782"/>
        </p:xfrm>
        <a:graphic>
          <a:graphicData uri="http://schemas.openxmlformats.org/drawingml/2006/table">
            <a:tbl>
              <a:tblPr/>
              <a:tblGrid>
                <a:gridCol w="1211262">
                  <a:extLst>
                    <a:ext uri="{9D8B030D-6E8A-4147-A177-3AD203B41FA5}">
                      <a16:colId xmlns:a16="http://schemas.microsoft.com/office/drawing/2014/main" val="20000"/>
                    </a:ext>
                  </a:extLst>
                </a:gridCol>
                <a:gridCol w="5792788">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tblGrid>
              <a:tr h="944562">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lang="en-IN" altLang="en-US" sz="2800" b="1">
                          <a:solidFill>
                            <a:srgbClr val="FFFFFF"/>
                          </a:solidFill>
                          <a:latin typeface="Times New Roman" panose="02020603050405020304" pitchFamily="18" charset="0"/>
                          <a:ea typeface="Times New Roman" panose="02020603050405020304" pitchFamily="18" charset="0"/>
                        </a:rPr>
                        <a:t>S.No.</a:t>
                      </a:r>
                    </a:p>
                  </a:txBody>
                  <a:tcPr marT="45699" marB="45699" anchor="ct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lang="en-IN" altLang="en-US" sz="2800" b="1" dirty="0">
                          <a:solidFill>
                            <a:srgbClr val="FFFFFF"/>
                          </a:solidFill>
                          <a:latin typeface="Times New Roman" panose="02020603050405020304" pitchFamily="18" charset="0"/>
                          <a:ea typeface="Times New Roman" panose="02020603050405020304" pitchFamily="18" charset="0"/>
                        </a:rPr>
                        <a:t>Content</a:t>
                      </a:r>
                    </a:p>
                  </a:txBody>
                  <a:tcPr marT="45699" marB="45699" anchor="ct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lang="en-IN" altLang="en-US" sz="2800" b="1">
                          <a:solidFill>
                            <a:srgbClr val="FFFFFF"/>
                          </a:solidFill>
                          <a:latin typeface="Times New Roman" panose="02020603050405020304" pitchFamily="18" charset="0"/>
                          <a:ea typeface="Times New Roman" panose="02020603050405020304" pitchFamily="18" charset="0"/>
                        </a:rPr>
                        <a:t>Slide No.</a:t>
                      </a:r>
                    </a:p>
                  </a:txBody>
                  <a:tcPr marT="45699" marB="45699" anchor="ct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extLst>
                  <a:ext uri="{0D108BD9-81ED-4DB2-BD59-A6C34878D82A}">
                    <a16:rowId xmlns:a16="http://schemas.microsoft.com/office/drawing/2014/main" val="10000"/>
                  </a:ext>
                </a:extLst>
              </a:tr>
              <a:tr h="5175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lang="en-IN" altLang="en-US" sz="2800">
                          <a:solidFill>
                            <a:srgbClr val="000000"/>
                          </a:solidFill>
                          <a:latin typeface="Times New Roman" panose="02020603050405020304" pitchFamily="18" charset="0"/>
                          <a:ea typeface="Times New Roman" panose="02020603050405020304" pitchFamily="18" charset="0"/>
                        </a:rPr>
                        <a:t>1</a:t>
                      </a:r>
                    </a:p>
                  </a:txBody>
                  <a:tcPr marT="45699" marB="45699">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2800" dirty="0">
                          <a:solidFill>
                            <a:srgbClr val="000000"/>
                          </a:solidFill>
                          <a:latin typeface="Times New Roman" panose="02020603050405020304" pitchFamily="18" charset="0"/>
                          <a:ea typeface="Times New Roman" panose="02020603050405020304" pitchFamily="18" charset="0"/>
                        </a:rPr>
                        <a:t>Objectives</a:t>
                      </a:r>
                    </a:p>
                  </a:txBody>
                  <a:tcPr marT="45699" marB="45699">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IN" altLang="en-US" sz="2800">
                        <a:solidFill>
                          <a:srgbClr val="000000"/>
                        </a:solidFill>
                        <a:latin typeface="Times New Roman" panose="02020603050405020304" pitchFamily="18" charset="0"/>
                        <a:ea typeface="Times New Roman" panose="02020603050405020304" pitchFamily="18" charset="0"/>
                      </a:endParaRPr>
                    </a:p>
                  </a:txBody>
                  <a:tcPr marT="45699" marB="45699" anchor="ct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extLst>
                  <a:ext uri="{0D108BD9-81ED-4DB2-BD59-A6C34878D82A}">
                    <a16:rowId xmlns:a16="http://schemas.microsoft.com/office/drawing/2014/main" val="10001"/>
                  </a:ext>
                </a:extLst>
              </a:tr>
              <a:tr h="5175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lang="en-IN" altLang="en-US" sz="2800">
                          <a:solidFill>
                            <a:srgbClr val="000000"/>
                          </a:solidFill>
                          <a:latin typeface="Times New Roman" panose="02020603050405020304" pitchFamily="18" charset="0"/>
                          <a:ea typeface="Times New Roman" panose="02020603050405020304" pitchFamily="18" charset="0"/>
                        </a:rPr>
                        <a:t>2</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lang="en-IN" altLang="en-US" sz="2800">
                          <a:solidFill>
                            <a:srgbClr val="000000"/>
                          </a:solidFill>
                          <a:latin typeface="Times New Roman" panose="02020603050405020304" pitchFamily="18" charset="0"/>
                          <a:ea typeface="Times New Roman" panose="02020603050405020304" pitchFamily="18" charset="0"/>
                        </a:rPr>
                        <a:t>Abstract</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IN" altLang="en-US" sz="2800">
                        <a:solidFill>
                          <a:srgbClr val="000000"/>
                        </a:solidFill>
                        <a:latin typeface="Times New Roman" panose="02020603050405020304" pitchFamily="18" charset="0"/>
                        <a:ea typeface="Times New Roman" panose="02020603050405020304" pitchFamily="18" charset="0"/>
                      </a:endParaRPr>
                    </a:p>
                  </a:txBody>
                  <a:tcPr marT="45699" marB="45699" anchor="ct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extLst>
                  <a:ext uri="{0D108BD9-81ED-4DB2-BD59-A6C34878D82A}">
                    <a16:rowId xmlns:a16="http://schemas.microsoft.com/office/drawing/2014/main" val="10002"/>
                  </a:ext>
                </a:extLst>
              </a:tr>
              <a:tr h="5175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lang="en-IN" altLang="en-US" sz="2800">
                          <a:solidFill>
                            <a:srgbClr val="000000"/>
                          </a:solidFill>
                          <a:latin typeface="Times New Roman" panose="02020603050405020304" pitchFamily="18" charset="0"/>
                          <a:ea typeface="Times New Roman" panose="02020603050405020304" pitchFamily="18" charset="0"/>
                        </a:rPr>
                        <a:t>3</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lang="en-IN" altLang="en-US" sz="2800" dirty="0">
                          <a:solidFill>
                            <a:srgbClr val="000000"/>
                          </a:solidFill>
                          <a:latin typeface="Times New Roman" panose="02020603050405020304" pitchFamily="18" charset="0"/>
                          <a:ea typeface="Times New Roman" panose="02020603050405020304" pitchFamily="18" charset="0"/>
                        </a:rPr>
                        <a:t>Introduction</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IN" altLang="en-US" sz="2800">
                        <a:solidFill>
                          <a:srgbClr val="000000"/>
                        </a:solidFill>
                        <a:latin typeface="Times New Roman" panose="02020603050405020304" pitchFamily="18" charset="0"/>
                        <a:ea typeface="Times New Roman" panose="02020603050405020304" pitchFamily="18" charset="0"/>
                      </a:endParaRPr>
                    </a:p>
                  </a:txBody>
                  <a:tcPr marT="45699" marB="45699" anchor="ct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extLst>
                  <a:ext uri="{0D108BD9-81ED-4DB2-BD59-A6C34878D82A}">
                    <a16:rowId xmlns:a16="http://schemas.microsoft.com/office/drawing/2014/main" val="10003"/>
                  </a:ext>
                </a:extLst>
              </a:tr>
              <a:tr h="5175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lang="en-IN" altLang="en-US" sz="2800">
                          <a:solidFill>
                            <a:srgbClr val="000000"/>
                          </a:solidFill>
                          <a:latin typeface="Times New Roman" panose="02020603050405020304" pitchFamily="18" charset="0"/>
                          <a:ea typeface="Times New Roman" panose="02020603050405020304" pitchFamily="18" charset="0"/>
                        </a:rPr>
                        <a:t>4</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lang="en-IN" altLang="en-US" sz="2800" dirty="0">
                          <a:solidFill>
                            <a:srgbClr val="000000"/>
                          </a:solidFill>
                          <a:latin typeface="Times New Roman" panose="02020603050405020304" pitchFamily="18" charset="0"/>
                          <a:ea typeface="Times New Roman" panose="02020603050405020304" pitchFamily="18" charset="0"/>
                        </a:rPr>
                        <a:t>Literature Survey</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IN" altLang="en-US" sz="2800">
                        <a:solidFill>
                          <a:srgbClr val="000000"/>
                        </a:solidFill>
                        <a:latin typeface="Times New Roman" panose="02020603050405020304" pitchFamily="18" charset="0"/>
                        <a:ea typeface="Times New Roman" panose="02020603050405020304" pitchFamily="18" charset="0"/>
                      </a:endParaRPr>
                    </a:p>
                  </a:txBody>
                  <a:tcPr marT="45699" marB="45699" anchor="ct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extLst>
                  <a:ext uri="{0D108BD9-81ED-4DB2-BD59-A6C34878D82A}">
                    <a16:rowId xmlns:a16="http://schemas.microsoft.com/office/drawing/2014/main" val="10004"/>
                  </a:ext>
                </a:extLst>
              </a:tr>
              <a:tr h="5175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lang="en-IN" altLang="en-US" sz="2800">
                          <a:solidFill>
                            <a:srgbClr val="000000"/>
                          </a:solidFill>
                          <a:latin typeface="Times New Roman" panose="02020603050405020304" pitchFamily="18" charset="0"/>
                          <a:ea typeface="Times New Roman" panose="02020603050405020304" pitchFamily="18" charset="0"/>
                        </a:rPr>
                        <a:t>5</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lang="en-IN" altLang="en-US" sz="2800" dirty="0">
                          <a:solidFill>
                            <a:srgbClr val="000000"/>
                          </a:solidFill>
                          <a:latin typeface="Times New Roman" panose="02020603050405020304" pitchFamily="18" charset="0"/>
                          <a:ea typeface="Times New Roman" panose="02020603050405020304" pitchFamily="18" charset="0"/>
                        </a:rPr>
                        <a:t>Problem  Identification </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IN" altLang="en-US" sz="2800">
                        <a:solidFill>
                          <a:srgbClr val="000000"/>
                        </a:solidFill>
                        <a:latin typeface="Times New Roman" panose="02020603050405020304" pitchFamily="18" charset="0"/>
                        <a:ea typeface="Times New Roman" panose="02020603050405020304" pitchFamily="18" charset="0"/>
                      </a:endParaRPr>
                    </a:p>
                  </a:txBody>
                  <a:tcPr marT="45699" marB="45699" anchor="ct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extLst>
                  <a:ext uri="{0D108BD9-81ED-4DB2-BD59-A6C34878D82A}">
                    <a16:rowId xmlns:a16="http://schemas.microsoft.com/office/drawing/2014/main" val="10005"/>
                  </a:ext>
                </a:extLst>
              </a:tr>
              <a:tr h="5175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lang="en-IN" altLang="en-US" sz="2800">
                          <a:solidFill>
                            <a:srgbClr val="000000"/>
                          </a:solidFill>
                          <a:latin typeface="Times New Roman" panose="02020603050405020304" pitchFamily="18" charset="0"/>
                          <a:ea typeface="Times New Roman" panose="02020603050405020304" pitchFamily="18" charset="0"/>
                        </a:rPr>
                        <a:t>6</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lang="en-IN" altLang="en-US" sz="2800">
                          <a:solidFill>
                            <a:srgbClr val="000000"/>
                          </a:solidFill>
                          <a:latin typeface="Times New Roman" panose="02020603050405020304" pitchFamily="18" charset="0"/>
                          <a:ea typeface="Times New Roman" panose="02020603050405020304" pitchFamily="18" charset="0"/>
                        </a:rPr>
                        <a:t>Block  Diagram </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IN" altLang="en-US" sz="2800">
                        <a:solidFill>
                          <a:srgbClr val="000000"/>
                        </a:solidFill>
                        <a:latin typeface="Times New Roman" panose="02020603050405020304" pitchFamily="18" charset="0"/>
                        <a:ea typeface="Times New Roman" panose="02020603050405020304" pitchFamily="18" charset="0"/>
                      </a:endParaRPr>
                    </a:p>
                  </a:txBody>
                  <a:tcPr marT="45699" marB="45699" anchor="ct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extLst>
                  <a:ext uri="{0D108BD9-81ED-4DB2-BD59-A6C34878D82A}">
                    <a16:rowId xmlns:a16="http://schemas.microsoft.com/office/drawing/2014/main" val="10006"/>
                  </a:ext>
                </a:extLst>
              </a:tr>
              <a:tr h="5175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lang="en-IN" altLang="en-US" sz="2800">
                          <a:solidFill>
                            <a:srgbClr val="000000"/>
                          </a:solidFill>
                          <a:latin typeface="Times New Roman" panose="02020603050405020304" pitchFamily="18" charset="0"/>
                          <a:ea typeface="Times New Roman" panose="02020603050405020304" pitchFamily="18" charset="0"/>
                        </a:rPr>
                        <a:t>7</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lang="en-IN" altLang="en-US" sz="2800" dirty="0">
                          <a:solidFill>
                            <a:srgbClr val="000000"/>
                          </a:solidFill>
                          <a:latin typeface="Times New Roman" panose="02020603050405020304" pitchFamily="18" charset="0"/>
                          <a:ea typeface="Times New Roman" panose="02020603050405020304" pitchFamily="18" charset="0"/>
                        </a:rPr>
                        <a:t>References</a:t>
                      </a: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IN" altLang="en-US" sz="2800" dirty="0">
                        <a:solidFill>
                          <a:srgbClr val="000000"/>
                        </a:solidFill>
                        <a:latin typeface="Times New Roman" panose="02020603050405020304" pitchFamily="18" charset="0"/>
                        <a:ea typeface="Times New Roman" panose="02020603050405020304" pitchFamily="18" charset="0"/>
                      </a:endParaRPr>
                    </a:p>
                  </a:txBody>
                  <a:tcPr marT="45699" marB="45699" anchor="ct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extLst>
                  <a:ext uri="{0D108BD9-81ED-4DB2-BD59-A6C34878D82A}">
                    <a16:rowId xmlns:a16="http://schemas.microsoft.com/office/drawing/2014/main" val="10007"/>
                  </a:ext>
                </a:extLst>
              </a:tr>
              <a:tr h="5175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IN" altLang="en-US" sz="2800">
                        <a:solidFill>
                          <a:srgbClr val="000000"/>
                        </a:solidFill>
                        <a:latin typeface="Times New Roman" panose="02020603050405020304" pitchFamily="18" charset="0"/>
                        <a:ea typeface="Times New Roman" panose="02020603050405020304" pitchFamily="18" charset="0"/>
                      </a:endParaRP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lang="en-IN" altLang="en-US" sz="2800" dirty="0">
                        <a:solidFill>
                          <a:srgbClr val="000000"/>
                        </a:solidFill>
                        <a:latin typeface="Times New Roman" panose="02020603050405020304" pitchFamily="18" charset="0"/>
                        <a:ea typeface="Times New Roman" panose="02020603050405020304" pitchFamily="18" charset="0"/>
                      </a:endParaRPr>
                    </a:p>
                  </a:txBody>
                  <a:tcPr marT="45699" marB="45699">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IN" altLang="en-US" sz="2800" dirty="0">
                        <a:solidFill>
                          <a:srgbClr val="000000"/>
                        </a:solidFill>
                        <a:latin typeface="Times New Roman" panose="02020603050405020304" pitchFamily="18" charset="0"/>
                        <a:ea typeface="Times New Roman" panose="02020603050405020304" pitchFamily="18" charset="0"/>
                      </a:endParaRPr>
                    </a:p>
                  </a:txBody>
                  <a:tcPr marT="45699" marB="45699" anchor="ct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57200" y="1143000"/>
            <a:ext cx="8229600" cy="57150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a:r>
              <a:rPr lang="en-US" altLang="en-US" sz="2400">
                <a:latin typeface="Times New Roman" pitchFamily="18" charset="0"/>
                <a:ea typeface="Times New Roman" pitchFamily="18" charset="0"/>
              </a:rPr>
              <a:t>The main aim is to develop a system for continuous monitoring of river water quality at remote places using wireless sensor networks with low power consumption, low-cost and high detection accuracy pH, conductivity, humiditity level, etc.</a:t>
            </a:r>
          </a:p>
        </p:txBody>
      </p:sp>
      <p:sp>
        <p:nvSpPr>
          <p:cNvPr id="5123" name="Rectangle 15"/>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4" name="Title 6"/>
          <p:cNvSpPr>
            <a:spLocks noGrp="1"/>
          </p:cNvSpPr>
          <p:nvPr>
            <p:ph type="title"/>
          </p:nvPr>
        </p:nvSpPr>
        <p:spPr>
          <a:xfrm>
            <a:off x="457200" y="0"/>
            <a:ext cx="8229600" cy="9906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rPr lang="en-US" altLang="en-US" b="1">
                <a:solidFill>
                  <a:srgbClr val="00B050"/>
                </a:solidFill>
                <a:latin typeface="Times New Roman" pitchFamily="18" charset="0"/>
                <a:ea typeface="Times New Roman" pitchFamily="18" charset="0"/>
              </a:rPr>
              <a:t> </a:t>
            </a:r>
            <a:r>
              <a:rPr lang="en-US" altLang="en-US" b="1">
                <a:solidFill>
                  <a:srgbClr val="FF0000"/>
                </a:solidFill>
                <a:latin typeface="Times New Roman" pitchFamily="18" charset="0"/>
                <a:ea typeface="Times New Roman" pitchFamily="18" charset="0"/>
              </a:rPr>
              <a:t>Objectives</a:t>
            </a:r>
            <a:endParaRPr lang="en-US" altLang="en-US" b="1">
              <a:latin typeface="Times New Roman" panose="02020603050405020304" pitchFamily="18" charset="0"/>
              <a:ea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17513" y="228600"/>
            <a:ext cx="8229600" cy="11430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eaLnBrk="1" hangingPunct="1"/>
            <a:r>
              <a:rPr lang="en-US" altLang="en-US" b="1">
                <a:solidFill>
                  <a:srgbClr val="FF0000"/>
                </a:solidFill>
                <a:latin typeface="Times New Roman" pitchFamily="18" charset="0"/>
                <a:ea typeface="Times New Roman" pitchFamily="18" charset="0"/>
              </a:rPr>
              <a:t>Abstract</a:t>
            </a:r>
          </a:p>
        </p:txBody>
      </p:sp>
      <p:sp>
        <p:nvSpPr>
          <p:cNvPr id="6147" name="Content Placeholder 2"/>
          <p:cNvSpPr>
            <a:spLocks noGrp="1"/>
          </p:cNvSpPr>
          <p:nvPr>
            <p:ph idx="1"/>
          </p:nvPr>
        </p:nvSpPr>
        <p:spPr>
          <a:xfrm>
            <a:off x="565150" y="1981200"/>
            <a:ext cx="8078788" cy="40386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a:r>
              <a:rPr lang="en-US" altLang="en-US" sz="2400">
                <a:latin typeface="Times New Roman" pitchFamily="18" charset="0"/>
                <a:ea typeface="Times New Roman" pitchFamily="18" charset="0"/>
              </a:rPr>
              <a:t>Water is a vital resource for life.however, although most of the planet is covered with water, only a small percentage corresponds to fresh water. Also, a low  percentage of fresh  water corresponds to  drinking water, that  is, water useful for human consumption.</a:t>
            </a:r>
          </a:p>
          <a:p>
            <a:pPr lvl="0" algn="just"/>
            <a:endParaRPr lang="en-US" altLang="en-US" sz="2400">
              <a:latin typeface="Times New Roman" pitchFamily="18" charset="0"/>
              <a:ea typeface="Times New Roman" pitchFamily="18" charset="0"/>
            </a:endParaRPr>
          </a:p>
          <a:p>
            <a:pPr lvl="0" algn="just"/>
            <a:r>
              <a:rPr lang="en-US" altLang="en-US" sz="2400">
                <a:latin typeface="Times New Roman" pitchFamily="18" charset="0"/>
                <a:ea typeface="Times New Roman" pitchFamily="18" charset="0"/>
              </a:rPr>
              <a:t>This paper presents a systematic literature review on the various modern mechanisms to monitor water quality, through the use of technology to take  measurements  of dust particals and PH value.</a:t>
            </a:r>
          </a:p>
        </p:txBody>
      </p:sp>
      <p:sp>
        <p:nvSpPr>
          <p:cNvPr id="6148" name="Rectangle 5"/>
          <p:cNvSpPr/>
          <p:nvPr/>
        </p:nvSpPr>
        <p:spPr>
          <a:xfrm>
            <a:off x="533400" y="12192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1143000"/>
            <a:ext cx="8229600" cy="51054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eaLnBrk="1" hangingPunct="1"/>
            <a:r>
              <a:rPr lang="en-US" altLang="en-US" sz="2800">
                <a:latin typeface="Times New Roman" pitchFamily="18" charset="0"/>
                <a:ea typeface="Times New Roman" pitchFamily="18" charset="0"/>
              </a:rPr>
              <a:t> 	Water  is a  vital resource  for human health.  Although around  71% of the world is covered with  water, only 2.5% corresponds  to fresh  water. In developing countries, 80%  of the  population has  no access  to fresh  water.</a:t>
            </a:r>
          </a:p>
          <a:p>
            <a:pPr lvl="0" algn="just" eaLnBrk="1" hangingPunct="1"/>
            <a:r>
              <a:rPr lang="en-US" altLang="en-US" sz="2800">
                <a:latin typeface="Times New Roman" pitchFamily="18" charset="0"/>
                <a:ea typeface="Times New Roman" pitchFamily="18" charset="0"/>
              </a:rPr>
              <a:t> To ensure that the water quality complies with the required characteristics it is necessary to have systems that monitor the corresponding parameters like PH value , Temperature and validate that they are within the acceptable ranges.</a:t>
            </a:r>
          </a:p>
        </p:txBody>
      </p:sp>
      <p:sp>
        <p:nvSpPr>
          <p:cNvPr id="7171" name="Rectangle 15"/>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2" name="Title 6"/>
          <p:cNvSpPr>
            <a:spLocks noGrp="1"/>
          </p:cNvSpPr>
          <p:nvPr>
            <p:ph type="title"/>
          </p:nvPr>
        </p:nvSpPr>
        <p:spPr>
          <a:xfrm>
            <a:off x="457200" y="0"/>
            <a:ext cx="8229600" cy="9906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rPr lang="en-US" altLang="en-US" b="1">
                <a:solidFill>
                  <a:srgbClr val="00B050"/>
                </a:solidFill>
                <a:latin typeface="Times New Roman" pitchFamily="18" charset="0"/>
                <a:ea typeface="Times New Roman" pitchFamily="18" charset="0"/>
              </a:rPr>
              <a:t> </a:t>
            </a:r>
            <a:r>
              <a:rPr lang="en-US" altLang="en-US" b="1">
                <a:solidFill>
                  <a:srgbClr val="FF0000"/>
                </a:solidFill>
                <a:latin typeface="Times New Roman" pitchFamily="18" charset="0"/>
                <a:ea typeface="Times New Roman" pitchFamily="18" charset="0"/>
              </a:rPr>
              <a:t>Introduction</a:t>
            </a:r>
            <a:endParaRPr lang="en-US" altLang="en-US" b="1">
              <a:latin typeface="Times New Roman" panose="02020603050405020304" pitchFamily="18" charset="0"/>
              <a:ea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143000"/>
            <a:ext cx="8686800" cy="57150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p:txBody>
      </p:sp>
      <p:sp>
        <p:nvSpPr>
          <p:cNvPr id="12291" name="Rectangle 15"/>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Title 6"/>
          <p:cNvSpPr>
            <a:spLocks noGrp="1"/>
          </p:cNvSpPr>
          <p:nvPr>
            <p:ph type="title"/>
          </p:nvPr>
        </p:nvSpPr>
        <p:spPr>
          <a:xfrm>
            <a:off x="457200" y="0"/>
            <a:ext cx="8229600" cy="12192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rPr lang="en-US" altLang="en-US" sz="4000" b="1" i="1">
                <a:solidFill>
                  <a:srgbClr val="FF0000"/>
                </a:solidFill>
                <a:latin typeface="Times New Roman" pitchFamily="18" charset="0"/>
                <a:ea typeface="Times New Roman" pitchFamily="18" charset="0"/>
              </a:rPr>
              <a:t> </a:t>
            </a:r>
            <a:r>
              <a:rPr lang="en-US" altLang="en-US" sz="4000" b="1">
                <a:solidFill>
                  <a:srgbClr val="FF0000"/>
                </a:solidFill>
                <a:latin typeface="Times New Roman" pitchFamily="18" charset="0"/>
                <a:ea typeface="Cambria" pitchFamily="18" charset="0"/>
              </a:rPr>
              <a:t>Literature Survey</a:t>
            </a:r>
          </a:p>
        </p:txBody>
      </p:sp>
      <p:graphicFrame>
        <p:nvGraphicFramePr>
          <p:cNvPr id="12293" name="Table 7"/>
          <p:cNvGraphicFramePr>
            <a:graphicFrameLocks noGrp="1"/>
          </p:cNvGraphicFramePr>
          <p:nvPr/>
        </p:nvGraphicFramePr>
        <p:xfrm>
          <a:off x="381000" y="1219200"/>
          <a:ext cx="8382000" cy="5181600"/>
        </p:xfrm>
        <a:graphic>
          <a:graphicData uri="http://schemas.openxmlformats.org/drawingml/2006/table">
            <a:tbl>
              <a:tblPr/>
              <a:tblGrid>
                <a:gridCol w="1827212">
                  <a:extLst>
                    <a:ext uri="{9D8B030D-6E8A-4147-A177-3AD203B41FA5}">
                      <a16:colId xmlns:a16="http://schemas.microsoft.com/office/drawing/2014/main" val="20000"/>
                    </a:ext>
                  </a:extLst>
                </a:gridCol>
                <a:gridCol w="1512888">
                  <a:extLst>
                    <a:ext uri="{9D8B030D-6E8A-4147-A177-3AD203B41FA5}">
                      <a16:colId xmlns:a16="http://schemas.microsoft.com/office/drawing/2014/main" val="20001"/>
                    </a:ext>
                  </a:extLst>
                </a:gridCol>
                <a:gridCol w="1512888">
                  <a:extLst>
                    <a:ext uri="{9D8B030D-6E8A-4147-A177-3AD203B41FA5}">
                      <a16:colId xmlns:a16="http://schemas.microsoft.com/office/drawing/2014/main" val="20002"/>
                    </a:ext>
                  </a:extLst>
                </a:gridCol>
                <a:gridCol w="3529012">
                  <a:extLst>
                    <a:ext uri="{9D8B030D-6E8A-4147-A177-3AD203B41FA5}">
                      <a16:colId xmlns:a16="http://schemas.microsoft.com/office/drawing/2014/main" val="20003"/>
                    </a:ext>
                  </a:extLst>
                </a:gridCol>
              </a:tblGrid>
              <a:tr h="100647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TITLE</a:t>
                      </a: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AUTHOR </a:t>
                      </a:r>
                    </a:p>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&amp;</a:t>
                      </a:r>
                    </a:p>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 YEAR</a:t>
                      </a: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JOURNAL NAME</a:t>
                      </a: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REMARKS</a:t>
                      </a: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extLst>
                  <a:ext uri="{0D108BD9-81ED-4DB2-BD59-A6C34878D82A}">
                    <a16:rowId xmlns:a16="http://schemas.microsoft.com/office/drawing/2014/main" val="10000"/>
                  </a:ext>
                </a:extLst>
              </a:tr>
              <a:tr h="41751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GB" altLang="en-US">
                        <a:latin typeface="Times New Roman" panose="02020603050405020304" pitchFamily="18" charset="0"/>
                        <a:ea typeface="Times New Roman" panose="02020603050405020304" pitchFamily="18" charset="0"/>
                      </a:endParaRPr>
                    </a:p>
                    <a:p>
                      <a:pPr marL="0" lvl="0" indent="0" algn="ctr" eaLnBrk="1" hangingPunct="1"/>
                      <a:r>
                        <a:rPr lang="en-GB" altLang="en-US">
                          <a:latin typeface="Times New Roman" panose="02020603050405020304" pitchFamily="18" charset="0"/>
                          <a:ea typeface="Times New Roman" panose="02020603050405020304" pitchFamily="18" charset="0"/>
                        </a:rPr>
                        <a:t>Disabled people using DTMF technology</a:t>
                      </a: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GB" altLang="en-US" dirty="0">
                        <a:latin typeface="Times New Roman" panose="02020603050405020304" pitchFamily="18" charset="0"/>
                        <a:ea typeface="Times New Roman" panose="02020603050405020304" pitchFamily="18" charset="0"/>
                      </a:endParaRPr>
                    </a:p>
                    <a:p>
                      <a:pPr marL="0" lvl="0" indent="0" algn="ctr" eaLnBrk="1" hangingPunct="1"/>
                      <a:r>
                        <a:rPr lang="en-GB" altLang="en-US" dirty="0">
                          <a:latin typeface="Times New Roman" panose="02020603050405020304" pitchFamily="18" charset="0"/>
                          <a:ea typeface="Times New Roman" panose="02020603050405020304" pitchFamily="18" charset="0"/>
                        </a:rPr>
                        <a:t>Krishna Kumar &amp; </a:t>
                      </a:r>
                    </a:p>
                    <a:p>
                      <a:pPr marL="0" lvl="0" indent="0" algn="ctr" eaLnBrk="1" hangingPunct="1"/>
                      <a:r>
                        <a:rPr lang="en-GB" altLang="en-US" dirty="0">
                          <a:latin typeface="Times New Roman" panose="02020603050405020304" pitchFamily="18" charset="0"/>
                          <a:ea typeface="Times New Roman" panose="02020603050405020304" pitchFamily="18" charset="0"/>
                        </a:rPr>
                        <a:t>2016</a:t>
                      </a:r>
                      <a:endParaRPr dirty="0">
                        <a:latin typeface="Calibri" panose="020F0502020204030204" pitchFamily="34" charset="0"/>
                      </a:endParaRP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latin typeface="Calibri" panose="020F0502020204030204" pitchFamily="34" charset="0"/>
                      </a:endParaRP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r>
                        <a:rPr lang="en-GB" altLang="en-US" dirty="0">
                          <a:latin typeface="Times New Roman" panose="02020603050405020304" pitchFamily="18" charset="0"/>
                          <a:ea typeface="Times New Roman" panose="02020603050405020304" pitchFamily="18" charset="0"/>
                        </a:rPr>
                        <a:t>This project  doesn’t approaches the work effectively in the problem addressed, where the remote has to be touched by many people. Nowadays, the web need to wound up a typical interface that countless contraptions use to set up will improve the regular daily existence of various people..</a:t>
                      </a:r>
                      <a:endParaRPr dirty="0">
                        <a:latin typeface="Calibri" panose="020F0502020204030204" pitchFamily="34" charset="0"/>
                      </a:endParaRPr>
                    </a:p>
                  </a:txBody>
                  <a:tcPr marT="45713" marB="45713"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143000"/>
            <a:ext cx="8686800" cy="57150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p:txBody>
      </p:sp>
      <p:sp>
        <p:nvSpPr>
          <p:cNvPr id="8195" name="Rectangle 15"/>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6" name="Title 6"/>
          <p:cNvSpPr>
            <a:spLocks noGrp="1"/>
          </p:cNvSpPr>
          <p:nvPr>
            <p:ph type="title"/>
          </p:nvPr>
        </p:nvSpPr>
        <p:spPr>
          <a:xfrm>
            <a:off x="457200" y="0"/>
            <a:ext cx="8229600" cy="12192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rPr lang="en-US" altLang="en-US" sz="4000" b="1" i="1">
                <a:solidFill>
                  <a:srgbClr val="FF0000"/>
                </a:solidFill>
                <a:latin typeface="Times New Roman" pitchFamily="18" charset="0"/>
                <a:ea typeface="Times New Roman" pitchFamily="18" charset="0"/>
              </a:rPr>
              <a:t> </a:t>
            </a:r>
            <a:r>
              <a:rPr lang="en-US" altLang="en-US" sz="4000" b="1">
                <a:solidFill>
                  <a:srgbClr val="FF0000"/>
                </a:solidFill>
                <a:latin typeface="Times New Roman" pitchFamily="18" charset="0"/>
                <a:ea typeface="Cambria" pitchFamily="18" charset="0"/>
              </a:rPr>
              <a:t>Literature Survey</a:t>
            </a:r>
          </a:p>
        </p:txBody>
      </p:sp>
      <p:graphicFrame>
        <p:nvGraphicFramePr>
          <p:cNvPr id="8197" name="Table 7"/>
          <p:cNvGraphicFramePr>
            <a:graphicFrameLocks noGrp="1"/>
          </p:cNvGraphicFramePr>
          <p:nvPr>
            <p:extLst>
              <p:ext uri="{D42A27DB-BD31-4B8C-83A1-F6EECF244321}">
                <p14:modId xmlns:p14="http://schemas.microsoft.com/office/powerpoint/2010/main" val="3828554590"/>
              </p:ext>
            </p:extLst>
          </p:nvPr>
        </p:nvGraphicFramePr>
        <p:xfrm>
          <a:off x="381000" y="1219200"/>
          <a:ext cx="8382000" cy="5480328"/>
        </p:xfrm>
        <a:graphic>
          <a:graphicData uri="http://schemas.openxmlformats.org/drawingml/2006/table">
            <a:tbl>
              <a:tblPr/>
              <a:tblGrid>
                <a:gridCol w="1827212">
                  <a:extLst>
                    <a:ext uri="{9D8B030D-6E8A-4147-A177-3AD203B41FA5}">
                      <a16:colId xmlns:a16="http://schemas.microsoft.com/office/drawing/2014/main" val="20000"/>
                    </a:ext>
                  </a:extLst>
                </a:gridCol>
                <a:gridCol w="1512888">
                  <a:extLst>
                    <a:ext uri="{9D8B030D-6E8A-4147-A177-3AD203B41FA5}">
                      <a16:colId xmlns:a16="http://schemas.microsoft.com/office/drawing/2014/main" val="20001"/>
                    </a:ext>
                  </a:extLst>
                </a:gridCol>
                <a:gridCol w="1512888">
                  <a:extLst>
                    <a:ext uri="{9D8B030D-6E8A-4147-A177-3AD203B41FA5}">
                      <a16:colId xmlns:a16="http://schemas.microsoft.com/office/drawing/2014/main" val="20002"/>
                    </a:ext>
                  </a:extLst>
                </a:gridCol>
                <a:gridCol w="3529012">
                  <a:extLst>
                    <a:ext uri="{9D8B030D-6E8A-4147-A177-3AD203B41FA5}">
                      <a16:colId xmlns:a16="http://schemas.microsoft.com/office/drawing/2014/main" val="20003"/>
                    </a:ext>
                  </a:extLst>
                </a:gridCol>
              </a:tblGrid>
              <a:tr h="1487488">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TITLE</a:t>
                      </a:r>
                    </a:p>
                  </a:txBody>
                  <a:tcPr marT="45700" marB="45700"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AUTHOR </a:t>
                      </a:r>
                    </a:p>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&amp;</a:t>
                      </a:r>
                    </a:p>
                    <a:p>
                      <a:pPr marL="0" lvl="0" indent="0" algn="ctr" eaLnBrk="1" hangingPunct="1"/>
                      <a:r>
                        <a:rPr sz="2000" b="1">
                          <a:solidFill>
                            <a:srgbClr val="00B050"/>
                          </a:solidFill>
                          <a:latin typeface="Times New Roman" panose="02020603050405020304" pitchFamily="18" charset="0"/>
                          <a:ea typeface="Times New Roman" panose="02020603050405020304" pitchFamily="18" charset="0"/>
                        </a:rPr>
                        <a:t> YEAR</a:t>
                      </a:r>
                    </a:p>
                  </a:txBody>
                  <a:tcPr marT="45700" marB="45700"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lang="en-IN" sz="2000" b="1" dirty="0">
                          <a:solidFill>
                            <a:srgbClr val="00B050"/>
                          </a:solidFill>
                          <a:latin typeface="Times New Roman" panose="02020603050405020304" pitchFamily="18" charset="0"/>
                          <a:ea typeface="Times New Roman" panose="02020603050405020304" pitchFamily="18" charset="0"/>
                        </a:rPr>
                        <a:t>JOURNAL NAME</a:t>
                      </a:r>
                    </a:p>
                  </a:txBody>
                  <a:tcPr marT="45700" marB="45700"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2000" b="1" dirty="0">
                          <a:solidFill>
                            <a:srgbClr val="00B050"/>
                          </a:solidFill>
                          <a:latin typeface="Times New Roman" panose="02020603050405020304" pitchFamily="18" charset="0"/>
                          <a:ea typeface="Times New Roman" panose="02020603050405020304" pitchFamily="18" charset="0"/>
                        </a:rPr>
                        <a:t>REMARKS</a:t>
                      </a:r>
                    </a:p>
                  </a:txBody>
                  <a:tcPr marT="45700" marB="45700"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extLst>
                  <a:ext uri="{0D108BD9-81ED-4DB2-BD59-A6C34878D82A}">
                    <a16:rowId xmlns:a16="http://schemas.microsoft.com/office/drawing/2014/main" val="10000"/>
                  </a:ext>
                </a:extLst>
              </a:tr>
              <a:tr h="3992562">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GB" altLang="en-US">
                        <a:latin typeface="Times New Roman" panose="02020603050405020304" pitchFamily="18" charset="0"/>
                        <a:ea typeface="Times New Roman" panose="02020603050405020304" pitchFamily="18" charset="0"/>
                      </a:endParaRPr>
                    </a:p>
                    <a:p>
                      <a:pPr marL="0" lvl="0" indent="0" algn="ctr" eaLnBrk="1" hangingPunct="1"/>
                      <a:r>
                        <a:rPr lang="en-US" altLang="en-US">
                          <a:latin typeface="Times New Roman" panose="02020603050405020304" pitchFamily="18" charset="0"/>
                          <a:ea typeface="Times New Roman" panose="02020603050405020304" pitchFamily="18" charset="0"/>
                        </a:rPr>
                        <a:t>Water Quality Monitoring for Rural Areas-A Sensor Cloud Based </a:t>
                      </a:r>
                    </a:p>
                    <a:p>
                      <a:pPr marL="0" lvl="0" indent="0" algn="ctr" eaLnBrk="1" hangingPunct="1"/>
                      <a:r>
                        <a:rPr lang="en-US" altLang="en-US">
                          <a:latin typeface="Times New Roman" panose="02020603050405020304" pitchFamily="18" charset="0"/>
                          <a:ea typeface="Times New Roman" panose="02020603050405020304" pitchFamily="18" charset="0"/>
                        </a:rPr>
                        <a:t>Economical Project.”</a:t>
                      </a:r>
                    </a:p>
                  </a:txBody>
                  <a:tcPr marT="45700" marB="45700"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GB" altLang="en-US" dirty="0">
                        <a:latin typeface="Times New Roman" panose="02020603050405020304" pitchFamily="18" charset="0"/>
                        <a:ea typeface="Times New Roman" panose="02020603050405020304" pitchFamily="18" charset="0"/>
                      </a:endParaRPr>
                    </a:p>
                    <a:p>
                      <a:pPr marL="0" lvl="0" indent="0" algn="ctr" eaLnBrk="1" hangingPunct="1"/>
                      <a:r>
                        <a:rPr lang="en-GB" altLang="en-US" dirty="0">
                          <a:latin typeface="Times New Roman" panose="02020603050405020304" pitchFamily="18" charset="0"/>
                          <a:ea typeface="Times New Roman" panose="02020603050405020304" pitchFamily="18" charset="0"/>
                        </a:rPr>
                        <a:t>Nikhil </a:t>
                      </a:r>
                      <a:r>
                        <a:rPr lang="en-GB" altLang="en-US" dirty="0" err="1">
                          <a:latin typeface="Times New Roman" panose="02020603050405020304" pitchFamily="18" charset="0"/>
                          <a:ea typeface="Times New Roman" panose="02020603050405020304" pitchFamily="18" charset="0"/>
                        </a:rPr>
                        <a:t>Kedia</a:t>
                      </a:r>
                      <a:r>
                        <a:rPr lang="en-GB" altLang="en-US" dirty="0">
                          <a:latin typeface="Times New Roman" panose="02020603050405020304" pitchFamily="18" charset="0"/>
                          <a:ea typeface="Times New Roman" panose="02020603050405020304" pitchFamily="18" charset="0"/>
                        </a:rPr>
                        <a:t> </a:t>
                      </a:r>
                    </a:p>
                    <a:p>
                      <a:pPr marL="0" lvl="0" indent="0" algn="ctr" eaLnBrk="1" hangingPunct="1"/>
                      <a:r>
                        <a:rPr lang="en-GB" altLang="en-US" dirty="0">
                          <a:latin typeface="Times New Roman" panose="02020603050405020304" pitchFamily="18" charset="0"/>
                          <a:ea typeface="Times New Roman" panose="02020603050405020304" pitchFamily="18" charset="0"/>
                        </a:rPr>
                        <a:t>&amp;</a:t>
                      </a:r>
                    </a:p>
                    <a:p>
                      <a:pPr marL="0" lvl="0" indent="0" algn="ctr" eaLnBrk="1" hangingPunct="1"/>
                      <a:r>
                        <a:rPr lang="en-GB" altLang="en-US" dirty="0">
                          <a:latin typeface="Times New Roman" panose="02020603050405020304" pitchFamily="18" charset="0"/>
                          <a:ea typeface="Times New Roman" panose="02020603050405020304" pitchFamily="18" charset="0"/>
                        </a:rPr>
                        <a:t>2020</a:t>
                      </a:r>
                    </a:p>
                  </a:txBody>
                  <a:tcPr marT="45700" marB="45700"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IN" dirty="0">
                        <a:latin typeface="Calibri" panose="020F0502020204030204" pitchFamily="34" charset="0"/>
                      </a:endParaRPr>
                    </a:p>
                  </a:txBody>
                  <a:tcPr marT="45700" marB="45700"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r>
                        <a:rPr sz="1400" dirty="0">
                          <a:latin typeface="Calibri" panose="020F0502020204030204" pitchFamily="34" charset="0"/>
                        </a:rPr>
                        <a:t>    </a:t>
                      </a:r>
                      <a:r>
                        <a:rPr sz="1600" dirty="0">
                          <a:latin typeface="Times New Roman" panose="02020603050405020304" pitchFamily="18" charset="0"/>
                          <a:ea typeface="Times New Roman" panose="02020603050405020304" pitchFamily="18" charset="0"/>
                        </a:rPr>
                        <a:t>Published in International Conference on Next Generation Computing Technologies Dehradun, India. This paper highlights the entire water quality monitoring methods, sensors, embedded design, and information dissipation procedure, role of government, network operator and villagers in ensuring proper information dissipation. It also explores the Sensor Cloud domain. While automatically improving the water quality is not feasible at this point, efficient use of technology and economic practices can help improve water quality and awareness among people</a:t>
                      </a:r>
                    </a:p>
                  </a:txBody>
                  <a:tcPr marT="45700" marB="45700"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extLst>
                  <a:ext uri="{0D108BD9-81ED-4DB2-BD59-A6C34878D82A}">
                    <a16:rowId xmlns:a16="http://schemas.microsoft.com/office/drawing/2014/main" val="10001"/>
                  </a:ext>
                </a:extLst>
              </a:tr>
            </a:tbl>
          </a:graphicData>
        </a:graphic>
      </p:graphicFrame>
      <p:graphicFrame>
        <p:nvGraphicFramePr>
          <p:cNvPr id="8214" name="Table 8"/>
          <p:cNvGraphicFramePr>
            <a:graphicFrameLocks noGrp="1"/>
          </p:cNvGraphicFramePr>
          <p:nvPr/>
        </p:nvGraphicFramePr>
        <p:xfrm>
          <a:off x="5715000" y="7240588"/>
          <a:ext cx="2982911" cy="365302"/>
        </p:xfrm>
        <a:graphic>
          <a:graphicData uri="http://schemas.openxmlformats.org/drawingml/2006/table">
            <a:tbl>
              <a:tblPr/>
              <a:tblGrid>
                <a:gridCol w="650875">
                  <a:extLst>
                    <a:ext uri="{9D8B030D-6E8A-4147-A177-3AD203B41FA5}">
                      <a16:colId xmlns:a16="http://schemas.microsoft.com/office/drawing/2014/main" val="20000"/>
                    </a:ext>
                  </a:extLst>
                </a:gridCol>
                <a:gridCol w="538162">
                  <a:extLst>
                    <a:ext uri="{9D8B030D-6E8A-4147-A177-3AD203B41FA5}">
                      <a16:colId xmlns:a16="http://schemas.microsoft.com/office/drawing/2014/main" val="20001"/>
                    </a:ext>
                  </a:extLst>
                </a:gridCol>
                <a:gridCol w="538162">
                  <a:extLst>
                    <a:ext uri="{9D8B030D-6E8A-4147-A177-3AD203B41FA5}">
                      <a16:colId xmlns:a16="http://schemas.microsoft.com/office/drawing/2014/main" val="20002"/>
                    </a:ext>
                  </a:extLst>
                </a:gridCol>
                <a:gridCol w="1255712">
                  <a:extLst>
                    <a:ext uri="{9D8B030D-6E8A-4147-A177-3AD203B41FA5}">
                      <a16:colId xmlns:a16="http://schemas.microsoft.com/office/drawing/2014/main" val="20003"/>
                    </a:ext>
                  </a:extLst>
                </a:gridCol>
              </a:tblGrid>
              <a:tr h="3651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GB" altLang="en-US">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endParaRPr>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143000"/>
            <a:ext cx="8686800" cy="57150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p:txBody>
      </p:sp>
      <p:sp>
        <p:nvSpPr>
          <p:cNvPr id="8195" name="Rectangle 15"/>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6" name="Title 6"/>
          <p:cNvSpPr>
            <a:spLocks noGrp="1"/>
          </p:cNvSpPr>
          <p:nvPr>
            <p:ph type="title"/>
          </p:nvPr>
        </p:nvSpPr>
        <p:spPr>
          <a:xfrm>
            <a:off x="457200" y="0"/>
            <a:ext cx="8229600" cy="12192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rPr lang="en-US" altLang="en-US" sz="4000" b="1" i="1">
                <a:solidFill>
                  <a:srgbClr val="FF0000"/>
                </a:solidFill>
                <a:latin typeface="Times New Roman" pitchFamily="18" charset="0"/>
                <a:ea typeface="Times New Roman" pitchFamily="18" charset="0"/>
              </a:rPr>
              <a:t> </a:t>
            </a:r>
            <a:r>
              <a:rPr lang="en-US" altLang="en-US" sz="4000" b="1">
                <a:solidFill>
                  <a:srgbClr val="FF0000"/>
                </a:solidFill>
                <a:latin typeface="Times New Roman" pitchFamily="18" charset="0"/>
                <a:ea typeface="Cambria" pitchFamily="18" charset="0"/>
              </a:rPr>
              <a:t>Literature Survey</a:t>
            </a:r>
          </a:p>
        </p:txBody>
      </p:sp>
      <p:graphicFrame>
        <p:nvGraphicFramePr>
          <p:cNvPr id="8214" name="Table 8"/>
          <p:cNvGraphicFramePr>
            <a:graphicFrameLocks noGrp="1"/>
          </p:cNvGraphicFramePr>
          <p:nvPr/>
        </p:nvGraphicFramePr>
        <p:xfrm>
          <a:off x="5715000" y="7240588"/>
          <a:ext cx="2982911" cy="365302"/>
        </p:xfrm>
        <a:graphic>
          <a:graphicData uri="http://schemas.openxmlformats.org/drawingml/2006/table">
            <a:tbl>
              <a:tblPr/>
              <a:tblGrid>
                <a:gridCol w="650875">
                  <a:extLst>
                    <a:ext uri="{9D8B030D-6E8A-4147-A177-3AD203B41FA5}">
                      <a16:colId xmlns:a16="http://schemas.microsoft.com/office/drawing/2014/main" val="20000"/>
                    </a:ext>
                  </a:extLst>
                </a:gridCol>
                <a:gridCol w="538162">
                  <a:extLst>
                    <a:ext uri="{9D8B030D-6E8A-4147-A177-3AD203B41FA5}">
                      <a16:colId xmlns:a16="http://schemas.microsoft.com/office/drawing/2014/main" val="20001"/>
                    </a:ext>
                  </a:extLst>
                </a:gridCol>
                <a:gridCol w="538162">
                  <a:extLst>
                    <a:ext uri="{9D8B030D-6E8A-4147-A177-3AD203B41FA5}">
                      <a16:colId xmlns:a16="http://schemas.microsoft.com/office/drawing/2014/main" val="20002"/>
                    </a:ext>
                  </a:extLst>
                </a:gridCol>
                <a:gridCol w="1255712">
                  <a:extLst>
                    <a:ext uri="{9D8B030D-6E8A-4147-A177-3AD203B41FA5}">
                      <a16:colId xmlns:a16="http://schemas.microsoft.com/office/drawing/2014/main" val="20003"/>
                    </a:ext>
                  </a:extLst>
                </a:gridCol>
              </a:tblGrid>
              <a:tr h="3651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GB" altLang="en-US">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endParaRPr>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extLst>
                  <a:ext uri="{0D108BD9-81ED-4DB2-BD59-A6C34878D82A}">
                    <a16:rowId xmlns:a16="http://schemas.microsoft.com/office/drawing/2014/main" val="10000"/>
                  </a:ext>
                </a:extLst>
              </a:tr>
            </a:tbl>
          </a:graphicData>
        </a:graphic>
      </p:graphicFrame>
      <p:pic>
        <p:nvPicPr>
          <p:cNvPr id="2" name="Picture 1">
            <a:extLst>
              <a:ext uri="{FF2B5EF4-FFF2-40B4-BE49-F238E27FC236}">
                <a16:creationId xmlns:a16="http://schemas.microsoft.com/office/drawing/2014/main" id="{F56DBEDF-CA2F-17F6-8546-B3F4213C7392}"/>
              </a:ext>
            </a:extLst>
          </p:cNvPr>
          <p:cNvPicPr/>
          <p:nvPr/>
        </p:nvPicPr>
        <p:blipFill rotWithShape="1">
          <a:blip r:embed="rId3"/>
          <a:srcRect l="15152" t="15350" r="16364" b="1700"/>
          <a:stretch/>
        </p:blipFill>
        <p:spPr>
          <a:xfrm>
            <a:off x="381000" y="1143000"/>
            <a:ext cx="8381999" cy="5480328"/>
          </a:xfrm>
          <a:prstGeom prst="rect">
            <a:avLst/>
          </a:prstGeom>
        </p:spPr>
      </p:pic>
      <p:cxnSp>
        <p:nvCxnSpPr>
          <p:cNvPr id="4" name="Straight Connector 3">
            <a:extLst>
              <a:ext uri="{FF2B5EF4-FFF2-40B4-BE49-F238E27FC236}">
                <a16:creationId xmlns:a16="http://schemas.microsoft.com/office/drawing/2014/main" id="{32FB4509-5AEB-4A20-22B1-93C61D6AD930}"/>
              </a:ext>
            </a:extLst>
          </p:cNvPr>
          <p:cNvCxnSpPr>
            <a:cxnSpLocks/>
          </p:cNvCxnSpPr>
          <p:nvPr/>
        </p:nvCxnSpPr>
        <p:spPr>
          <a:xfrm>
            <a:off x="381000" y="1143000"/>
            <a:ext cx="0" cy="548032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2C76BAE-BBEB-6425-955C-DDB918240D18}"/>
              </a:ext>
            </a:extLst>
          </p:cNvPr>
          <p:cNvCxnSpPr>
            <a:cxnSpLocks/>
          </p:cNvCxnSpPr>
          <p:nvPr/>
        </p:nvCxnSpPr>
        <p:spPr>
          <a:xfrm>
            <a:off x="381000" y="6623328"/>
            <a:ext cx="8381999"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F10A6C5-B7EC-5DBD-EF79-47EE174322FF}"/>
              </a:ext>
            </a:extLst>
          </p:cNvPr>
          <p:cNvCxnSpPr/>
          <p:nvPr/>
        </p:nvCxnSpPr>
        <p:spPr>
          <a:xfrm>
            <a:off x="8762999" y="1143000"/>
            <a:ext cx="0" cy="548032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4541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526598" y="1143000"/>
            <a:ext cx="8686800" cy="5715000"/>
          </a:xfrm>
          <a:prstGeom prst="rect">
            <a:avLst/>
          </a:prstGeo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lang="en-US" altLang="en-US" sz="2000" kern="1200">
                <a:solidFill>
                  <a:schemeClr val="tx1"/>
                </a:solidFill>
                <a:latin typeface="+mn-lt"/>
                <a:ea typeface="+mn-ea"/>
                <a:cs typeface="+mn-cs"/>
              </a:defRPr>
            </a:lvl9pPr>
          </a:lstStyle>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a:p>
            <a:pPr lvl="0" algn="just" eaLnBrk="1" hangingPunct="1">
              <a:lnSpc>
                <a:spcPct val="160000"/>
              </a:lnSpc>
              <a:buNone/>
            </a:pPr>
            <a:endParaRPr lang="en-US" altLang="en-US" sz="2000" b="1">
              <a:solidFill>
                <a:srgbClr val="002060"/>
              </a:solidFill>
              <a:latin typeface="Times New Roman" pitchFamily="18" charset="0"/>
              <a:ea typeface="Times New Roman" pitchFamily="18" charset="0"/>
            </a:endParaRPr>
          </a:p>
        </p:txBody>
      </p:sp>
      <p:sp>
        <p:nvSpPr>
          <p:cNvPr id="8195" name="Rectangle 15"/>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6" name="Title 6"/>
          <p:cNvSpPr>
            <a:spLocks noGrp="1"/>
          </p:cNvSpPr>
          <p:nvPr>
            <p:ph type="title"/>
          </p:nvPr>
        </p:nvSpPr>
        <p:spPr>
          <a:xfrm>
            <a:off x="453268" y="-84618"/>
            <a:ext cx="8229600" cy="1219200"/>
          </a:xfrm>
          <a:prstGeom prst="rect">
            <a:avLst/>
          </a:prstGeo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mj-lt"/>
                <a:ea typeface="+mj-ea"/>
                <a:cs typeface="+mj-cs"/>
              </a:defRPr>
            </a:lvl1pPr>
            <a:lvl2pPr algn="ctr" rtl="0" eaLnBrk="0" fontAlgn="base" hangingPunct="0">
              <a:spcBef>
                <a:spcPct val="0"/>
              </a:spcBef>
              <a:spcAft>
                <a:spcPct val="0"/>
              </a:spcAft>
              <a:defRPr lang="en-US" altLang="en-US" sz="4400">
                <a:solidFill>
                  <a:schemeClr val="tx1"/>
                </a:solidFill>
                <a:latin typeface="Calibri" pitchFamily="34" charset="0"/>
              </a:defRPr>
            </a:lvl2pPr>
            <a:lvl3pPr algn="ctr" rtl="0" eaLnBrk="0" fontAlgn="base" hangingPunct="0">
              <a:spcBef>
                <a:spcPct val="0"/>
              </a:spcBef>
              <a:spcAft>
                <a:spcPct val="0"/>
              </a:spcAft>
              <a:defRPr lang="en-US" altLang="en-US" sz="4400">
                <a:solidFill>
                  <a:schemeClr val="tx1"/>
                </a:solidFill>
                <a:latin typeface="Calibri" pitchFamily="34" charset="0"/>
              </a:defRPr>
            </a:lvl3pPr>
            <a:lvl4pPr algn="ctr" rtl="0" eaLnBrk="0" fontAlgn="base" hangingPunct="0">
              <a:spcBef>
                <a:spcPct val="0"/>
              </a:spcBef>
              <a:spcAft>
                <a:spcPct val="0"/>
              </a:spcAft>
              <a:defRPr lang="en-US" altLang="en-US" sz="4400">
                <a:solidFill>
                  <a:schemeClr val="tx1"/>
                </a:solidFill>
                <a:latin typeface="Calibri" pitchFamily="34" charset="0"/>
              </a:defRPr>
            </a:lvl4pPr>
            <a:lvl5pPr algn="ctr" rtl="0" eaLnBrk="0" fontAlgn="base" hangingPunct="0">
              <a:spcBef>
                <a:spcPct val="0"/>
              </a:spcBef>
              <a:spcAft>
                <a:spcPct val="0"/>
              </a:spcAft>
              <a:defRPr lang="en-US" altLang="en-US" sz="4400">
                <a:solidFill>
                  <a:schemeClr val="tx1"/>
                </a:solidFill>
                <a:latin typeface="Calibri" pitchFamily="34" charset="0"/>
              </a:defRPr>
            </a:lvl5pPr>
            <a:lvl6pPr marL="457200" algn="ctr" rtl="0" fontAlgn="base">
              <a:spcBef>
                <a:spcPct val="0"/>
              </a:spcBef>
              <a:spcAft>
                <a:spcPct val="0"/>
              </a:spcAft>
              <a:defRPr lang="en-US" altLang="en-US" sz="4400">
                <a:solidFill>
                  <a:schemeClr val="tx1"/>
                </a:solidFill>
                <a:latin typeface="Calibri" pitchFamily="34" charset="0"/>
              </a:defRPr>
            </a:lvl6pPr>
            <a:lvl7pPr marL="914400" algn="ctr" rtl="0" fontAlgn="base">
              <a:spcBef>
                <a:spcPct val="0"/>
              </a:spcBef>
              <a:spcAft>
                <a:spcPct val="0"/>
              </a:spcAft>
              <a:defRPr lang="en-US" altLang="en-US" sz="4400">
                <a:solidFill>
                  <a:schemeClr val="tx1"/>
                </a:solidFill>
                <a:latin typeface="Calibri" pitchFamily="34" charset="0"/>
              </a:defRPr>
            </a:lvl7pPr>
            <a:lvl8pPr marL="1371600" algn="ctr" rtl="0" fontAlgn="base">
              <a:spcBef>
                <a:spcPct val="0"/>
              </a:spcBef>
              <a:spcAft>
                <a:spcPct val="0"/>
              </a:spcAft>
              <a:defRPr lang="en-US" altLang="en-US" sz="4400">
                <a:solidFill>
                  <a:schemeClr val="tx1"/>
                </a:solidFill>
                <a:latin typeface="Calibri" pitchFamily="34" charset="0"/>
              </a:defRPr>
            </a:lvl8pPr>
            <a:lvl9pPr marL="1828800" algn="ctr" rtl="0" fontAlgn="base">
              <a:spcBef>
                <a:spcPct val="0"/>
              </a:spcBef>
              <a:spcAft>
                <a:spcPct val="0"/>
              </a:spcAft>
              <a:defRPr lang="en-US" altLang="en-US" sz="4400">
                <a:solidFill>
                  <a:schemeClr val="tx1"/>
                </a:solidFill>
                <a:latin typeface="Calibri" pitchFamily="34" charset="0"/>
              </a:defRPr>
            </a:lvl9pPr>
          </a:lstStyle>
          <a:p>
            <a:pPr lvl="0"/>
            <a:r>
              <a:rPr lang="en-US" altLang="en-US" sz="4000" b="1" i="1">
                <a:solidFill>
                  <a:srgbClr val="FF0000"/>
                </a:solidFill>
                <a:latin typeface="Times New Roman" pitchFamily="18" charset="0"/>
                <a:ea typeface="Times New Roman" pitchFamily="18" charset="0"/>
              </a:rPr>
              <a:t> </a:t>
            </a:r>
            <a:r>
              <a:rPr lang="en-US" altLang="en-US" sz="4000" b="1">
                <a:solidFill>
                  <a:srgbClr val="FF0000"/>
                </a:solidFill>
                <a:latin typeface="Times New Roman" pitchFamily="18" charset="0"/>
                <a:ea typeface="Cambria" pitchFamily="18" charset="0"/>
              </a:rPr>
              <a:t>Literature Survey</a:t>
            </a:r>
          </a:p>
        </p:txBody>
      </p:sp>
      <p:graphicFrame>
        <p:nvGraphicFramePr>
          <p:cNvPr id="8214" name="Table 8"/>
          <p:cNvGraphicFramePr>
            <a:graphicFrameLocks noGrp="1"/>
          </p:cNvGraphicFramePr>
          <p:nvPr/>
        </p:nvGraphicFramePr>
        <p:xfrm>
          <a:off x="5715000" y="7240588"/>
          <a:ext cx="2982911" cy="365302"/>
        </p:xfrm>
        <a:graphic>
          <a:graphicData uri="http://schemas.openxmlformats.org/drawingml/2006/table">
            <a:tbl>
              <a:tblPr/>
              <a:tblGrid>
                <a:gridCol w="650875">
                  <a:extLst>
                    <a:ext uri="{9D8B030D-6E8A-4147-A177-3AD203B41FA5}">
                      <a16:colId xmlns:a16="http://schemas.microsoft.com/office/drawing/2014/main" val="20000"/>
                    </a:ext>
                  </a:extLst>
                </a:gridCol>
                <a:gridCol w="538162">
                  <a:extLst>
                    <a:ext uri="{9D8B030D-6E8A-4147-A177-3AD203B41FA5}">
                      <a16:colId xmlns:a16="http://schemas.microsoft.com/office/drawing/2014/main" val="20001"/>
                    </a:ext>
                  </a:extLst>
                </a:gridCol>
                <a:gridCol w="538162">
                  <a:extLst>
                    <a:ext uri="{9D8B030D-6E8A-4147-A177-3AD203B41FA5}">
                      <a16:colId xmlns:a16="http://schemas.microsoft.com/office/drawing/2014/main" val="20002"/>
                    </a:ext>
                  </a:extLst>
                </a:gridCol>
                <a:gridCol w="1255712">
                  <a:extLst>
                    <a:ext uri="{9D8B030D-6E8A-4147-A177-3AD203B41FA5}">
                      <a16:colId xmlns:a16="http://schemas.microsoft.com/office/drawing/2014/main" val="20003"/>
                    </a:ext>
                  </a:extLst>
                </a:gridCol>
              </a:tblGrid>
              <a:tr h="365125">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lang="en-GB" altLang="en-US">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endParaRPr>
                        <a:latin typeface="Times New Roman" panose="02020603050405020304" pitchFamily="18" charset="0"/>
                        <a:ea typeface="Times New Roman" panose="02020603050405020304" pitchFamily="18" charset="0"/>
                      </a:endParaRPr>
                    </a:p>
                  </a:txBody>
                  <a:tcPr marL="91435" marR="91435" marT="45491" marB="45491" anchor="ctr">
                    <a:lnL w="12700">
                      <a:solidFill>
                        <a:schemeClr val="tx1"/>
                      </a:solidFill>
                      <a:miter lim="800000"/>
                    </a:lnL>
                    <a:lnR w="12700">
                      <a:solidFill>
                        <a:schemeClr val="tx1"/>
                      </a:solidFill>
                      <a:miter lim="800000"/>
                    </a:lnR>
                    <a:lnT w="12700">
                      <a:solidFill>
                        <a:schemeClr val="tx1"/>
                      </a:solidFill>
                      <a:miter lim="800000"/>
                    </a:lnT>
                    <a:lnB w="12700">
                      <a:solidFill>
                        <a:schemeClr val="tx1"/>
                      </a:solidFill>
                      <a:miter lim="800000"/>
                    </a:lnB>
                    <a:noFill/>
                  </a:tcPr>
                </a:tc>
                <a:extLst>
                  <a:ext uri="{0D108BD9-81ED-4DB2-BD59-A6C34878D82A}">
                    <a16:rowId xmlns:a16="http://schemas.microsoft.com/office/drawing/2014/main" val="10000"/>
                  </a:ext>
                </a:extLst>
              </a:tr>
            </a:tbl>
          </a:graphicData>
        </a:graphic>
      </p:graphicFrame>
      <p:cxnSp>
        <p:nvCxnSpPr>
          <p:cNvPr id="4" name="Straight Connector 3">
            <a:extLst>
              <a:ext uri="{FF2B5EF4-FFF2-40B4-BE49-F238E27FC236}">
                <a16:creationId xmlns:a16="http://schemas.microsoft.com/office/drawing/2014/main" id="{32FB4509-5AEB-4A20-22B1-93C61D6AD930}"/>
              </a:ext>
            </a:extLst>
          </p:cNvPr>
          <p:cNvCxnSpPr>
            <a:cxnSpLocks/>
          </p:cNvCxnSpPr>
          <p:nvPr/>
        </p:nvCxnSpPr>
        <p:spPr>
          <a:xfrm>
            <a:off x="528309" y="1052739"/>
            <a:ext cx="0" cy="5570589"/>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2C76BAE-BBEB-6425-955C-DDB918240D18}"/>
              </a:ext>
            </a:extLst>
          </p:cNvPr>
          <p:cNvCxnSpPr>
            <a:cxnSpLocks/>
          </p:cNvCxnSpPr>
          <p:nvPr/>
        </p:nvCxnSpPr>
        <p:spPr>
          <a:xfrm>
            <a:off x="526598" y="6623328"/>
            <a:ext cx="8246580"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E58B2D42-95CC-F884-5568-740AC597C8A6}"/>
              </a:ext>
            </a:extLst>
          </p:cNvPr>
          <p:cNvPicPr/>
          <p:nvPr/>
        </p:nvPicPr>
        <p:blipFill rotWithShape="1">
          <a:blip r:embed="rId3"/>
          <a:srcRect l="15658" t="15350" r="16064" b="10101"/>
          <a:stretch/>
        </p:blipFill>
        <p:spPr>
          <a:xfrm>
            <a:off x="543578" y="1052739"/>
            <a:ext cx="8229600" cy="5570589"/>
          </a:xfrm>
          <a:prstGeom prst="rect">
            <a:avLst/>
          </a:prstGeom>
        </p:spPr>
      </p:pic>
      <p:cxnSp>
        <p:nvCxnSpPr>
          <p:cNvPr id="10" name="Straight Connector 9">
            <a:extLst>
              <a:ext uri="{FF2B5EF4-FFF2-40B4-BE49-F238E27FC236}">
                <a16:creationId xmlns:a16="http://schemas.microsoft.com/office/drawing/2014/main" id="{A8BBCE2F-C08B-9A53-D0A1-D5DB1833E627}"/>
              </a:ext>
            </a:extLst>
          </p:cNvPr>
          <p:cNvCxnSpPr>
            <a:cxnSpLocks/>
          </p:cNvCxnSpPr>
          <p:nvPr/>
        </p:nvCxnSpPr>
        <p:spPr>
          <a:xfrm>
            <a:off x="528309" y="1038336"/>
            <a:ext cx="8244869" cy="1440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606241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3378</TotalTime>
  <Words>1250</Words>
  <Application>Microsoft Office PowerPoint</Application>
  <PresentationFormat>On-screen Show (4:3)</PresentationFormat>
  <Paragraphs>232</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vt:lpstr>
      <vt:lpstr>Times New Roman</vt:lpstr>
      <vt:lpstr>Wingdings</vt:lpstr>
      <vt:lpstr>Office Theme</vt:lpstr>
      <vt:lpstr>PowerPoint Presentation</vt:lpstr>
      <vt:lpstr>Table of Contents</vt:lpstr>
      <vt:lpstr> Objectives</vt:lpstr>
      <vt:lpstr>Abstract</vt:lpstr>
      <vt:lpstr> Introduction</vt:lpstr>
      <vt:lpstr> Literature Survey</vt:lpstr>
      <vt:lpstr> Literature Survey</vt:lpstr>
      <vt:lpstr> Literature Survey</vt:lpstr>
      <vt:lpstr> Literature Survey</vt:lpstr>
      <vt:lpstr> Literature Survey</vt:lpstr>
      <vt:lpstr> Literature Survey</vt:lpstr>
      <vt:lpstr> Literature Survey</vt:lpstr>
      <vt:lpstr> Literature Survey</vt:lpstr>
      <vt:lpstr> Problem  Identification </vt:lpstr>
      <vt:lpstr> Block  Diagram </vt:lpstr>
      <vt:lpstr>References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and Testing of Suitable Banana Residues for Production of Paper and Paper Products to Generate Additional Income of Banana Farmers in Trichy District</dc:title>
  <dc:creator>R &amp; D</dc:creator>
  <cp:lastModifiedBy>SAJITHA</cp:lastModifiedBy>
  <cp:revision>390</cp:revision>
  <dcterms:created xsi:type="dcterms:W3CDTF">2006-08-16T00:00:00Z</dcterms:created>
  <dcterms:modified xsi:type="dcterms:W3CDTF">2022-10-07T10:09:14Z</dcterms:modified>
</cp:coreProperties>
</file>