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18615"/>
            <a:ext cx="5728335" cy="646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DEVELOPMENT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DELIVERY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SPRINT-3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12700" marR="795655">
              <a:lnSpc>
                <a:spcPct val="110100"/>
              </a:lnSpc>
            </a:pP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Efficient</a:t>
            </a:r>
            <a:r>
              <a:rPr sz="1800" u="heavy" spc="-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and</a:t>
            </a:r>
            <a:r>
              <a:rPr sz="1800" u="heavy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Secure</a:t>
            </a:r>
            <a:r>
              <a:rPr sz="1800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Operation </a:t>
            </a:r>
            <a:r>
              <a:rPr sz="1800" u="heavy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with</a:t>
            </a:r>
            <a:r>
              <a:rPr sz="1800" u="heavy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Better</a:t>
            </a:r>
            <a:r>
              <a:rPr sz="1800" u="heavy" spc="-3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Passenger </a:t>
            </a:r>
            <a:r>
              <a:rPr sz="1800" spc="-3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Experience:</a:t>
            </a:r>
            <a:endParaRPr sz="1800">
              <a:latin typeface="Calibri"/>
              <a:cs typeface="Calibri"/>
            </a:endParaRPr>
          </a:p>
          <a:p>
            <a:pPr marL="12700" marR="8890" indent="457200">
              <a:lnSpc>
                <a:spcPct val="125000"/>
              </a:lnSpc>
              <a:spcBef>
                <a:spcPts val="944"/>
              </a:spcBef>
            </a:pPr>
            <a:r>
              <a:rPr sz="1600" dirty="0">
                <a:latin typeface="Calibri"/>
                <a:cs typeface="Calibri"/>
              </a:rPr>
              <a:t>Trams and </a:t>
            </a:r>
            <a:r>
              <a:rPr sz="1600" spc="-5" dirty="0">
                <a:latin typeface="Calibri"/>
                <a:cs typeface="Calibri"/>
              </a:rPr>
              <a:t>trains are an indispensable part of </a:t>
            </a:r>
            <a:r>
              <a:rPr sz="1600" dirty="0">
                <a:latin typeface="Calibri"/>
                <a:cs typeface="Calibri"/>
              </a:rPr>
              <a:t>urban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transportation.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continuous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waves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urbanization,</a:t>
            </a:r>
            <a:r>
              <a:rPr sz="1600" spc="5" dirty="0">
                <a:latin typeface="Calibri"/>
                <a:cs typeface="Calibri"/>
              </a:rPr>
              <a:t> 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required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that operation </a:t>
            </a:r>
            <a:r>
              <a:rPr sz="1600" spc="5" dirty="0">
                <a:latin typeface="Calibri"/>
                <a:cs typeface="Calibri"/>
              </a:rPr>
              <a:t>of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rail </a:t>
            </a:r>
            <a:r>
              <a:rPr sz="1600" spc="-5" dirty="0">
                <a:latin typeface="Calibri"/>
                <a:cs typeface="Calibri"/>
              </a:rPr>
              <a:t>transit </a:t>
            </a:r>
            <a:r>
              <a:rPr sz="1600" dirty="0">
                <a:latin typeface="Calibri"/>
                <a:cs typeface="Calibri"/>
              </a:rPr>
              <a:t>system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dirty="0">
                <a:latin typeface="Calibri"/>
                <a:cs typeface="Calibri"/>
              </a:rPr>
              <a:t>more </a:t>
            </a:r>
            <a:r>
              <a:rPr sz="1600" spc="-5" dirty="0">
                <a:latin typeface="Calibri"/>
                <a:cs typeface="Calibri"/>
              </a:rPr>
              <a:t>intelligent 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efficient.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those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vehicles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run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separate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closed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tracks,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railways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entail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number of challenges </a:t>
            </a:r>
            <a:r>
              <a:rPr sz="1600" dirty="0">
                <a:latin typeface="Calibri"/>
                <a:cs typeface="Calibri"/>
              </a:rPr>
              <a:t>and risks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terms </a:t>
            </a:r>
            <a:r>
              <a:rPr sz="1600" spc="-5" dirty="0">
                <a:latin typeface="Calibri"/>
                <a:cs typeface="Calibri"/>
              </a:rPr>
              <a:t>of security and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management,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engines,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doors,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fire</a:t>
            </a:r>
            <a:r>
              <a:rPr sz="1600" spc="-5" dirty="0">
                <a:latin typeface="Calibri"/>
                <a:cs typeface="Calibri"/>
              </a:rPr>
              <a:t> control,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well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vibration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electromagnetic disturbance. Making sure everything </a:t>
            </a:r>
            <a:r>
              <a:rPr sz="1600" spc="-10" dirty="0">
                <a:latin typeface="Calibri"/>
                <a:cs typeface="Calibri"/>
              </a:rPr>
              <a:t>is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good </a:t>
            </a:r>
            <a:r>
              <a:rPr sz="1600" spc="-5" dirty="0">
                <a:latin typeface="Calibri"/>
                <a:cs typeface="Calibri"/>
              </a:rPr>
              <a:t>order can be </a:t>
            </a:r>
            <a:r>
              <a:rPr sz="1600" dirty="0">
                <a:latin typeface="Calibri"/>
                <a:cs typeface="Calibri"/>
              </a:rPr>
              <a:t>a major </a:t>
            </a:r>
            <a:r>
              <a:rPr sz="1600" spc="-5" dirty="0">
                <a:latin typeface="Calibri"/>
                <a:cs typeface="Calibri"/>
              </a:rPr>
              <a:t>challenge. </a:t>
            </a:r>
            <a:r>
              <a:rPr sz="1600" dirty="0">
                <a:latin typeface="Calibri"/>
                <a:cs typeface="Calibri"/>
              </a:rPr>
              <a:t>Danger must </a:t>
            </a:r>
            <a:r>
              <a:rPr sz="1600" spc="-5" dirty="0">
                <a:latin typeface="Calibri"/>
                <a:cs typeface="Calibri"/>
              </a:rPr>
              <a:t>be identified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5" dirty="0">
                <a:latin typeface="Calibri"/>
                <a:cs typeface="Calibri"/>
              </a:rPr>
              <a:t> possible,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accidents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 </a:t>
            </a:r>
            <a:r>
              <a:rPr sz="1600" spc="-5" dirty="0">
                <a:latin typeface="Calibri"/>
                <a:cs typeface="Calibri"/>
              </a:rPr>
              <a:t>not</a:t>
            </a:r>
            <a:r>
              <a:rPr sz="1600" spc="-10" dirty="0">
                <a:latin typeface="Calibri"/>
                <a:cs typeface="Calibri"/>
              </a:rPr>
              <a:t> only </a:t>
            </a:r>
            <a:r>
              <a:rPr sz="1600" spc="-5" dirty="0">
                <a:latin typeface="Calibri"/>
                <a:cs typeface="Calibri"/>
              </a:rPr>
              <a:t>revenue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losses, </a:t>
            </a:r>
            <a:r>
              <a:rPr sz="1600" spc="-5" dirty="0">
                <a:latin typeface="Calibri"/>
                <a:cs typeface="Calibri"/>
              </a:rPr>
              <a:t>but </a:t>
            </a:r>
            <a:r>
              <a:rPr sz="1600" dirty="0">
                <a:latin typeface="Calibri"/>
                <a:cs typeface="Calibri"/>
              </a:rPr>
              <a:t> more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importantly,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life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security.</a:t>
            </a:r>
            <a:endParaRPr sz="1600">
              <a:latin typeface="Calibri"/>
              <a:cs typeface="Calibri"/>
            </a:endParaRPr>
          </a:p>
          <a:p>
            <a:pPr marL="12700" marR="408940" indent="457200">
              <a:lnSpc>
                <a:spcPct val="125000"/>
              </a:lnSpc>
            </a:pPr>
            <a:r>
              <a:rPr sz="1600" spc="-5" dirty="0">
                <a:latin typeface="Calibri"/>
                <a:cs typeface="Calibri"/>
              </a:rPr>
              <a:t>Meanwhile, with </a:t>
            </a:r>
            <a:r>
              <a:rPr sz="1600" dirty="0">
                <a:latin typeface="Calibri"/>
                <a:cs typeface="Calibri"/>
              </a:rPr>
              <a:t>a large </a:t>
            </a:r>
            <a:r>
              <a:rPr sz="1600" spc="-5" dirty="0">
                <a:latin typeface="Calibri"/>
                <a:cs typeface="Calibri"/>
              </a:rPr>
              <a:t>amount of </a:t>
            </a:r>
            <a:r>
              <a:rPr sz="1600" spc="5" dirty="0">
                <a:latin typeface="Calibri"/>
                <a:cs typeface="Calibri"/>
              </a:rPr>
              <a:t>time </a:t>
            </a:r>
            <a:r>
              <a:rPr sz="1600" spc="-5" dirty="0">
                <a:latin typeface="Calibri"/>
                <a:cs typeface="Calibri"/>
              </a:rPr>
              <a:t>spent on the </a:t>
            </a:r>
            <a:r>
              <a:rPr sz="1600" dirty="0">
                <a:latin typeface="Calibri"/>
                <a:cs typeface="Calibri"/>
              </a:rPr>
              <a:t>way,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travel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expected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be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5" dirty="0">
                <a:latin typeface="Calibri"/>
                <a:cs typeface="Calibri"/>
              </a:rPr>
              <a:t> only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convenient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pleasant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especially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IOT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era where everything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should</a:t>
            </a:r>
            <a:r>
              <a:rPr sz="1600" spc="-5" dirty="0">
                <a:latin typeface="Calibri"/>
                <a:cs typeface="Calibri"/>
              </a:rPr>
              <a:t> be</a:t>
            </a:r>
            <a:endParaRPr sz="1600">
              <a:latin typeface="Calibri"/>
              <a:cs typeface="Calibri"/>
            </a:endParaRPr>
          </a:p>
          <a:p>
            <a:pPr marL="12700" marR="174625">
              <a:lnSpc>
                <a:spcPct val="125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connected. Better passenger experience is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key to success in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increasingly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fierce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market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competition.</a:t>
            </a:r>
            <a:endParaRPr sz="1600">
              <a:latin typeface="Calibri"/>
              <a:cs typeface="Calibri"/>
            </a:endParaRPr>
          </a:p>
          <a:p>
            <a:pPr marL="12700" marR="5080" indent="457200">
              <a:lnSpc>
                <a:spcPts val="24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Thus, a </a:t>
            </a:r>
            <a:r>
              <a:rPr sz="1600" spc="-5" dirty="0">
                <a:latin typeface="Calibri"/>
                <a:cs typeface="Calibri"/>
              </a:rPr>
              <a:t>full-functional communications </a:t>
            </a:r>
            <a:r>
              <a:rPr sz="1600" spc="-10" dirty="0">
                <a:latin typeface="Calibri"/>
                <a:cs typeface="Calibri"/>
              </a:rPr>
              <a:t>system </a:t>
            </a:r>
            <a:r>
              <a:rPr sz="1600" spc="-5" dirty="0">
                <a:latin typeface="Calibri"/>
                <a:cs typeface="Calibri"/>
              </a:rPr>
              <a:t>is needed for rail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transportation.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03580"/>
              </p:ext>
            </p:extLst>
          </p:nvPr>
        </p:nvGraphicFramePr>
        <p:xfrm>
          <a:off x="783640" y="731773"/>
          <a:ext cx="5732779" cy="56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TEAM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48DA4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PNT2022TMID</a:t>
                      </a:r>
                      <a:r>
                        <a:rPr lang="en-US" sz="1600" b="1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25992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348D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5">
                <a:tc>
                  <a:txBody>
                    <a:bodyPr/>
                    <a:lstStyle/>
                    <a:p>
                      <a:pPr marL="139700">
                        <a:lnSpc>
                          <a:spcPts val="1900"/>
                        </a:lnSpc>
                        <a:spcBef>
                          <a:spcPts val="175"/>
                        </a:spcBef>
                      </a:pPr>
                      <a:r>
                        <a:rPr sz="1600" b="1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b="1" spc="-65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1900"/>
                        </a:lnSpc>
                        <a:spcBef>
                          <a:spcPts val="175"/>
                        </a:spcBef>
                      </a:pPr>
                      <a:r>
                        <a:rPr sz="1600" b="1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SMART</a:t>
                      </a:r>
                      <a:r>
                        <a:rPr sz="1600" b="1" spc="-60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SOLUTIONS</a:t>
                      </a:r>
                      <a:r>
                        <a:rPr sz="1600" b="1" spc="-50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b="1" spc="-30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48DA4"/>
                          </a:solidFill>
                          <a:latin typeface="Calibri"/>
                          <a:cs typeface="Calibri"/>
                        </a:rPr>
                        <a:t>RAILWAYS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5002"/>
            <a:ext cx="436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Hand’s</a:t>
            </a:r>
            <a:r>
              <a:rPr sz="1800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Connectivity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Rail</a:t>
            </a:r>
            <a:r>
              <a:rPr sz="18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Transit: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35" y="1858009"/>
            <a:ext cx="5582030" cy="2867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guru hemanth</cp:lastModifiedBy>
  <cp:revision>1</cp:revision>
  <dcterms:created xsi:type="dcterms:W3CDTF">2022-11-11T08:27:03Z</dcterms:created>
  <dcterms:modified xsi:type="dcterms:W3CDTF">2022-11-11T08:27:48Z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2022-11-11T00:00:00Z</vt:filetime>
  </property>
</Properties>
</file>