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335" y="892810"/>
            <a:ext cx="5029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alibri"/>
                <a:cs typeface="Calibri"/>
              </a:rPr>
              <a:t>PROJECT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DEVELOPMENT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DELIVERY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SPRINT-4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6453"/>
              </p:ext>
            </p:extLst>
          </p:nvPr>
        </p:nvGraphicFramePr>
        <p:xfrm>
          <a:off x="707440" y="1597787"/>
          <a:ext cx="6160134" cy="729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7">
                <a:tc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25"/>
                        </a:lnSpc>
                      </a:pPr>
                      <a:r>
                        <a:rPr sz="1400" spc="-5" dirty="0">
                          <a:solidFill>
                            <a:srgbClr val="202020"/>
                          </a:solidFill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400" spc="-5" dirty="0">
                          <a:solidFill>
                            <a:srgbClr val="202020"/>
                          </a:solidFill>
                          <a:latin typeface="Calibri"/>
                          <a:cs typeface="Calibri"/>
                        </a:rPr>
                        <a:t>25992</a:t>
                      </a:r>
                    </a:p>
                    <a:p>
                      <a:pPr marL="85090">
                        <a:lnSpc>
                          <a:spcPts val="1625"/>
                        </a:lnSpc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87">
                <a:tc>
                  <a:txBody>
                    <a:bodyPr/>
                    <a:lstStyle/>
                    <a:p>
                      <a:pPr marL="81915">
                        <a:lnSpc>
                          <a:spcPts val="167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6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SOLUTIONS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RAILWAYS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2860" y="2533531"/>
            <a:ext cx="5788660" cy="661225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dirty="0">
                <a:latin typeface="Calibri"/>
                <a:cs typeface="Calibri"/>
              </a:rPr>
              <a:t>Market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Overview:</a:t>
            </a:r>
            <a:endParaRPr sz="1800">
              <a:latin typeface="Calibri"/>
              <a:cs typeface="Calibri"/>
            </a:endParaRPr>
          </a:p>
          <a:p>
            <a:pPr marL="12700" marR="5080" indent="454025" algn="just">
              <a:lnSpc>
                <a:spcPct val="104600"/>
              </a:lnSpc>
              <a:spcBef>
                <a:spcPts val="565"/>
              </a:spcBef>
            </a:pP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growing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applications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IOT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technologies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well as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cloud-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based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services</a:t>
            </a:r>
            <a:r>
              <a:rPr sz="1400" spc="1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1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various</a:t>
            </a:r>
            <a:r>
              <a:rPr sz="1400" spc="1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industries</a:t>
            </a:r>
            <a:r>
              <a:rPr sz="1400" spc="1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have</a:t>
            </a:r>
            <a:r>
              <a:rPr sz="1400" spc="1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raised</a:t>
            </a:r>
            <a:r>
              <a:rPr sz="1400" spc="1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15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demand</a:t>
            </a:r>
            <a:r>
              <a:rPr sz="1400" spc="1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for</a:t>
            </a:r>
            <a:r>
              <a:rPr sz="1400" spc="1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smart</a:t>
            </a:r>
            <a:r>
              <a:rPr sz="1400" spc="1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railways</a:t>
            </a:r>
            <a:r>
              <a:rPr sz="1400" spc="1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so</a:t>
            </a:r>
            <a:r>
              <a:rPr sz="1400" spc="1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as </a:t>
            </a:r>
            <a:r>
              <a:rPr sz="1400" spc="-3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integrate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new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generation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services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solutions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for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their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operation.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Moreover,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contribution of information and communications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technology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smart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railways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further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gives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rise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efficient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modern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forms</a:t>
            </a:r>
            <a:r>
              <a:rPr sz="1400" spc="3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of 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transportation.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12700" marR="13970" indent="316865" algn="just">
              <a:lnSpc>
                <a:spcPct val="104800"/>
              </a:lnSpc>
            </a:pP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global smart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railways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was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valued at USD 14,328.9 million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2018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 projected to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reach USD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48,778.1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million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by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end of 2027. In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addition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this,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estimated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register a CAGR of 14.7%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during the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forecast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period,</a:t>
            </a:r>
            <a:r>
              <a:rPr sz="14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i.e.,</a:t>
            </a:r>
            <a:r>
              <a:rPr sz="1400" spc="-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2019-2027.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Growth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Highlights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 region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during 2017-2027:</a:t>
            </a:r>
            <a:endParaRPr sz="1800">
              <a:latin typeface="Calibri"/>
              <a:cs typeface="Calibri"/>
            </a:endParaRPr>
          </a:p>
          <a:p>
            <a:pPr marL="21590" marR="135255" indent="457200">
              <a:lnSpc>
                <a:spcPct val="103299"/>
              </a:lnSpc>
              <a:spcBef>
                <a:spcPts val="1305"/>
              </a:spcBef>
            </a:pP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global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smart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railways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segmented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by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regions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into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North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America,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Latin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America,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Europe,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Asia-Pacific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Middle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Eastand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Africa,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out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 </a:t>
            </a:r>
            <a:r>
              <a:rPr sz="1400" spc="-3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which,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Europe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anticipated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hold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leading share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smart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railways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over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forecast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period.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21590" marR="56515">
              <a:lnSpc>
                <a:spcPct val="103499"/>
              </a:lnSpc>
            </a:pP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This</a:t>
            </a:r>
            <a:r>
              <a:rPr sz="1400" spc="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be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attributed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huge</a:t>
            </a:r>
            <a:r>
              <a:rPr sz="1400" spc="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investments</a:t>
            </a:r>
            <a:r>
              <a:rPr sz="1400" spc="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made</a:t>
            </a:r>
            <a:r>
              <a:rPr sz="1400" spc="5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by</a:t>
            </a:r>
            <a:r>
              <a:rPr sz="1400" spc="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government</a:t>
            </a:r>
            <a:r>
              <a:rPr sz="14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smart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railway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projects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along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with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growing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adoption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Internet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Things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this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region.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North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America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anticipated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hold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second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largest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share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account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upcoming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high-speed</a:t>
            </a:r>
            <a:r>
              <a:rPr sz="1400" spc="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trainprojects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U.S.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Canada. </a:t>
            </a:r>
            <a:r>
              <a:rPr sz="1400" spc="-3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market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Asia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Pacific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estimated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observe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significantly</a:t>
            </a:r>
            <a:r>
              <a:rPr sz="1400" spc="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high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growth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upcoming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years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result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rising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advancements in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region.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For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instance,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China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focusing on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development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 high-speed</a:t>
            </a:r>
            <a:r>
              <a:rPr sz="1400" spc="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trains</a:t>
            </a:r>
            <a:r>
              <a:rPr sz="14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order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to </a:t>
            </a:r>
            <a:r>
              <a:rPr sz="1400" spc="-3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reduce</a:t>
            </a:r>
            <a:r>
              <a:rPr sz="1400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travel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time</a:t>
            </a:r>
            <a:r>
              <a:rPr sz="1400" spc="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between</a:t>
            </a:r>
            <a:r>
              <a:rPr sz="1400" spc="-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railway</a:t>
            </a:r>
            <a:r>
              <a:rPr sz="1400" spc="-5" dirty="0">
                <a:solidFill>
                  <a:srgbClr val="1F1F1F"/>
                </a:solidFill>
                <a:latin typeface="Calibri"/>
                <a:cs typeface="Calibri"/>
              </a:rPr>
              <a:t> stations.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25" y="1484376"/>
            <a:ext cx="5334635" cy="31760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050" y="5598160"/>
            <a:ext cx="5697982" cy="269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guru hemanth</cp:lastModifiedBy>
  <cp:revision>1</cp:revision>
  <dcterms:created xsi:type="dcterms:W3CDTF">2022-11-11T08:28:06Z</dcterms:created>
  <dcterms:modified xsi:type="dcterms:W3CDTF">2022-11-11T08:28:33Z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2022-11-11T00:00:00Z</vt:filetime>
  </property>
</Properties>
</file>