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462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2022-09-09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71550"/>
            <a:ext cx="72509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University</a:t>
            </a:r>
            <a:r>
              <a:rPr sz="3400" spc="-215" dirty="0"/>
              <a:t> </a:t>
            </a:r>
            <a:r>
              <a:rPr sz="3400" spc="-10" dirty="0"/>
              <a:t>Admit</a:t>
            </a:r>
            <a:r>
              <a:rPr sz="3400" spc="-35" dirty="0"/>
              <a:t> </a:t>
            </a:r>
            <a:r>
              <a:rPr sz="3400" spc="-10" dirty="0"/>
              <a:t>Eligibility</a:t>
            </a:r>
            <a:r>
              <a:rPr sz="3400" spc="-35" dirty="0"/>
              <a:t> </a:t>
            </a:r>
            <a:r>
              <a:rPr sz="3400" spc="-5" dirty="0"/>
              <a:t>Predictor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2971800" y="2495550"/>
            <a:ext cx="2851230" cy="159723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sz="1950" b="1" spc="-55" dirty="0">
                <a:solidFill>
                  <a:srgbClr val="595959"/>
                </a:solidFill>
                <a:latin typeface="Arial MT"/>
                <a:cs typeface="Arial MT"/>
              </a:rPr>
              <a:t>Team</a:t>
            </a:r>
            <a:r>
              <a:rPr sz="1950" b="1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solidFill>
                  <a:srgbClr val="595959"/>
                </a:solidFill>
                <a:latin typeface="Arial MT"/>
                <a:cs typeface="Arial MT"/>
              </a:rPr>
              <a:t>Members </a:t>
            </a:r>
            <a:r>
              <a:rPr sz="1950" b="1" spc="-5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endParaRPr lang="en-US" sz="1950" b="1" spc="-530" dirty="0" smtClean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Tamarai Selvan R</a:t>
            </a: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Sarvan</a:t>
            </a: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 Kumar M</a:t>
            </a:r>
            <a:endParaRPr lang="en-IN" sz="1950" spc="-5" dirty="0">
              <a:solidFill>
                <a:srgbClr val="595959"/>
              </a:solidFill>
              <a:latin typeface="Arial MT"/>
              <a:cs typeface="Arial MT"/>
            </a:endParaRP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IN" sz="1950" spc="-5" dirty="0" smtClean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50" dirty="0" smtClean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Mukesh</a:t>
            </a: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 Kumar K</a:t>
            </a:r>
          </a:p>
          <a:p>
            <a:pPr marL="12700" marR="5080" algn="ctr">
              <a:lnSpc>
                <a:spcPts val="1880"/>
              </a:lnSpc>
              <a:spcBef>
                <a:spcPts val="555"/>
              </a:spcBef>
            </a:pPr>
            <a:r>
              <a:rPr lang="en-US" sz="1950" dirty="0" err="1" smtClean="0">
                <a:solidFill>
                  <a:srgbClr val="595959"/>
                </a:solidFill>
                <a:latin typeface="Arial MT"/>
                <a:cs typeface="Arial MT"/>
              </a:rPr>
              <a:t>Vignesh</a:t>
            </a:r>
            <a:r>
              <a:rPr lang="en-US" sz="1950" dirty="0" smtClean="0">
                <a:solidFill>
                  <a:srgbClr val="595959"/>
                </a:solidFill>
                <a:latin typeface="Arial MT"/>
                <a:cs typeface="Arial MT"/>
              </a:rPr>
              <a:t> R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48398"/>
            <a:ext cx="8302075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3584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 Study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 University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Admission Predictions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5" dirty="0">
                <a:latin typeface="Arial MT"/>
                <a:cs typeface="Arial MT"/>
              </a:rPr>
              <a:t> Learning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Techniques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2021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</a:t>
            </a:r>
            <a:r>
              <a:rPr sz="1300" dirty="0">
                <a:latin typeface="Arial MT"/>
                <a:cs typeface="Arial MT"/>
              </a:rPr>
              <a:t>r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Ankit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Chawla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In this </a:t>
            </a:r>
            <a:r>
              <a:rPr sz="1300" spc="-20" dirty="0">
                <a:latin typeface="Arial MT"/>
                <a:cs typeface="Arial MT"/>
              </a:rPr>
              <a:t>paper, </a:t>
            </a:r>
            <a:r>
              <a:rPr sz="1300" spc="-5" dirty="0">
                <a:latin typeface="Arial MT"/>
                <a:cs typeface="Arial MT"/>
              </a:rPr>
              <a:t>they </a:t>
            </a:r>
            <a:r>
              <a:rPr sz="1300" dirty="0">
                <a:latin typeface="Arial MT"/>
                <a:cs typeface="Arial MT"/>
              </a:rPr>
              <a:t>reviewed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techniques which are prevalent and provide accurate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predictions</a:t>
            </a:r>
            <a:r>
              <a:rPr sz="1300" dirty="0">
                <a:latin typeface="Arial MT"/>
                <a:cs typeface="Arial MT"/>
              </a:rPr>
              <a:t> regarding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admissions.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have</a:t>
            </a:r>
            <a:r>
              <a:rPr sz="1300" dirty="0">
                <a:latin typeface="Arial MT"/>
                <a:cs typeface="Arial MT"/>
              </a:rPr>
              <a:t> compare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different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regression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</a:t>
            </a:r>
            <a:r>
              <a:rPr sz="1300" spc="3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 </a:t>
            </a:r>
            <a:r>
              <a:rPr sz="1300" dirty="0">
                <a:latin typeface="Arial MT"/>
                <a:cs typeface="Arial MT"/>
              </a:rPr>
              <a:t>methodologies such </a:t>
            </a:r>
            <a:r>
              <a:rPr sz="1300" spc="-5" dirty="0">
                <a:latin typeface="Arial MT"/>
                <a:cs typeface="Arial MT"/>
              </a:rPr>
              <a:t>as,Random Forest, Linear Regression, Stacked Ensemble Learning, Support </a:t>
            </a:r>
            <a:r>
              <a:rPr sz="1300" spc="-20" dirty="0">
                <a:latin typeface="Arial MT"/>
                <a:cs typeface="Arial MT"/>
              </a:rPr>
              <a:t>Vector 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Regression,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Decision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Trees,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KNN(K-Nearest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Neighbor)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etc,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used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other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authors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their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works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try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reach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conclusion</a:t>
            </a:r>
            <a:r>
              <a:rPr sz="1300" spc="-5" dirty="0">
                <a:latin typeface="Arial MT"/>
                <a:cs typeface="Arial MT"/>
              </a:rPr>
              <a:t> as to which technique will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provide better </a:t>
            </a:r>
            <a:r>
              <a:rPr sz="1300" spc="-15" dirty="0">
                <a:latin typeface="Arial MT"/>
                <a:cs typeface="Arial MT"/>
              </a:rPr>
              <a:t>accuracy.</a:t>
            </a:r>
            <a:endParaRPr sz="1300">
              <a:latin typeface="Arial MT"/>
              <a:cs typeface="Arial MT"/>
            </a:endParaRPr>
          </a:p>
          <a:p>
            <a:pPr marL="12700" marR="106362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:Linear Regression, Logistic Regression, Decision </a:t>
            </a:r>
            <a:r>
              <a:rPr sz="1300" spc="-10" dirty="0">
                <a:latin typeface="Arial MT"/>
                <a:cs typeface="Arial MT"/>
              </a:rPr>
              <a:t>Tree, </a:t>
            </a:r>
            <a:r>
              <a:rPr sz="1300" spc="-5" dirty="0">
                <a:latin typeface="Arial MT"/>
                <a:cs typeface="Arial MT"/>
              </a:rPr>
              <a:t>Support </a:t>
            </a:r>
            <a:r>
              <a:rPr sz="1300" spc="-20" dirty="0">
                <a:latin typeface="Arial MT"/>
                <a:cs typeface="Arial MT"/>
              </a:rPr>
              <a:t>Vector </a:t>
            </a:r>
            <a:r>
              <a:rPr sz="1300" dirty="0">
                <a:latin typeface="Arial MT"/>
                <a:cs typeface="Arial MT"/>
              </a:rPr>
              <a:t>Machines </a:t>
            </a:r>
            <a:r>
              <a:rPr sz="1300" spc="-5" dirty="0">
                <a:latin typeface="Arial MT"/>
                <a:cs typeface="Arial MT"/>
              </a:rPr>
              <a:t>SVM),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Accuracy:90.8,78.57,89.98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8398"/>
            <a:ext cx="80010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59775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Techniques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2021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Sara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Alijasmi,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Ali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Nassif,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Ismail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Shahin,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Ashraf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Elanagar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</a:t>
            </a:r>
            <a:r>
              <a:rPr sz="1300" spc="10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.This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paper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helps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</a:t>
            </a:r>
            <a:r>
              <a:rPr sz="1300" spc="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eligibility</a:t>
            </a:r>
            <a:r>
              <a:rPr sz="1300" spc="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Indian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getting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best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university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based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 their </a:t>
            </a:r>
            <a:r>
              <a:rPr sz="1300" spc="-40" dirty="0">
                <a:latin typeface="Arial MT"/>
                <a:cs typeface="Arial MT"/>
              </a:rPr>
              <a:t>Test </a:t>
            </a:r>
            <a:r>
              <a:rPr sz="1300" spc="-5" dirty="0">
                <a:latin typeface="Arial MT"/>
                <a:cs typeface="Arial MT"/>
              </a:rPr>
              <a:t>attributes like </a:t>
            </a:r>
            <a:r>
              <a:rPr sz="1300" spc="-15" dirty="0">
                <a:latin typeface="Arial MT"/>
                <a:cs typeface="Arial MT"/>
              </a:rPr>
              <a:t>GRE,TOEFL,LOR,CGPA </a:t>
            </a:r>
            <a:r>
              <a:rPr sz="1300" spc="-5" dirty="0">
                <a:latin typeface="Arial MT"/>
                <a:cs typeface="Arial MT"/>
              </a:rPr>
              <a:t>etc. according to their </a:t>
            </a:r>
            <a:r>
              <a:rPr sz="1300" dirty="0">
                <a:latin typeface="Arial MT"/>
                <a:cs typeface="Arial MT"/>
              </a:rPr>
              <a:t>scores </a:t>
            </a:r>
            <a:r>
              <a:rPr sz="1300" spc="-5" dirty="0">
                <a:latin typeface="Arial MT"/>
                <a:cs typeface="Arial MT"/>
              </a:rPr>
              <a:t>the possibilities of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 </a:t>
            </a:r>
            <a:r>
              <a:rPr sz="1300" dirty="0">
                <a:latin typeface="Arial MT"/>
                <a:cs typeface="Arial MT"/>
              </a:rPr>
              <a:t>calculated.</a:t>
            </a:r>
            <a:endParaRPr sz="1300">
              <a:latin typeface="Arial MT"/>
              <a:cs typeface="Arial MT"/>
            </a:endParaRPr>
          </a:p>
          <a:p>
            <a:pPr marL="12700" marR="612838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:Linear Regression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93%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61950"/>
            <a:ext cx="3791499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075" y="1962150"/>
            <a:ext cx="8369934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Students are often worried about their </a:t>
            </a:r>
            <a:r>
              <a:rPr sz="2000" dirty="0">
                <a:latin typeface="Arial MT"/>
                <a:cs typeface="Arial MT"/>
              </a:rPr>
              <a:t>chances </a:t>
            </a:r>
            <a:r>
              <a:rPr sz="2000" spc="-5" dirty="0">
                <a:latin typeface="Arial MT"/>
                <a:cs typeface="Arial MT"/>
              </a:rPr>
              <a:t>of admission to </a:t>
            </a:r>
            <a:r>
              <a:rPr sz="2000" spc="-20" dirty="0">
                <a:latin typeface="Arial MT"/>
                <a:cs typeface="Arial MT"/>
              </a:rPr>
              <a:t>University. 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aim of this project is to help </a:t>
            </a:r>
            <a:r>
              <a:rPr sz="2000" dirty="0">
                <a:latin typeface="Arial MT"/>
                <a:cs typeface="Arial MT"/>
              </a:rPr>
              <a:t>students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shortlisting </a:t>
            </a:r>
            <a:r>
              <a:rPr sz="2000" spc="-5" dirty="0">
                <a:latin typeface="Arial MT"/>
                <a:cs typeface="Arial MT"/>
              </a:rPr>
              <a:t>universities with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profiles.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predicted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gives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them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about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admission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chances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particular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university.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analysis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also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help </a:t>
            </a:r>
            <a:r>
              <a:rPr sz="2000" dirty="0">
                <a:latin typeface="Arial MT"/>
                <a:cs typeface="Arial MT"/>
              </a:rPr>
              <a:t>students </a:t>
            </a:r>
            <a:r>
              <a:rPr sz="2000" spc="-5" dirty="0">
                <a:latin typeface="Arial MT"/>
                <a:cs typeface="Arial MT"/>
              </a:rPr>
              <a:t>who are </a:t>
            </a:r>
            <a:r>
              <a:rPr sz="2000" dirty="0">
                <a:latin typeface="Arial MT"/>
                <a:cs typeface="Arial MT"/>
              </a:rPr>
              <a:t>currently </a:t>
            </a:r>
            <a:r>
              <a:rPr sz="2000" spc="-5" dirty="0">
                <a:latin typeface="Arial MT"/>
                <a:cs typeface="Arial MT"/>
              </a:rPr>
              <a:t>preparing or will be preparing to get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idea.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48398"/>
            <a:ext cx="78486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400" y="1428750"/>
            <a:ext cx="8477250" cy="3201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latin typeface="Arial MT"/>
                <a:cs typeface="Arial MT"/>
              </a:rPr>
              <a:t>Name: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Predicting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Undergraduate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Admission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300" spc="-20" dirty="0">
                <a:latin typeface="Arial MT"/>
                <a:cs typeface="Arial MT"/>
              </a:rPr>
              <a:t>Year: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2017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latin typeface="Arial MT"/>
                <a:cs typeface="Arial MT"/>
              </a:rPr>
              <a:t>Author</a:t>
            </a:r>
            <a:r>
              <a:rPr sz="1300" spc="10" dirty="0">
                <a:latin typeface="Arial MT"/>
                <a:cs typeface="Arial MT"/>
              </a:rPr>
              <a:t>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9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Md.</a:t>
            </a:r>
            <a:r>
              <a:rPr sz="1100" dirty="0">
                <a:latin typeface="Arial MT"/>
                <a:cs typeface="Arial MT"/>
              </a:rPr>
              <a:t> Protikuzzama</a:t>
            </a:r>
            <a:r>
              <a:rPr sz="1100" spc="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0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Mrinal</a:t>
            </a:r>
            <a:r>
              <a:rPr sz="1300" dirty="0">
                <a:latin typeface="Arial MT"/>
                <a:cs typeface="Arial MT"/>
              </a:rPr>
              <a:t> Kanti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Baowaly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95100"/>
              </a:lnSpc>
              <a:spcBef>
                <a:spcPts val="1330"/>
              </a:spcBef>
            </a:pPr>
            <a:r>
              <a:rPr sz="1300" spc="5" dirty="0">
                <a:latin typeface="Arial MT"/>
                <a:cs typeface="Arial MT"/>
              </a:rPr>
              <a:t>About: </a:t>
            </a:r>
            <a:r>
              <a:rPr sz="1300" spc="-5" dirty="0">
                <a:latin typeface="Arial MT"/>
                <a:cs typeface="Arial MT"/>
              </a:rPr>
              <a:t>This paper proposes </a:t>
            </a:r>
            <a:r>
              <a:rPr sz="1300" dirty="0">
                <a:latin typeface="Arial MT"/>
                <a:cs typeface="Arial MT"/>
              </a:rPr>
              <a:t>a method </a:t>
            </a:r>
            <a:r>
              <a:rPr sz="1300" spc="-5" dirty="0">
                <a:latin typeface="Arial MT"/>
                <a:cs typeface="Arial MT"/>
              </a:rPr>
              <a:t>that predicts undergraduate admission in universities. It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help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to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improve their preparation to get </a:t>
            </a:r>
            <a:r>
              <a:rPr sz="1300" dirty="0">
                <a:latin typeface="Arial MT"/>
                <a:cs typeface="Arial MT"/>
              </a:rPr>
              <a:t>a chance </a:t>
            </a:r>
            <a:r>
              <a:rPr sz="1300" spc="-5" dirty="0">
                <a:latin typeface="Arial MT"/>
                <a:cs typeface="Arial MT"/>
              </a:rPr>
              <a:t>at their desired </a:t>
            </a:r>
            <a:r>
              <a:rPr sz="1300" spc="-15" dirty="0">
                <a:latin typeface="Arial MT"/>
                <a:cs typeface="Arial MT"/>
              </a:rPr>
              <a:t>university. </a:t>
            </a:r>
            <a:r>
              <a:rPr sz="1300" dirty="0">
                <a:latin typeface="Arial MT"/>
                <a:cs typeface="Arial MT"/>
              </a:rPr>
              <a:t>Many </a:t>
            </a:r>
            <a:r>
              <a:rPr sz="1300" spc="-5" dirty="0">
                <a:latin typeface="Arial MT"/>
                <a:cs typeface="Arial MT"/>
              </a:rPr>
              <a:t>factors are </a:t>
            </a:r>
            <a:r>
              <a:rPr sz="1300" dirty="0">
                <a:latin typeface="Arial MT"/>
                <a:cs typeface="Arial MT"/>
              </a:rPr>
              <a:t>responsible </a:t>
            </a:r>
            <a:r>
              <a:rPr sz="1300" spc="-5" dirty="0">
                <a:latin typeface="Arial MT"/>
                <a:cs typeface="Arial MT"/>
              </a:rPr>
              <a:t>for the failure or </a:t>
            </a:r>
            <a:r>
              <a:rPr sz="1300" dirty="0">
                <a:latin typeface="Arial MT"/>
                <a:cs typeface="Arial MT"/>
              </a:rPr>
              <a:t> success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test.Educational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mining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helps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analyze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extract</a:t>
            </a:r>
            <a:r>
              <a:rPr sz="1300" spc="3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information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these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factors. Here, the authors apply three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algorithms XGBoost, LightGBM, and GBM on </a:t>
            </a:r>
            <a:r>
              <a:rPr sz="1300" dirty="0">
                <a:latin typeface="Arial MT"/>
                <a:cs typeface="Arial MT"/>
              </a:rPr>
              <a:t>a collected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dataset to estimate the probability of getting admission to the university after attending or before attending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 test. They also evaluate and </a:t>
            </a:r>
            <a:r>
              <a:rPr sz="1300" dirty="0">
                <a:latin typeface="Arial MT"/>
                <a:cs typeface="Arial MT"/>
              </a:rPr>
              <a:t>compare </a:t>
            </a:r>
            <a:r>
              <a:rPr sz="1300" spc="-5" dirty="0">
                <a:latin typeface="Arial MT"/>
                <a:cs typeface="Arial MT"/>
              </a:rPr>
              <a:t>the performance levels of these three algorithms based on two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different </a:t>
            </a:r>
            <a:r>
              <a:rPr sz="1300" spc="-5" dirty="0">
                <a:latin typeface="Arial MT"/>
                <a:cs typeface="Arial MT"/>
              </a:rPr>
              <a:t>evaluation </a:t>
            </a:r>
            <a:r>
              <a:rPr sz="1300" dirty="0">
                <a:latin typeface="Arial MT"/>
                <a:cs typeface="Arial MT"/>
              </a:rPr>
              <a:t>metrics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–</a:t>
            </a:r>
            <a:r>
              <a:rPr sz="1300" spc="-5" dirty="0">
                <a:latin typeface="Arial MT"/>
                <a:cs typeface="Arial MT"/>
              </a:rPr>
              <a:t> accuracy and F1 </a:t>
            </a:r>
            <a:r>
              <a:rPr sz="1300" dirty="0">
                <a:latin typeface="Arial MT"/>
                <a:cs typeface="Arial MT"/>
              </a:rPr>
              <a:t>score.</a:t>
            </a:r>
            <a:endParaRPr sz="1300">
              <a:latin typeface="Arial MT"/>
              <a:cs typeface="Arial MT"/>
            </a:endParaRPr>
          </a:p>
          <a:p>
            <a:pPr marL="12700" marR="5728335">
              <a:lnSpc>
                <a:spcPct val="171900"/>
              </a:lnSpc>
            </a:pPr>
            <a:r>
              <a:rPr sz="1300" spc="-5" dirty="0">
                <a:latin typeface="Arial MT"/>
                <a:cs typeface="Arial MT"/>
              </a:rPr>
              <a:t>Algorithms :XGBoost,LightGBM,GBM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87,93,95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84019"/>
            <a:ext cx="8363584" cy="3509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Name: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Analysis </a:t>
            </a:r>
            <a:r>
              <a:rPr sz="1300" spc="15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Prediction</a:t>
            </a: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3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American Graduate</a:t>
            </a:r>
            <a:r>
              <a:rPr sz="13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Admissions</a:t>
            </a: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595959"/>
                </a:solidFill>
                <a:latin typeface="Arial MT"/>
                <a:cs typeface="Arial MT"/>
              </a:rPr>
              <a:t>Year:</a:t>
            </a:r>
            <a:r>
              <a:rPr sz="13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2018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Author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Bhavya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Ghai</a:t>
            </a:r>
            <a:endParaRPr sz="1300" dirty="0">
              <a:latin typeface="Arial MT"/>
              <a:cs typeface="Arial MT"/>
            </a:endParaRPr>
          </a:p>
          <a:p>
            <a:pPr marL="12700" marR="5080" algn="just">
              <a:lnSpc>
                <a:spcPct val="115100"/>
              </a:lnSpc>
              <a:spcBef>
                <a:spcPts val="1235"/>
              </a:spcBef>
            </a:pP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About: </a:t>
            </a:r>
            <a:r>
              <a:rPr sz="1300" spc="-5" dirty="0">
                <a:latin typeface="Arial MT"/>
                <a:cs typeface="Arial MT"/>
              </a:rPr>
              <a:t>This project tries to understand American Graduate Admissions process by </a:t>
            </a:r>
            <a:r>
              <a:rPr sz="1300" dirty="0">
                <a:latin typeface="Arial MT"/>
                <a:cs typeface="Arial MT"/>
              </a:rPr>
              <a:t>specifically </a:t>
            </a:r>
            <a:r>
              <a:rPr sz="1300" spc="-5" dirty="0">
                <a:latin typeface="Arial MT"/>
                <a:cs typeface="Arial MT"/>
              </a:rPr>
              <a:t>analyzing </a:t>
            </a:r>
            <a:r>
              <a:rPr sz="1300" dirty="0">
                <a:latin typeface="Arial MT"/>
                <a:cs typeface="Arial MT"/>
              </a:rPr>
              <a:t>MS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Computer Science application over past </a:t>
            </a:r>
            <a:r>
              <a:rPr sz="1300" dirty="0">
                <a:latin typeface="Arial MT"/>
                <a:cs typeface="Arial MT"/>
              </a:rPr>
              <a:t>5 years. </a:t>
            </a:r>
            <a:r>
              <a:rPr sz="1300" spc="-5" dirty="0">
                <a:latin typeface="Arial MT"/>
                <a:cs typeface="Arial MT"/>
              </a:rPr>
              <a:t>They have tried to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admissions data based on patterns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extracted from data and domain </a:t>
            </a:r>
            <a:r>
              <a:rPr sz="1300" dirty="0">
                <a:latin typeface="Arial MT"/>
                <a:cs typeface="Arial MT"/>
              </a:rPr>
              <a:t>knowledge.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key </a:t>
            </a:r>
            <a:r>
              <a:rPr sz="1300" spc="-5" dirty="0">
                <a:latin typeface="Arial MT"/>
                <a:cs typeface="Arial MT"/>
              </a:rPr>
              <a:t>to analyzing Graduate Admissions data is to analyze data in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buckets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rather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considering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all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one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bucket.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project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aims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help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students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choose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right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Universities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 predicting whether </a:t>
            </a:r>
            <a:r>
              <a:rPr sz="1300" dirty="0">
                <a:latin typeface="Arial MT"/>
                <a:cs typeface="Arial MT"/>
              </a:rPr>
              <a:t>a student </a:t>
            </a:r>
            <a:r>
              <a:rPr sz="1300" spc="-5" dirty="0">
                <a:latin typeface="Arial MT"/>
                <a:cs typeface="Arial MT"/>
              </a:rPr>
              <a:t>will be admitted to </a:t>
            </a:r>
            <a:r>
              <a:rPr sz="1300" dirty="0">
                <a:latin typeface="Arial MT"/>
                <a:cs typeface="Arial MT"/>
              </a:rPr>
              <a:t>a specific </a:t>
            </a:r>
            <a:r>
              <a:rPr sz="1300" spc="-15" dirty="0">
                <a:latin typeface="Arial MT"/>
                <a:cs typeface="Arial MT"/>
              </a:rPr>
              <a:t>University. </a:t>
            </a:r>
            <a:r>
              <a:rPr sz="1300" spc="-5" dirty="0">
                <a:latin typeface="Arial MT"/>
                <a:cs typeface="Arial MT"/>
              </a:rPr>
              <a:t>This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uses four types of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 algorithms Decison </a:t>
            </a:r>
            <a:r>
              <a:rPr sz="1300" spc="-10" dirty="0">
                <a:latin typeface="Arial MT"/>
                <a:cs typeface="Arial MT"/>
              </a:rPr>
              <a:t>Tree, </a:t>
            </a:r>
            <a:r>
              <a:rPr sz="1300" spc="-5" dirty="0">
                <a:latin typeface="Arial MT"/>
                <a:cs typeface="Arial MT"/>
              </a:rPr>
              <a:t>Random Forest,AdaBoost and Naive Bayes and achieved highest accuracy 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69.79</a:t>
            </a:r>
            <a:endParaRPr sz="1300" dirty="0">
              <a:latin typeface="Arial MT"/>
              <a:cs typeface="Arial MT"/>
            </a:endParaRPr>
          </a:p>
          <a:p>
            <a:pPr marL="12700" marR="3519804" algn="just">
              <a:lnSpc>
                <a:spcPct val="191900"/>
              </a:lnSpc>
            </a:pP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Algorithms :</a:t>
            </a:r>
            <a:r>
              <a:rPr sz="1300" spc="-5" dirty="0">
                <a:latin typeface="Arial MT"/>
                <a:cs typeface="Arial MT"/>
              </a:rPr>
              <a:t>Decision Tree,Random Forest,AdaBoost,Naive Baye's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Accuracy:</a:t>
            </a:r>
            <a:r>
              <a:rPr sz="13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51.79,55.7,60.75,69.79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48398"/>
            <a:ext cx="73914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18644"/>
            <a:ext cx="8366759" cy="3762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latin typeface="Arial MT"/>
                <a:cs typeface="Arial MT"/>
              </a:rPr>
              <a:t>Name: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Applications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Supervised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Techniques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Undergraduate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20" dirty="0">
                <a:latin typeface="Arial MT"/>
                <a:cs typeface="Arial MT"/>
              </a:rPr>
              <a:t>Year: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2016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latin typeface="Arial MT"/>
                <a:cs typeface="Arial MT"/>
              </a:rPr>
              <a:t>Author :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10" dirty="0">
                <a:latin typeface="Arial MT"/>
                <a:cs typeface="Arial MT"/>
              </a:rPr>
              <a:t>Thomas</a:t>
            </a:r>
            <a:r>
              <a:rPr sz="1300" spc="5" dirty="0">
                <a:latin typeface="Arial MT"/>
                <a:cs typeface="Arial MT"/>
              </a:rPr>
              <a:t> Lux,Randall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Pittman,Maya Shende,Anil Shende</a:t>
            </a:r>
            <a:endParaRPr sz="1300" dirty="0">
              <a:latin typeface="Arial MT"/>
              <a:cs typeface="Arial MT"/>
            </a:endParaRPr>
          </a:p>
          <a:p>
            <a:pPr marL="12700" marR="5080" algn="just">
              <a:lnSpc>
                <a:spcPct val="115100"/>
              </a:lnSpc>
              <a:spcBef>
                <a:spcPts val="1235"/>
              </a:spcBef>
            </a:pPr>
            <a:r>
              <a:rPr sz="1300" spc="5" dirty="0">
                <a:latin typeface="Arial MT"/>
                <a:cs typeface="Arial MT"/>
              </a:rPr>
              <a:t>About:</a:t>
            </a:r>
            <a:r>
              <a:rPr sz="1300" spc="3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Here they discussed about the use of </a:t>
            </a:r>
            <a:r>
              <a:rPr sz="1300" dirty="0">
                <a:latin typeface="Arial MT"/>
                <a:cs typeface="Arial MT"/>
              </a:rPr>
              <a:t>supervised </a:t>
            </a:r>
            <a:r>
              <a:rPr sz="1300" spc="-5" dirty="0">
                <a:latin typeface="Arial MT"/>
                <a:cs typeface="Arial MT"/>
              </a:rPr>
              <a:t>learning techniques,namely perceptrons and </a:t>
            </a:r>
            <a:r>
              <a:rPr sz="1300" dirty="0">
                <a:latin typeface="Arial MT"/>
                <a:cs typeface="Arial MT"/>
              </a:rPr>
              <a:t>support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vector machines, </a:t>
            </a:r>
            <a:r>
              <a:rPr sz="1300" spc="-5" dirty="0">
                <a:latin typeface="Arial MT"/>
                <a:cs typeface="Arial MT"/>
              </a:rPr>
              <a:t>in predicting admission decisions and enrollment based on historical applicant data. They </a:t>
            </a:r>
            <a:r>
              <a:rPr sz="1300" dirty="0">
                <a:latin typeface="Arial MT"/>
                <a:cs typeface="Arial MT"/>
              </a:rPr>
              <a:t>show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through experimental </a:t>
            </a:r>
            <a:r>
              <a:rPr sz="1300" dirty="0">
                <a:latin typeface="Arial MT"/>
                <a:cs typeface="Arial MT"/>
              </a:rPr>
              <a:t>results </a:t>
            </a:r>
            <a:r>
              <a:rPr sz="1300" spc="-5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10" dirty="0">
                <a:latin typeface="Arial MT"/>
                <a:cs typeface="Arial MT"/>
              </a:rPr>
              <a:t>classiﬁer, </a:t>
            </a:r>
            <a:r>
              <a:rPr sz="1300" spc="-5" dirty="0">
                <a:latin typeface="Arial MT"/>
                <a:cs typeface="Arial MT"/>
              </a:rPr>
              <a:t>trained and </a:t>
            </a:r>
            <a:r>
              <a:rPr sz="1300" dirty="0">
                <a:latin typeface="Arial MT"/>
                <a:cs typeface="Arial MT"/>
              </a:rPr>
              <a:t>validated </a:t>
            </a:r>
            <a:r>
              <a:rPr sz="1300" spc="-5" dirty="0">
                <a:latin typeface="Arial MT"/>
                <a:cs typeface="Arial MT"/>
              </a:rPr>
              <a:t>on previous </a:t>
            </a:r>
            <a:r>
              <a:rPr sz="1300" dirty="0">
                <a:latin typeface="Arial MT"/>
                <a:cs typeface="Arial MT"/>
              </a:rPr>
              <a:t>years’ </a:t>
            </a:r>
            <a:r>
              <a:rPr sz="1300" spc="-5" dirty="0">
                <a:latin typeface="Arial MT"/>
                <a:cs typeface="Arial MT"/>
              </a:rPr>
              <a:t>data,can identify with </a:t>
            </a:r>
            <a:r>
              <a:rPr sz="1300" dirty="0">
                <a:latin typeface="Arial MT"/>
                <a:cs typeface="Arial MT"/>
              </a:rPr>
              <a:t> reasonable </a:t>
            </a:r>
            <a:r>
              <a:rPr sz="1300" spc="-5" dirty="0">
                <a:latin typeface="Arial MT"/>
                <a:cs typeface="Arial MT"/>
              </a:rPr>
              <a:t>accuracy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those applicants that the admissions </a:t>
            </a:r>
            <a:r>
              <a:rPr sz="1300" spc="-30" dirty="0">
                <a:latin typeface="Arial MT"/>
                <a:cs typeface="Arial MT"/>
              </a:rPr>
              <a:t>o</a:t>
            </a:r>
            <a:r>
              <a:rPr sz="1300" spc="-30" dirty="0">
                <a:latin typeface="Microsoft Sans Serif"/>
                <a:cs typeface="Microsoft Sans Serif"/>
              </a:rPr>
              <a:t>ﬃ</a:t>
            </a:r>
            <a:r>
              <a:rPr sz="1300" spc="-30" dirty="0">
                <a:latin typeface="Arial MT"/>
                <a:cs typeface="Arial MT"/>
              </a:rPr>
              <a:t>ce </a:t>
            </a:r>
            <a:r>
              <a:rPr sz="1300" spc="-5" dirty="0">
                <a:latin typeface="Arial MT"/>
                <a:cs typeface="Arial MT"/>
              </a:rPr>
              <a:t>is likely to accept </a:t>
            </a:r>
            <a:r>
              <a:rPr sz="1300" dirty="0">
                <a:latin typeface="Arial MT"/>
                <a:cs typeface="Arial MT"/>
              </a:rPr>
              <a:t>(based </a:t>
            </a:r>
            <a:r>
              <a:rPr sz="1300" spc="-5" dirty="0">
                <a:latin typeface="Arial MT"/>
                <a:cs typeface="Arial MT"/>
              </a:rPr>
              <a:t>on historical decisions </a:t>
            </a:r>
            <a:r>
              <a:rPr sz="1300" dirty="0">
                <a:latin typeface="Arial MT"/>
                <a:cs typeface="Arial MT"/>
              </a:rPr>
              <a:t> made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admissions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-25" dirty="0">
                <a:latin typeface="Microsoft Sans Serif"/>
                <a:cs typeface="Microsoft Sans Serif"/>
              </a:rPr>
              <a:t>ﬃ</a:t>
            </a:r>
            <a:r>
              <a:rPr sz="1300" spc="-25" dirty="0">
                <a:latin typeface="Arial MT"/>
                <a:cs typeface="Arial MT"/>
              </a:rPr>
              <a:t>ce),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3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accepted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applicants,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those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ones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spc="3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likely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enroll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at</a:t>
            </a:r>
            <a:r>
              <a:rPr sz="1300" spc="3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institution. </a:t>
            </a:r>
            <a:r>
              <a:rPr sz="1300" spc="-15" dirty="0">
                <a:latin typeface="Arial MT"/>
                <a:cs typeface="Arial MT"/>
              </a:rPr>
              <a:t>Additionally,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results </a:t>
            </a:r>
            <a:r>
              <a:rPr sz="1300" spc="-5" dirty="0">
                <a:latin typeface="Arial MT"/>
                <a:cs typeface="Arial MT"/>
              </a:rPr>
              <a:t>from our feature </a:t>
            </a:r>
            <a:r>
              <a:rPr sz="1300" dirty="0">
                <a:latin typeface="Arial MT"/>
                <a:cs typeface="Arial MT"/>
              </a:rPr>
              <a:t>selection </a:t>
            </a:r>
            <a:r>
              <a:rPr sz="1300" spc="-5" dirty="0">
                <a:latin typeface="Arial MT"/>
                <a:cs typeface="Arial MT"/>
              </a:rPr>
              <a:t>experiments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inform admissions </a:t>
            </a:r>
            <a:r>
              <a:rPr sz="1300" spc="-20" dirty="0">
                <a:latin typeface="Arial MT"/>
                <a:cs typeface="Arial MT"/>
              </a:rPr>
              <a:t>o</a:t>
            </a:r>
            <a:r>
              <a:rPr sz="1300" spc="-20" dirty="0">
                <a:latin typeface="Microsoft Sans Serif"/>
                <a:cs typeface="Microsoft Sans Serif"/>
              </a:rPr>
              <a:t>ﬃ</a:t>
            </a:r>
            <a:r>
              <a:rPr sz="1300" spc="-20" dirty="0">
                <a:latin typeface="Arial MT"/>
                <a:cs typeface="Arial MT"/>
              </a:rPr>
              <a:t>ces </a:t>
            </a:r>
            <a:r>
              <a:rPr sz="1300" spc="-5" dirty="0">
                <a:latin typeface="Arial MT"/>
                <a:cs typeface="Arial MT"/>
              </a:rPr>
              <a:t>of the </a:t>
            </a:r>
            <a:r>
              <a:rPr sz="1300" dirty="0">
                <a:latin typeface="Arial MT"/>
                <a:cs typeface="Arial MT"/>
              </a:rPr>
              <a:t> signiﬁcance </a:t>
            </a:r>
            <a:r>
              <a:rPr sz="1300" spc="-5" dirty="0">
                <a:latin typeface="Arial MT"/>
                <a:cs typeface="Arial MT"/>
              </a:rPr>
              <a:t>of applicant features </a:t>
            </a:r>
            <a:r>
              <a:rPr sz="1300" dirty="0">
                <a:latin typeface="Arial MT"/>
                <a:cs typeface="Arial MT"/>
              </a:rPr>
              <a:t>relative </a:t>
            </a:r>
            <a:r>
              <a:rPr sz="1300" spc="-5" dirty="0">
                <a:latin typeface="Arial MT"/>
                <a:cs typeface="Arial MT"/>
              </a:rPr>
              <a:t>to acceptance and enrollment, thus aiding the </a:t>
            </a:r>
            <a:r>
              <a:rPr sz="1300" spc="-25" dirty="0">
                <a:latin typeface="Arial MT"/>
                <a:cs typeface="Arial MT"/>
              </a:rPr>
              <a:t>o</a:t>
            </a:r>
            <a:r>
              <a:rPr sz="1300" spc="-25" dirty="0">
                <a:latin typeface="Microsoft Sans Serif"/>
                <a:cs typeface="Microsoft Sans Serif"/>
              </a:rPr>
              <a:t>ﬃ</a:t>
            </a:r>
            <a:r>
              <a:rPr sz="1300" spc="-25" dirty="0">
                <a:latin typeface="Arial MT"/>
                <a:cs typeface="Arial MT"/>
              </a:rPr>
              <a:t>ce </a:t>
            </a:r>
            <a:r>
              <a:rPr sz="1300" spc="-5" dirty="0">
                <a:latin typeface="Arial MT"/>
                <a:cs typeface="Arial MT"/>
              </a:rPr>
              <a:t>in future data </a:t>
            </a:r>
            <a:r>
              <a:rPr sz="1300" dirty="0">
                <a:latin typeface="Arial MT"/>
                <a:cs typeface="Arial MT"/>
              </a:rPr>
              <a:t> collection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decision </a:t>
            </a:r>
            <a:r>
              <a:rPr sz="1300" dirty="0">
                <a:latin typeface="Arial MT"/>
                <a:cs typeface="Arial MT"/>
              </a:rPr>
              <a:t>making.They</a:t>
            </a:r>
            <a:r>
              <a:rPr sz="1300" spc="-5" dirty="0">
                <a:latin typeface="Arial MT"/>
                <a:cs typeface="Arial MT"/>
              </a:rPr>
              <a:t> achieved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highest accuracy of 94.57 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 </a:t>
            </a:r>
            <a:r>
              <a:rPr sz="1300" dirty="0">
                <a:latin typeface="Arial MT"/>
                <a:cs typeface="Arial MT"/>
              </a:rPr>
              <a:t>model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Algorithms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300" dirty="0">
                <a:latin typeface="Arial MT"/>
                <a:cs typeface="Arial MT"/>
              </a:rPr>
              <a:t>MultiLayer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Perceptron,SVM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Linear,SVM </a:t>
            </a:r>
            <a:r>
              <a:rPr sz="1300" spc="-5" dirty="0">
                <a:latin typeface="Arial MT"/>
                <a:cs typeface="Arial MT"/>
              </a:rPr>
              <a:t>Poly's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Arial MT"/>
                <a:cs typeface="Arial MT"/>
              </a:rPr>
              <a:t>Accuracy: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94.57,94.45,94.36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48398"/>
            <a:ext cx="74676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4855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Graduate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2020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K. JeevanRatnakar, G. Koteswara Rao,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B. DurgaPrasanth </a:t>
            </a:r>
            <a:r>
              <a:rPr sz="1300" spc="-20" dirty="0">
                <a:latin typeface="Arial MT"/>
                <a:cs typeface="Arial MT"/>
              </a:rPr>
              <a:t>Kumar,</a:t>
            </a:r>
            <a:r>
              <a:rPr sz="1300" spc="-5" dirty="0">
                <a:latin typeface="Arial MT"/>
                <a:cs typeface="Arial MT"/>
              </a:rPr>
              <a:t> G.prithvi, </a:t>
            </a:r>
            <a:r>
              <a:rPr sz="1300" spc="-15" dirty="0">
                <a:latin typeface="Arial MT"/>
                <a:cs typeface="Arial MT"/>
              </a:rPr>
              <a:t>D.Venkata</a:t>
            </a:r>
            <a:r>
              <a:rPr sz="1300" spc="-5" dirty="0">
                <a:latin typeface="Arial MT"/>
                <a:cs typeface="Arial MT"/>
              </a:rPr>
              <a:t> SaiEswar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About:This paper addresses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</a:t>
            </a:r>
            <a:r>
              <a:rPr sz="1300" dirty="0">
                <a:latin typeface="Arial MT"/>
                <a:cs typeface="Arial MT"/>
              </a:rPr>
              <a:t>models </a:t>
            </a:r>
            <a:r>
              <a:rPr sz="1300" spc="-5" dirty="0">
                <a:latin typeface="Arial MT"/>
                <a:cs typeface="Arial MT"/>
              </a:rPr>
              <a:t>to predict the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a student </a:t>
            </a:r>
            <a:r>
              <a:rPr sz="1300" spc="-5" dirty="0">
                <a:latin typeface="Arial MT"/>
                <a:cs typeface="Arial MT"/>
              </a:rPr>
              <a:t>to be admitted to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master’s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program.</a:t>
            </a:r>
            <a:r>
              <a:rPr sz="1300" spc="2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will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assist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students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know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advance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have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chance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get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accepted.</a:t>
            </a:r>
            <a:r>
              <a:rPr sz="1300" spc="2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dirty="0">
                <a:latin typeface="Arial MT"/>
                <a:cs typeface="Arial MT"/>
              </a:rPr>
              <a:t> models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dirty="0">
                <a:latin typeface="Arial MT"/>
                <a:cs typeface="Arial MT"/>
              </a:rPr>
              <a:t> multiple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linear</a:t>
            </a:r>
            <a:r>
              <a:rPr sz="1300" dirty="0">
                <a:latin typeface="Arial MT"/>
                <a:cs typeface="Arial MT"/>
              </a:rPr>
              <a:t> regression,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k-nearest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neighbor,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random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forest,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Multilayer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Perceptron. Experiments </a:t>
            </a:r>
            <a:r>
              <a:rPr sz="1300" dirty="0">
                <a:latin typeface="Arial MT"/>
                <a:cs typeface="Arial MT"/>
              </a:rPr>
              <a:t>show </a:t>
            </a:r>
            <a:r>
              <a:rPr sz="1300" spc="-5" dirty="0">
                <a:latin typeface="Arial MT"/>
                <a:cs typeface="Arial MT"/>
              </a:rPr>
              <a:t>that the </a:t>
            </a:r>
            <a:r>
              <a:rPr sz="1300" dirty="0">
                <a:latin typeface="Arial MT"/>
                <a:cs typeface="Arial MT"/>
              </a:rPr>
              <a:t>Multilayer </a:t>
            </a:r>
            <a:r>
              <a:rPr sz="1300" spc="-5" dirty="0">
                <a:latin typeface="Arial MT"/>
                <a:cs typeface="Arial MT"/>
              </a:rPr>
              <a:t>Perceptron </a:t>
            </a:r>
            <a:r>
              <a:rPr sz="1300" dirty="0">
                <a:latin typeface="Arial MT"/>
                <a:cs typeface="Arial MT"/>
              </a:rPr>
              <a:t>model surpasses </a:t>
            </a:r>
            <a:r>
              <a:rPr sz="1300" spc="-5" dirty="0">
                <a:latin typeface="Arial MT"/>
                <a:cs typeface="Arial MT"/>
              </a:rPr>
              <a:t>other </a:t>
            </a:r>
            <a:r>
              <a:rPr sz="1300" dirty="0">
                <a:latin typeface="Arial MT"/>
                <a:cs typeface="Arial MT"/>
              </a:rPr>
              <a:t>models </a:t>
            </a:r>
            <a:r>
              <a:rPr sz="1300" spc="-5" dirty="0">
                <a:latin typeface="Arial MT"/>
                <a:cs typeface="Arial MT"/>
              </a:rPr>
              <a:t>with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accuracy of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95.43</a:t>
            </a:r>
            <a:endParaRPr sz="1300">
              <a:latin typeface="Arial MT"/>
              <a:cs typeface="Arial MT"/>
            </a:endParaRPr>
          </a:p>
          <a:p>
            <a:pPr marL="12700" marR="114744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</a:t>
            </a:r>
            <a:r>
              <a:rPr sz="1300" dirty="0">
                <a:latin typeface="Arial MT"/>
                <a:cs typeface="Arial MT"/>
              </a:rPr>
              <a:t>:Multiple </a:t>
            </a:r>
            <a:r>
              <a:rPr sz="1300" spc="-5" dirty="0">
                <a:latin typeface="Arial MT"/>
                <a:cs typeface="Arial MT"/>
              </a:rPr>
              <a:t>Linear Regression,K-Nearest </a:t>
            </a:r>
            <a:r>
              <a:rPr sz="1300" spc="-15" dirty="0">
                <a:latin typeface="Arial MT"/>
                <a:cs typeface="Arial MT"/>
              </a:rPr>
              <a:t>Neighbor, </a:t>
            </a:r>
            <a:r>
              <a:rPr sz="1300" spc="-5" dirty="0">
                <a:latin typeface="Arial MT"/>
                <a:cs typeface="Arial MT"/>
              </a:rPr>
              <a:t>Random Forest, </a:t>
            </a:r>
            <a:r>
              <a:rPr sz="1300" dirty="0">
                <a:latin typeface="Arial MT"/>
                <a:cs typeface="Arial MT"/>
              </a:rPr>
              <a:t>Multilayer </a:t>
            </a:r>
            <a:r>
              <a:rPr sz="1300" spc="-5" dirty="0">
                <a:latin typeface="Arial MT"/>
                <a:cs typeface="Arial MT"/>
              </a:rPr>
              <a:t>Perceptron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87.67,78.50,88.90,95.43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8398"/>
            <a:ext cx="74676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55330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Process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Gradational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Studies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Algorithm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2020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</a:t>
            </a:r>
            <a:r>
              <a:rPr sz="1300" dirty="0">
                <a:latin typeface="Arial MT"/>
                <a:cs typeface="Arial MT"/>
              </a:rPr>
              <a:t>r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Saurab</a:t>
            </a:r>
            <a:r>
              <a:rPr sz="1300" dirty="0">
                <a:latin typeface="Arial MT"/>
                <a:cs typeface="Arial MT"/>
              </a:rPr>
              <a:t>h</a:t>
            </a:r>
            <a:r>
              <a:rPr sz="1300" spc="-5" dirty="0">
                <a:latin typeface="Arial MT"/>
                <a:cs typeface="Arial MT"/>
              </a:rPr>
              <a:t> Singhal</a:t>
            </a:r>
            <a:r>
              <a:rPr sz="1300" dirty="0">
                <a:latin typeface="Arial MT"/>
                <a:cs typeface="Arial MT"/>
              </a:rPr>
              <a:t>,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Ashis</a:t>
            </a:r>
            <a:r>
              <a:rPr sz="1300" dirty="0">
                <a:latin typeface="Arial MT"/>
                <a:cs typeface="Arial MT"/>
              </a:rPr>
              <a:t>h</a:t>
            </a:r>
            <a:r>
              <a:rPr sz="1300" spc="-5" dirty="0">
                <a:latin typeface="Arial MT"/>
                <a:cs typeface="Arial MT"/>
              </a:rPr>
              <a:t> Sharma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They have worked to build up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framework utilizing AI algorithms, named it as Graduate Admission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Prediction(GAP). GAP will assist the </a:t>
            </a:r>
            <a:r>
              <a:rPr sz="1300" dirty="0">
                <a:latin typeface="Arial MT"/>
                <a:cs typeface="Arial MT"/>
              </a:rPr>
              <a:t>scholars </a:t>
            </a:r>
            <a:r>
              <a:rPr sz="1300" spc="-5" dirty="0">
                <a:latin typeface="Arial MT"/>
                <a:cs typeface="Arial MT"/>
              </a:rPr>
              <a:t>by predicting the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to get </a:t>
            </a:r>
            <a:r>
              <a:rPr sz="1300" dirty="0">
                <a:latin typeface="Arial MT"/>
                <a:cs typeface="Arial MT"/>
              </a:rPr>
              <a:t>seat </a:t>
            </a:r>
            <a:r>
              <a:rPr sz="1300" spc="-5" dirty="0">
                <a:latin typeface="Arial MT"/>
                <a:cs typeface="Arial MT"/>
              </a:rPr>
              <a:t>in Fantasy College. This paper </a:t>
            </a:r>
            <a:r>
              <a:rPr sz="1300" dirty="0">
                <a:latin typeface="Arial MT"/>
                <a:cs typeface="Arial MT"/>
              </a:rPr>
              <a:t> compares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recognizes </a:t>
            </a:r>
            <a:r>
              <a:rPr sz="1300" spc="-5" dirty="0">
                <a:latin typeface="Arial MT"/>
                <a:cs typeface="Arial MT"/>
              </a:rPr>
              <a:t>which AI algorithm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going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give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precise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outcome. </a:t>
            </a:r>
            <a:r>
              <a:rPr sz="1300" dirty="0">
                <a:latin typeface="Arial MT"/>
                <a:cs typeface="Arial MT"/>
              </a:rPr>
              <a:t>A straight </a:t>
            </a:r>
            <a:r>
              <a:rPr sz="1300" spc="-5" dirty="0">
                <a:latin typeface="Arial MT"/>
                <a:cs typeface="Arial MT"/>
              </a:rPr>
              <a:t>forward UI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will</a:t>
            </a:r>
            <a:r>
              <a:rPr sz="1300" spc="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 </a:t>
            </a:r>
            <a:r>
              <a:rPr sz="1300" dirty="0">
                <a:latin typeface="Arial MT"/>
                <a:cs typeface="Arial MT"/>
              </a:rPr>
              <a:t> created </a:t>
            </a:r>
            <a:r>
              <a:rPr sz="1300" spc="-5" dirty="0">
                <a:latin typeface="Arial MT"/>
                <a:cs typeface="Arial MT"/>
              </a:rPr>
              <a:t>for </a:t>
            </a:r>
            <a:r>
              <a:rPr sz="1300" dirty="0">
                <a:latin typeface="Arial MT"/>
                <a:cs typeface="Arial MT"/>
              </a:rPr>
              <a:t>clients </a:t>
            </a:r>
            <a:r>
              <a:rPr sz="1300" spc="-5" dirty="0">
                <a:latin typeface="Arial MT"/>
                <a:cs typeface="Arial MT"/>
              </a:rPr>
              <a:t>to get to the framework. They have used Regression Algorithms to build this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and gained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 93</a:t>
            </a:r>
            <a:endParaRPr sz="1300">
              <a:latin typeface="Arial MT"/>
              <a:cs typeface="Arial MT"/>
            </a:endParaRPr>
          </a:p>
          <a:p>
            <a:pPr marL="12700" marR="2725420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</a:t>
            </a:r>
            <a:r>
              <a:rPr sz="1300" dirty="0">
                <a:latin typeface="Arial MT"/>
                <a:cs typeface="Arial MT"/>
              </a:rPr>
              <a:t>:Multi </a:t>
            </a:r>
            <a:r>
              <a:rPr sz="1300" spc="-5" dirty="0">
                <a:latin typeface="Arial MT"/>
                <a:cs typeface="Arial MT"/>
              </a:rPr>
              <a:t>Linear Regression, Polynomial Regression, Random Forest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73,64,93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1950"/>
            <a:ext cx="5578606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896"/>
            <a:ext cx="8368665" cy="349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5" dirty="0">
                <a:latin typeface="Arial MT"/>
                <a:cs typeface="Arial MT"/>
              </a:rPr>
              <a:t> Studen</a:t>
            </a:r>
            <a:r>
              <a:rPr sz="1300" dirty="0">
                <a:latin typeface="Arial MT"/>
                <a:cs typeface="Arial MT"/>
              </a:rPr>
              <a:t>t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</a:t>
            </a:r>
            <a:r>
              <a:rPr sz="1300" dirty="0">
                <a:latin typeface="Arial MT"/>
                <a:cs typeface="Arial MT"/>
              </a:rPr>
              <a:t>n</a:t>
            </a:r>
            <a:r>
              <a:rPr sz="1300" spc="-5" dirty="0">
                <a:latin typeface="Arial MT"/>
                <a:cs typeface="Arial MT"/>
              </a:rPr>
              <a:t> Predictor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2017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Himanshu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Sonaware</a:t>
            </a:r>
            <a:endParaRPr sz="130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Apart from these the education </a:t>
            </a:r>
            <a:r>
              <a:rPr sz="1300" dirty="0">
                <a:latin typeface="Arial MT"/>
                <a:cs typeface="Arial MT"/>
              </a:rPr>
              <a:t>consultancy </a:t>
            </a:r>
            <a:r>
              <a:rPr sz="1300" spc="-5" dirty="0">
                <a:latin typeface="Arial MT"/>
                <a:cs typeface="Arial MT"/>
              </a:rPr>
              <a:t>firms there are few websites and blogs that guide the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 the admission procedures. The drawback of the </a:t>
            </a:r>
            <a:r>
              <a:rPr sz="1300" dirty="0">
                <a:latin typeface="Arial MT"/>
                <a:cs typeface="Arial MT"/>
              </a:rPr>
              <a:t>currently </a:t>
            </a:r>
            <a:r>
              <a:rPr sz="1300" spc="-5" dirty="0">
                <a:latin typeface="Arial MT"/>
                <a:cs typeface="Arial MT"/>
              </a:rPr>
              <a:t>available </a:t>
            </a:r>
            <a:r>
              <a:rPr sz="1300" dirty="0">
                <a:latin typeface="Arial MT"/>
                <a:cs typeface="Arial MT"/>
              </a:rPr>
              <a:t>resources </a:t>
            </a:r>
            <a:r>
              <a:rPr sz="1300" spc="-5" dirty="0">
                <a:latin typeface="Arial MT"/>
                <a:cs typeface="Arial MT"/>
              </a:rPr>
              <a:t>is that they are </a:t>
            </a:r>
            <a:r>
              <a:rPr sz="1300" dirty="0">
                <a:latin typeface="Arial MT"/>
                <a:cs typeface="Arial MT"/>
              </a:rPr>
              <a:t>very </a:t>
            </a:r>
            <a:r>
              <a:rPr sz="1300" spc="-5" dirty="0">
                <a:latin typeface="Arial MT"/>
                <a:cs typeface="Arial MT"/>
              </a:rPr>
              <a:t>limited and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also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are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not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truly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dependable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taking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into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consideration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their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reliability.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aim</a:t>
            </a:r>
            <a:r>
              <a:rPr sz="1300" spc="2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27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this </a:t>
            </a:r>
            <a:r>
              <a:rPr sz="1300" dirty="0">
                <a:latin typeface="Arial MT"/>
                <a:cs typeface="Arial MT"/>
              </a:rPr>
              <a:t> research </a:t>
            </a:r>
            <a:r>
              <a:rPr sz="1300" spc="-5" dirty="0">
                <a:latin typeface="Arial MT"/>
                <a:cs typeface="Arial MT"/>
              </a:rPr>
              <a:t>is to develop </a:t>
            </a:r>
            <a:r>
              <a:rPr sz="1300" dirty="0">
                <a:latin typeface="Arial MT"/>
                <a:cs typeface="Arial MT"/>
              </a:rPr>
              <a:t>a system </a:t>
            </a:r>
            <a:r>
              <a:rPr sz="1300" spc="-5" dirty="0">
                <a:latin typeface="Arial MT"/>
                <a:cs typeface="Arial MT"/>
              </a:rPr>
              <a:t>using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algorithms.It will help the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to identify the </a:t>
            </a:r>
            <a:r>
              <a:rPr sz="1300" dirty="0">
                <a:latin typeface="Arial MT"/>
                <a:cs typeface="Arial MT"/>
              </a:rPr>
              <a:t>chances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 their application to an university being accepted. Also it will help them in identifying the universities which are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best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suitable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their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profile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also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provide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them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details</a:t>
            </a:r>
            <a:r>
              <a:rPr sz="1300" spc="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those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universities.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simple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user</a:t>
            </a:r>
            <a:r>
              <a:rPr sz="1300" spc="1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interface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will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 developed for the users to access the SAP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system.</a:t>
            </a:r>
            <a:endParaRPr sz="1300">
              <a:latin typeface="Arial MT"/>
              <a:cs typeface="Arial MT"/>
            </a:endParaRPr>
          </a:p>
          <a:p>
            <a:pPr marL="12700" marR="4277995" indent="3619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:K-Nearest Neighbours, Logistic Regression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79.46, 87.5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48398"/>
            <a:ext cx="7543800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15" dirty="0"/>
              <a:t>LITERATURE</a:t>
            </a:r>
            <a:r>
              <a:rPr spc="-45" dirty="0"/>
              <a:t> </a:t>
            </a:r>
            <a:r>
              <a:rPr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950471"/>
            <a:ext cx="8364855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 MT"/>
                <a:cs typeface="Arial MT"/>
              </a:rPr>
              <a:t>Name: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College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Ensemble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30" dirty="0">
                <a:latin typeface="Arial MT"/>
                <a:cs typeface="Arial MT"/>
              </a:rPr>
              <a:t>Year: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2021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Author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Vandit </a:t>
            </a:r>
            <a:r>
              <a:rPr sz="1300" dirty="0">
                <a:latin typeface="Arial MT"/>
                <a:cs typeface="Arial MT"/>
              </a:rPr>
              <a:t>Manish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Jain,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Rihaan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Satia</a:t>
            </a:r>
            <a:endParaRPr sz="1300" dirty="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latin typeface="Arial MT"/>
                <a:cs typeface="Arial MT"/>
              </a:rPr>
              <a:t>About: This paper aims to build </a:t>
            </a:r>
            <a:r>
              <a:rPr sz="1300" dirty="0">
                <a:latin typeface="Arial MT"/>
                <a:cs typeface="Arial MT"/>
              </a:rPr>
              <a:t>a model </a:t>
            </a:r>
            <a:r>
              <a:rPr sz="1300" spc="-5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help </a:t>
            </a:r>
            <a:r>
              <a:rPr sz="1300" dirty="0">
                <a:latin typeface="Arial MT"/>
                <a:cs typeface="Arial MT"/>
              </a:rPr>
              <a:t>students </a:t>
            </a:r>
            <a:r>
              <a:rPr sz="1300" spc="-5" dirty="0">
                <a:latin typeface="Arial MT"/>
                <a:cs typeface="Arial MT"/>
              </a:rPr>
              <a:t>to pick the </a:t>
            </a:r>
            <a:r>
              <a:rPr sz="1300" dirty="0">
                <a:latin typeface="Arial MT"/>
                <a:cs typeface="Arial MT"/>
              </a:rPr>
              <a:t>right </a:t>
            </a:r>
            <a:r>
              <a:rPr sz="1300" spc="-5" dirty="0">
                <a:latin typeface="Arial MT"/>
                <a:cs typeface="Arial MT"/>
              </a:rPr>
              <a:t>universities based on their profiles.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We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judge across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wide </a:t>
            </a:r>
            <a:r>
              <a:rPr sz="1300" dirty="0">
                <a:latin typeface="Arial MT"/>
                <a:cs typeface="Arial MT"/>
              </a:rPr>
              <a:t>variety </a:t>
            </a:r>
            <a:r>
              <a:rPr sz="1300" spc="-5" dirty="0">
                <a:latin typeface="Arial MT"/>
                <a:cs typeface="Arial MT"/>
              </a:rPr>
              <a:t>of domains that includeMS </a:t>
            </a:r>
            <a:r>
              <a:rPr sz="1300" dirty="0">
                <a:latin typeface="Arial MT"/>
                <a:cs typeface="Arial MT"/>
              </a:rPr>
              <a:t>(international), </a:t>
            </a:r>
            <a:r>
              <a:rPr sz="1300" spc="-30" dirty="0">
                <a:latin typeface="Arial MT"/>
                <a:cs typeface="Arial MT"/>
              </a:rPr>
              <a:t>M.Tech </a:t>
            </a:r>
            <a:r>
              <a:rPr sz="1300" dirty="0">
                <a:latin typeface="Arial MT"/>
                <a:cs typeface="Arial MT"/>
              </a:rPr>
              <a:t>(India)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MBA (India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International).</a:t>
            </a:r>
            <a:r>
              <a:rPr sz="1300" spc="2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accurate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predictions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we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plan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training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machine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learning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order</a:t>
            </a:r>
            <a:r>
              <a:rPr sz="1300" spc="2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provide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results. </a:t>
            </a:r>
            <a:r>
              <a:rPr sz="1300" spc="-5" dirty="0">
                <a:latin typeface="Arial MT"/>
                <a:cs typeface="Arial MT"/>
              </a:rPr>
              <a:t>The dataset </a:t>
            </a:r>
            <a:r>
              <a:rPr sz="1300" dirty="0">
                <a:latin typeface="Arial MT"/>
                <a:cs typeface="Arial MT"/>
              </a:rPr>
              <a:t>contains </a:t>
            </a:r>
            <a:r>
              <a:rPr sz="1300" spc="-5" dirty="0">
                <a:latin typeface="Arial MT"/>
                <a:cs typeface="Arial MT"/>
              </a:rPr>
              <a:t>information on the </a:t>
            </a:r>
            <a:r>
              <a:rPr sz="1300" dirty="0">
                <a:latin typeface="Arial MT"/>
                <a:cs typeface="Arial MT"/>
              </a:rPr>
              <a:t>student </a:t>
            </a:r>
            <a:r>
              <a:rPr sz="1300" spc="-5" dirty="0">
                <a:latin typeface="Arial MT"/>
                <a:cs typeface="Arial MT"/>
              </a:rPr>
              <a:t>profile and the university details with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field detailing if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admission was positive or not. </a:t>
            </a:r>
            <a:r>
              <a:rPr sz="1300" spc="-20" dirty="0">
                <a:latin typeface="Arial MT"/>
                <a:cs typeface="Arial MT"/>
              </a:rPr>
              <a:t>Various </a:t>
            </a:r>
            <a:r>
              <a:rPr sz="1300" spc="-5" dirty="0">
                <a:latin typeface="Arial MT"/>
                <a:cs typeface="Arial MT"/>
              </a:rPr>
              <a:t>algorithms have been used i.e. Ensemble </a:t>
            </a:r>
            <a:r>
              <a:rPr sz="1300" dirty="0">
                <a:latin typeface="Arial MT"/>
                <a:cs typeface="Arial MT"/>
              </a:rPr>
              <a:t>Machine </a:t>
            </a:r>
            <a:r>
              <a:rPr sz="1300" spc="-5" dirty="0">
                <a:latin typeface="Arial MT"/>
                <a:cs typeface="Arial MT"/>
              </a:rPr>
              <a:t>Learning and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predictions have been </a:t>
            </a:r>
            <a:r>
              <a:rPr sz="1300" dirty="0">
                <a:latin typeface="Arial MT"/>
                <a:cs typeface="Arial MT"/>
              </a:rPr>
              <a:t>compared </a:t>
            </a:r>
            <a:r>
              <a:rPr sz="1300" spc="-5" dirty="0">
                <a:latin typeface="Arial MT"/>
                <a:cs typeface="Arial MT"/>
              </a:rPr>
              <a:t>using </a:t>
            </a:r>
            <a:r>
              <a:rPr sz="1300" dirty="0">
                <a:latin typeface="Arial MT"/>
                <a:cs typeface="Arial MT"/>
              </a:rPr>
              <a:t>key </a:t>
            </a:r>
            <a:r>
              <a:rPr sz="1300" spc="-5" dirty="0">
                <a:latin typeface="Arial MT"/>
                <a:cs typeface="Arial MT"/>
              </a:rPr>
              <a:t>performance indicators(KPIs). The </a:t>
            </a:r>
            <a:r>
              <a:rPr sz="1300" dirty="0">
                <a:latin typeface="Arial MT"/>
                <a:cs typeface="Arial MT"/>
              </a:rPr>
              <a:t>model </a:t>
            </a:r>
            <a:r>
              <a:rPr sz="1300" spc="-5" dirty="0">
                <a:latin typeface="Arial MT"/>
                <a:cs typeface="Arial MT"/>
              </a:rPr>
              <a:t>performing the best is then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used to evaluate the dependent </a:t>
            </a:r>
            <a:r>
              <a:rPr sz="1300" dirty="0">
                <a:latin typeface="Arial MT"/>
                <a:cs typeface="Arial MT"/>
              </a:rPr>
              <a:t>variable </a:t>
            </a:r>
            <a:r>
              <a:rPr sz="1300" spc="-5" dirty="0">
                <a:latin typeface="Arial MT"/>
                <a:cs typeface="Arial MT"/>
              </a:rPr>
              <a:t>i.e. The </a:t>
            </a:r>
            <a:r>
              <a:rPr sz="1300" dirty="0">
                <a:latin typeface="Arial MT"/>
                <a:cs typeface="Arial MT"/>
              </a:rPr>
              <a:t>chances </a:t>
            </a:r>
            <a:r>
              <a:rPr sz="1300" spc="-5" dirty="0">
                <a:latin typeface="Arial MT"/>
                <a:cs typeface="Arial MT"/>
              </a:rPr>
              <a:t>of admit to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15" dirty="0">
                <a:latin typeface="Arial MT"/>
                <a:cs typeface="Arial MT"/>
              </a:rPr>
              <a:t>university.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chances </a:t>
            </a:r>
            <a:r>
              <a:rPr sz="1300" spc="-5" dirty="0">
                <a:latin typeface="Arial MT"/>
                <a:cs typeface="Arial MT"/>
              </a:rPr>
              <a:t>of admit </a:t>
            </a:r>
            <a:r>
              <a:rPr sz="1300" dirty="0">
                <a:latin typeface="Arial MT"/>
                <a:cs typeface="Arial MT"/>
              </a:rPr>
              <a:t>variable </a:t>
            </a:r>
            <a:r>
              <a:rPr sz="1300" spc="-5" dirty="0">
                <a:latin typeface="Arial MT"/>
                <a:cs typeface="Arial MT"/>
              </a:rPr>
              <a:t>is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variable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ranging</a:t>
            </a:r>
            <a:r>
              <a:rPr sz="1300" spc="-5" dirty="0">
                <a:latin typeface="Arial MT"/>
                <a:cs typeface="Arial MT"/>
              </a:rPr>
              <a:t> from </a:t>
            </a:r>
            <a:r>
              <a:rPr sz="1300" dirty="0">
                <a:latin typeface="Arial MT"/>
                <a:cs typeface="Arial MT"/>
              </a:rPr>
              <a:t>0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</a:t>
            </a:r>
            <a:r>
              <a:rPr sz="1300" dirty="0">
                <a:latin typeface="Arial MT"/>
                <a:cs typeface="Arial MT"/>
              </a:rPr>
              <a:t>1</a:t>
            </a:r>
            <a:r>
              <a:rPr sz="1300" spc="-5" dirty="0">
                <a:latin typeface="Arial MT"/>
                <a:cs typeface="Arial MT"/>
              </a:rPr>
              <a:t> which equates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the predicted probability 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successful</a:t>
            </a:r>
            <a:r>
              <a:rPr sz="1300" spc="-5" dirty="0">
                <a:latin typeface="Arial MT"/>
                <a:cs typeface="Arial MT"/>
              </a:rPr>
              <a:t> acceptance to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university.</a:t>
            </a:r>
            <a:endParaRPr sz="1300" dirty="0">
              <a:latin typeface="Arial MT"/>
              <a:cs typeface="Arial MT"/>
            </a:endParaRPr>
          </a:p>
          <a:p>
            <a:pPr marL="12700" marR="3768725" algn="just">
              <a:lnSpc>
                <a:spcPct val="191900"/>
              </a:lnSpc>
            </a:pPr>
            <a:r>
              <a:rPr sz="1300" spc="-5" dirty="0">
                <a:latin typeface="Arial MT"/>
                <a:cs typeface="Arial MT"/>
              </a:rPr>
              <a:t>Algorithms :Linear Regression,Neural Network,Random Forest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Accuracy: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82.12,74.47,79.09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</TotalTime>
  <Words>1309</Words>
  <Application>Microsoft Office PowerPoint</Application>
  <PresentationFormat>On-screen Show (16:9)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University Admit Eligibility Predictor</vt:lpstr>
      <vt:lpstr>ABSTRACT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Admit Eligibility Predictor</dc:title>
  <cp:lastModifiedBy>shalini</cp:lastModifiedBy>
  <cp:revision>5</cp:revision>
  <dcterms:created xsi:type="dcterms:W3CDTF">2022-09-04T16:39:52Z</dcterms:created>
  <dcterms:modified xsi:type="dcterms:W3CDTF">2022-09-09T03:26:48Z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